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9" r:id="rId2"/>
    <p:sldId id="273" r:id="rId3"/>
    <p:sldId id="278" r:id="rId4"/>
    <p:sldId id="267" r:id="rId5"/>
    <p:sldId id="269" r:id="rId6"/>
    <p:sldId id="268" r:id="rId7"/>
    <p:sldId id="274" r:id="rId8"/>
    <p:sldId id="275" r:id="rId9"/>
    <p:sldId id="276" r:id="rId10"/>
    <p:sldId id="277" r:id="rId11"/>
    <p:sldId id="264" r:id="rId12"/>
    <p:sldId id="266" r:id="rId13"/>
    <p:sldId id="265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EE77"/>
    <a:srgbClr val="FFFFAA"/>
    <a:srgbClr val="CCCCFF"/>
    <a:srgbClr val="999988"/>
    <a:srgbClr val="AACC55"/>
    <a:srgbClr val="6666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176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1FB7D-7293-D940-AAF4-F9B1E4B901EF}" type="datetimeFigureOut">
              <a:rPr lang="en-US" smtClean="0"/>
              <a:t>11/8/14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58ED2-6E90-3E40-85AE-B8D0F4AC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3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BEA647B-1C1F-164C-A5F0-7A77B9AD6DFB}" type="slidenum">
              <a:rPr lang="en-US" sz="1200">
                <a:latin typeface="Times New Roman" charset="0"/>
              </a:rPr>
              <a:pPr eaLnBrk="1" hangingPunct="1"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7CC2A65-6360-B145-A67A-8D832048F80D}" type="slidenum">
              <a:rPr lang="en-US" sz="1200" i="0">
                <a:latin typeface="Optima" charset="0"/>
              </a:rPr>
              <a:pPr eaLnBrk="1" hangingPunct="1"/>
              <a:t>3</a:t>
            </a:fld>
            <a:endParaRPr lang="en-US" sz="1200" i="0">
              <a:latin typeface="Optima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CA">
              <a:latin typeface="Optim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e-New-Logo-transparent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2209800" cy="150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238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19CE26-1AD3-204B-894A-CFD2BBE45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KCS_Academy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57200"/>
            <a:ext cx="2743200" cy="109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61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F6E00-B690-B14B-B30C-326CB218A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3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D87C6-DC82-F94F-94C2-B0404532A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78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0BB66-A80F-5B49-8DC2-CBB958AF4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8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e-New-Logo-transparent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87007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dirty="0" smtClean="0">
                <a:latin typeface="Optima"/>
                <a:cs typeface="Optim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latin typeface="Optima"/>
                <a:cs typeface="Optim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F8993E-9D9D-0246-922D-AC0C252CB1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8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472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93061-A445-5F45-989F-10C4B05792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KCS_Academy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2057400" cy="824473"/>
          </a:xfrm>
          <a:prstGeom prst="rect">
            <a:avLst/>
          </a:prstGeom>
        </p:spPr>
      </p:pic>
      <p:pic>
        <p:nvPicPr>
          <p:cNvPr id="7" name="Picture 6" descr="The-New-Logo-transparent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600200" cy="1091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7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34970-2FDF-2848-AC5E-2B41AA675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5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The-New-Logo-transparent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87007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324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B967E8-DD0E-F54C-8AA2-47A23EADC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1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e-New-Logo-transparent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87007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8569A9-E927-C74D-A58B-97AFEC37C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0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The-New-Logo-transparent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87007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096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98578A-7C40-3849-99BC-CC6E71463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8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The-New-Logo-transparent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870075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EED9B8-0E01-0E46-8EB1-8774AC19A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4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58779-94C6-D048-8138-D437BA563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0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accent1">
                <a:lumMod val="60000"/>
                <a:lumOff val="40000"/>
              </a:schemeClr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9193061-A445-5F45-989F-10C4B0579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7" r:id="rId3"/>
    <p:sldLayoutId id="2147483666" r:id="rId4"/>
    <p:sldLayoutId id="2147483673" r:id="rId5"/>
    <p:sldLayoutId id="2147483674" r:id="rId6"/>
    <p:sldLayoutId id="2147483675" r:id="rId7"/>
    <p:sldLayoutId id="214748367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68005C"/>
          </a:solidFill>
          <a:latin typeface="Optima"/>
          <a:ea typeface="+mj-ea"/>
          <a:cs typeface="Optim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68005C"/>
          </a:solidFill>
          <a:latin typeface="Optima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68005C"/>
          </a:solidFill>
          <a:latin typeface="Optima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68005C"/>
          </a:solidFill>
          <a:latin typeface="Optima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 i="1">
          <a:solidFill>
            <a:srgbClr val="68005C"/>
          </a:solidFill>
          <a:latin typeface="Optima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tima"/>
          <a:ea typeface="+mn-ea"/>
          <a:cs typeface="Optim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tima"/>
          <a:ea typeface="+mn-ea"/>
          <a:cs typeface="Optim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tima"/>
          <a:ea typeface="+mn-ea"/>
          <a:cs typeface="Optim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tima"/>
          <a:ea typeface="+mn-ea"/>
          <a:cs typeface="Optim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tima"/>
          <a:ea typeface="+mn-ea"/>
          <a:cs typeface="Optim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kcsacademy.net" TargetMode="External"/><Relationship Id="rId3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kcsacademy.net/document-download/?document_id=kcs_a_guide" TargetMode="External"/><Relationship Id="rId4" Type="http://schemas.openxmlformats.org/officeDocument/2006/relationships/hyperlink" Target="http://www.serviceinnovation.org/included/docs/kcs_benefitsandmeasures.pdf" TargetMode="External"/><Relationship Id="rId5" Type="http://schemas.openxmlformats.org/officeDocument/2006/relationships/hyperlink" Target="http://www.thekcsacademy.net/kcs/kcs-resources/" TargetMode="External"/><Relationship Id="rId6" Type="http://schemas.openxmlformats.org/officeDocument/2006/relationships/hyperlink" Target="http://www.thekcsacademy.ne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erviceinnovation.org/included/docs/kcs_practicesguide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KCS Benefits and Drivers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04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404" y="343042"/>
            <a:ext cx="6858000" cy="838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High Commitment/Effectiveness</a:t>
            </a:r>
            <a:br>
              <a:rPr lang="en-US" sz="3200" dirty="0" smtClean="0"/>
            </a:br>
            <a:r>
              <a:rPr lang="en-US" sz="3200" dirty="0" smtClean="0"/>
              <a:t> Yields High Results! 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858000" y="2590800"/>
            <a:ext cx="1905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5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>
                <a:latin typeface="Optima"/>
                <a:cs typeface="Arial" charset="0"/>
              </a:rPr>
              <a:t>Operational Efficiency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858000" y="3733800"/>
            <a:ext cx="1905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9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>
                <a:latin typeface="Optima"/>
                <a:cs typeface="Arial" charset="0"/>
              </a:rPr>
              <a:t>Self-service</a:t>
            </a:r>
          </a:p>
          <a:p>
            <a:pPr algn="ctr"/>
            <a:r>
              <a:rPr lang="en-US" sz="2000" i="0" dirty="0">
                <a:latin typeface="Optima"/>
                <a:cs typeface="Arial" charset="0"/>
              </a:rPr>
              <a:t>Success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858000" y="4953000"/>
            <a:ext cx="1905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9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 smtClean="0">
                <a:latin typeface="Optima"/>
                <a:cs typeface="Arial" charset="0"/>
              </a:rPr>
              <a:t>Improved</a:t>
            </a:r>
            <a:endParaRPr lang="en-US" sz="2000" i="0" dirty="0">
              <a:latin typeface="Optima"/>
              <a:cs typeface="Arial" charset="0"/>
            </a:endParaRPr>
          </a:p>
          <a:p>
            <a:pPr algn="ctr"/>
            <a:r>
              <a:rPr lang="en-US" sz="2000" dirty="0">
                <a:latin typeface="Optima"/>
                <a:cs typeface="Arial" charset="0"/>
              </a:rPr>
              <a:t>Offerings</a:t>
            </a:r>
            <a:endParaRPr lang="en-US" sz="2000" i="0" dirty="0">
              <a:latin typeface="Optima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00129" y="1447800"/>
            <a:ext cx="153549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0" dirty="0" smtClean="0">
                <a:latin typeface="Optima"/>
              </a:rPr>
              <a:t>Maximum</a:t>
            </a:r>
          </a:p>
          <a:p>
            <a:pPr algn="ctr"/>
            <a:r>
              <a:rPr lang="en-US" b="1" i="0" dirty="0" smtClean="0">
                <a:latin typeface="Optima"/>
              </a:rPr>
              <a:t>Realized </a:t>
            </a:r>
          </a:p>
          <a:p>
            <a:pPr algn="ctr"/>
            <a:r>
              <a:rPr lang="en-US" b="1" i="0" dirty="0" smtClean="0">
                <a:latin typeface="Optima"/>
              </a:rPr>
              <a:t>Benefits</a:t>
            </a:r>
            <a:endParaRPr lang="en-US" b="1" i="0" dirty="0">
              <a:latin typeface="Optima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810000" y="2895600"/>
            <a:ext cx="2057400" cy="2438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9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>
                <a:latin typeface="Optima"/>
                <a:cs typeface="Arial" charset="0"/>
              </a:rPr>
              <a:t>Capture, Structure, Reuse, Improve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9122" y="1676400"/>
            <a:ext cx="2172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0" dirty="0" smtClean="0">
                <a:latin typeface="Optima"/>
              </a:rPr>
              <a:t>Understanding</a:t>
            </a:r>
          </a:p>
          <a:p>
            <a:pPr algn="ctr"/>
            <a:r>
              <a:rPr lang="en-US" b="1" i="0" dirty="0" smtClean="0">
                <a:latin typeface="Optima"/>
              </a:rPr>
              <a:t>And buy-in</a:t>
            </a:r>
            <a:endParaRPr lang="en-US" b="1" i="0" dirty="0">
              <a:latin typeface="Opti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2331" y="1676400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0" dirty="0" smtClean="0">
                <a:latin typeface="Optima"/>
              </a:rPr>
              <a:t>Analysts </a:t>
            </a:r>
          </a:p>
          <a:p>
            <a:pPr algn="ctr"/>
            <a:r>
              <a:rPr lang="en-US" b="1" i="0" dirty="0" smtClean="0">
                <a:latin typeface="Optima"/>
              </a:rPr>
              <a:t>Behaviors</a:t>
            </a:r>
            <a:endParaRPr lang="en-US" b="1" i="0" dirty="0">
              <a:latin typeface="Optima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733800"/>
            <a:ext cx="2057400" cy="838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9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>
                <a:latin typeface="Optima"/>
                <a:cs typeface="Arial" charset="0"/>
              </a:rPr>
              <a:t>Coaching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33400" y="2590800"/>
            <a:ext cx="2133600" cy="838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9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>
                <a:latin typeface="Optima"/>
                <a:cs typeface="Arial" charset="0"/>
              </a:rPr>
              <a:t>Leadership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609600" y="4953000"/>
            <a:ext cx="2209800" cy="838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9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Optima"/>
                <a:cs typeface="Arial" charset="0"/>
              </a:rPr>
              <a:t>Training and Certification</a:t>
            </a:r>
            <a:endParaRPr lang="en-US" dirty="0">
              <a:latin typeface="Optima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143065">
            <a:off x="3000677" y="3087815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809180">
            <a:off x="5892398" y="4818959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19726003">
            <a:off x="3071802" y="4899869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2819400" y="3962400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6019800" y="3962400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20228157">
            <a:off x="5896679" y="3031662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27918" y="2036896"/>
            <a:ext cx="12183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Optima"/>
              </a:rPr>
              <a:t>70-80%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Optima"/>
              </a:rPr>
              <a:t>Effective</a:t>
            </a:r>
            <a:endParaRPr lang="en-US" sz="2000" b="1" i="1" dirty="0">
              <a:solidFill>
                <a:srgbClr val="FF0000"/>
              </a:solidFill>
              <a:latin typeface="Optim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2600" y="2057400"/>
            <a:ext cx="12183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latin typeface="Optima"/>
              </a:rPr>
              <a:t>70-80%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Optima"/>
              </a:rPr>
              <a:t>Effective</a:t>
            </a:r>
            <a:endParaRPr lang="en-US" sz="2000" b="1" i="1" dirty="0">
              <a:solidFill>
                <a:srgbClr val="FF0000"/>
              </a:solidFill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278032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33400"/>
            <a:ext cx="6248400" cy="1143000"/>
          </a:xfrm>
        </p:spPr>
        <p:txBody>
          <a:bodyPr/>
          <a:lstStyle/>
          <a:p>
            <a:r>
              <a:rPr lang="en-US" dirty="0"/>
              <a:t>Leadership – mostly a matter of communication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114800"/>
          </a:xfrm>
        </p:spPr>
        <p:txBody>
          <a:bodyPr/>
          <a:lstStyle/>
          <a:p>
            <a:pPr lvl="0">
              <a:spcBef>
                <a:spcPts val="1368"/>
              </a:spcBef>
            </a:pPr>
            <a:r>
              <a:rPr lang="en-US" dirty="0" smtClean="0"/>
              <a:t>Create </a:t>
            </a:r>
            <a:r>
              <a:rPr lang="en-US" dirty="0"/>
              <a:t>a compelling purpose and engage people in that </a:t>
            </a:r>
            <a:r>
              <a:rPr lang="en-US" dirty="0" smtClean="0"/>
              <a:t>purpose</a:t>
            </a:r>
          </a:p>
          <a:p>
            <a:pPr lvl="1">
              <a:spcBef>
                <a:spcPts val="1368"/>
              </a:spcBef>
            </a:pPr>
            <a:r>
              <a:rPr lang="en-US" dirty="0" smtClean="0"/>
              <a:t>Link KCS benefits to success</a:t>
            </a:r>
            <a:endParaRPr lang="en-US" dirty="0"/>
          </a:p>
          <a:p>
            <a:pPr lvl="0">
              <a:spcBef>
                <a:spcPts val="1368"/>
              </a:spcBef>
            </a:pPr>
            <a:r>
              <a:rPr lang="en-US" dirty="0" smtClean="0"/>
              <a:t>Update measurements for managers, teams and support analysts </a:t>
            </a:r>
            <a:endParaRPr lang="en-US" dirty="0"/>
          </a:p>
          <a:p>
            <a:pPr lvl="0">
              <a:spcBef>
                <a:spcPts val="1368"/>
              </a:spcBef>
            </a:pPr>
            <a:r>
              <a:rPr lang="en-US" dirty="0" smtClean="0"/>
              <a:t>Communicate communicate communicate</a:t>
            </a:r>
            <a:endParaRPr lang="en-US" dirty="0"/>
          </a:p>
          <a:p>
            <a:pPr>
              <a:spcBef>
                <a:spcPts val="1368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29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6248400" cy="1143000"/>
          </a:xfrm>
        </p:spPr>
        <p:txBody>
          <a:bodyPr/>
          <a:lstStyle/>
          <a:p>
            <a:r>
              <a:rPr lang="en-US" dirty="0"/>
              <a:t>Coaching – mostly a matter of influence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4114800"/>
          </a:xfrm>
        </p:spPr>
        <p:txBody>
          <a:bodyPr/>
          <a:lstStyle/>
          <a:p>
            <a:pPr lvl="0">
              <a:spcBef>
                <a:spcPts val="1368"/>
              </a:spcBef>
            </a:pPr>
            <a:r>
              <a:rPr lang="en-US" dirty="0" smtClean="0"/>
              <a:t>Encourage behavior change, </a:t>
            </a:r>
            <a:r>
              <a:rPr lang="en-US" dirty="0"/>
              <a:t>integrate KCS </a:t>
            </a:r>
            <a:r>
              <a:rPr lang="en-US" dirty="0" smtClean="0"/>
              <a:t>practices into </a:t>
            </a:r>
            <a:r>
              <a:rPr lang="en-US" dirty="0"/>
              <a:t>the problem solving </a:t>
            </a:r>
            <a:r>
              <a:rPr lang="en-US" dirty="0" smtClean="0"/>
              <a:t>process: workflow</a:t>
            </a:r>
            <a:endParaRPr lang="en-US" dirty="0"/>
          </a:p>
          <a:p>
            <a:pPr lvl="0">
              <a:spcBef>
                <a:spcPts val="1368"/>
              </a:spcBef>
            </a:pPr>
            <a:r>
              <a:rPr lang="en-US" dirty="0" smtClean="0"/>
              <a:t>Promote </a:t>
            </a:r>
            <a:r>
              <a:rPr lang="en-US" dirty="0"/>
              <a:t>the creation of high quality knowledge </a:t>
            </a:r>
            <a:r>
              <a:rPr lang="en-US" dirty="0" smtClean="0"/>
              <a:t>articles: content standard</a:t>
            </a:r>
            <a:endParaRPr lang="en-US" dirty="0"/>
          </a:p>
          <a:p>
            <a:pPr lvl="0">
              <a:spcBef>
                <a:spcPts val="1368"/>
              </a:spcBef>
            </a:pPr>
            <a:r>
              <a:rPr lang="en-US" dirty="0"/>
              <a:t>Deal with objections and help people understand the concepts</a:t>
            </a:r>
          </a:p>
          <a:p>
            <a:pPr>
              <a:spcBef>
                <a:spcPts val="1368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45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391400" cy="1143000"/>
          </a:xfrm>
        </p:spPr>
        <p:txBody>
          <a:bodyPr/>
          <a:lstStyle/>
          <a:p>
            <a:r>
              <a:rPr lang="en-US" sz="3600" dirty="0" smtClean="0"/>
              <a:t>Training and Certification  - mostly a matter of understanding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114800"/>
          </a:xfrm>
        </p:spPr>
        <p:txBody>
          <a:bodyPr/>
          <a:lstStyle/>
          <a:p>
            <a:pPr>
              <a:spcBef>
                <a:spcPts val="1368"/>
              </a:spcBef>
            </a:pPr>
            <a:r>
              <a:rPr lang="en-US" dirty="0" smtClean="0"/>
              <a:t>KCS Licensing model ensures support analysts’ understanding of :</a:t>
            </a:r>
          </a:p>
          <a:p>
            <a:pPr lvl="1">
              <a:spcBef>
                <a:spcPts val="1368"/>
              </a:spcBef>
            </a:pPr>
            <a:r>
              <a:rPr lang="en-US" dirty="0" smtClean="0"/>
              <a:t>Workflow</a:t>
            </a:r>
          </a:p>
          <a:p>
            <a:pPr lvl="1">
              <a:spcBef>
                <a:spcPts val="1368"/>
              </a:spcBef>
            </a:pPr>
            <a:r>
              <a:rPr lang="en-US" dirty="0" smtClean="0"/>
              <a:t>Content standard</a:t>
            </a:r>
          </a:p>
          <a:p>
            <a:pPr lvl="1">
              <a:spcBef>
                <a:spcPts val="1368"/>
              </a:spcBef>
            </a:pPr>
            <a:r>
              <a:rPr lang="en-US" dirty="0" smtClean="0"/>
              <a:t>KSC concepts</a:t>
            </a:r>
          </a:p>
          <a:p>
            <a:pPr>
              <a:spcBef>
                <a:spcPts val="1368"/>
              </a:spcBef>
            </a:pPr>
            <a:r>
              <a:rPr lang="en-US" dirty="0" smtClean="0"/>
              <a:t>Industry level certification provides independent validation of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90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5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5638800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KCS Academy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3429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400" b="1" dirty="0"/>
              <a:t>Available KCS Certification programs:</a:t>
            </a:r>
            <a:endParaRPr lang="en-US" sz="2400" dirty="0"/>
          </a:p>
          <a:p>
            <a:pPr>
              <a:defRPr/>
            </a:pPr>
            <a:r>
              <a:rPr lang="en-US" sz="2400" i="1" dirty="0"/>
              <a:t>KCS Practices v5</a:t>
            </a:r>
            <a:r>
              <a:rPr lang="en-US" sz="2400" dirty="0"/>
              <a:t> – for KCS Program Managers, KCS adoption team members and 1</a:t>
            </a:r>
            <a:r>
              <a:rPr lang="en-US" sz="2400" baseline="30000" dirty="0"/>
              <a:t>st</a:t>
            </a:r>
            <a:r>
              <a:rPr lang="en-US" sz="2400" dirty="0"/>
              <a:t> and 2</a:t>
            </a:r>
            <a:r>
              <a:rPr lang="en-US" sz="2400" baseline="30000" dirty="0"/>
              <a:t>nd</a:t>
            </a:r>
            <a:r>
              <a:rPr lang="en-US" sz="2400" dirty="0"/>
              <a:t> line managers</a:t>
            </a:r>
          </a:p>
          <a:p>
            <a:pPr>
              <a:defRPr/>
            </a:pPr>
            <a:r>
              <a:rPr lang="en-US" sz="2400" i="1" dirty="0"/>
              <a:t>KCS Publisher</a:t>
            </a:r>
            <a:r>
              <a:rPr lang="en-US" sz="2400" dirty="0"/>
              <a:t> – for Support Analysts who are licensed to publish articles </a:t>
            </a:r>
            <a:r>
              <a:rPr lang="en-US" sz="2400" dirty="0" smtClean="0"/>
              <a:t>visible to customers</a:t>
            </a:r>
          </a:p>
          <a:p>
            <a:pPr>
              <a:defRPr/>
            </a:pPr>
            <a:r>
              <a:rPr lang="en-US" sz="2400" i="1" dirty="0" smtClean="0"/>
              <a:t>KCS </a:t>
            </a:r>
            <a:r>
              <a:rPr lang="en-US" sz="2400" i="1" dirty="0"/>
              <a:t>Coach</a:t>
            </a:r>
            <a:r>
              <a:rPr lang="en-US" sz="2400" dirty="0"/>
              <a:t> – for Support Analysts in the role of KCS Coach</a:t>
            </a:r>
          </a:p>
          <a:p>
            <a:pPr>
              <a:defRPr/>
            </a:pPr>
            <a:r>
              <a:rPr lang="en-US" sz="2400" i="1" dirty="0"/>
              <a:t>KCS Trainer</a:t>
            </a:r>
            <a:r>
              <a:rPr lang="en-US" sz="2400" dirty="0"/>
              <a:t> – for internal trainers or external consultants who offer KCS training</a:t>
            </a:r>
          </a:p>
          <a:p>
            <a:pPr marL="400050" lvl="1" indent="0">
              <a:buNone/>
              <a:defRPr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733800" y="5257800"/>
            <a:ext cx="4088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linkClick r:id="rId2"/>
              </a:rPr>
              <a:t>www.thekcsacademy.net</a:t>
            </a:r>
            <a:endParaRPr lang="en-US" sz="2800" dirty="0"/>
          </a:p>
        </p:txBody>
      </p:sp>
      <p:pic>
        <p:nvPicPr>
          <p:cNvPr id="4" name="Picture 3" descr="kcsa_logo_color_150x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097" y="5105400"/>
            <a:ext cx="1944605" cy="779272"/>
          </a:xfrm>
          <a:prstGeom prst="rect">
            <a:avLst/>
          </a:prstGeom>
        </p:spPr>
      </p:pic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308872"/>
            <a:ext cx="3352800" cy="457200"/>
          </a:xfrm>
        </p:spPr>
        <p:txBody>
          <a:bodyPr/>
          <a:lstStyle/>
          <a:p>
            <a:pPr>
              <a:defRPr/>
            </a:pPr>
            <a:r>
              <a:rPr lang="en-US" sz="1100" dirty="0" smtClean="0">
                <a:latin typeface="Optima"/>
              </a:rPr>
              <a:t>© 2006-2013 Consortium for Service Innovation  www.serviceinnovation.org </a:t>
            </a:r>
            <a:endParaRPr lang="en-US" sz="1100" dirty="0">
              <a:latin typeface="Optima"/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08872"/>
            <a:ext cx="1905000" cy="457200"/>
          </a:xfrm>
        </p:spPr>
        <p:txBody>
          <a:bodyPr/>
          <a:lstStyle/>
          <a:p>
            <a:pPr>
              <a:defRPr/>
            </a:pPr>
            <a:fld id="{CEA45DCC-C510-B047-9459-86683C249C4F}" type="datetime1">
              <a:rPr lang="en-US" sz="1100" smtClean="0">
                <a:latin typeface="Optima"/>
              </a:rPr>
              <a:t>11/8/14</a:t>
            </a:fld>
            <a:endParaRPr lang="en-US" sz="1100" dirty="0">
              <a:latin typeface="Optima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8872"/>
            <a:ext cx="1905000" cy="457200"/>
          </a:xfrm>
        </p:spPr>
        <p:txBody>
          <a:bodyPr/>
          <a:lstStyle/>
          <a:p>
            <a:pPr>
              <a:defRPr/>
            </a:pPr>
            <a:fld id="{19193061-A445-5F45-989F-10C4B057924A}" type="slidenum">
              <a:rPr lang="en-US" sz="1100" smtClean="0">
                <a:latin typeface="Optima"/>
              </a:rPr>
              <a:pPr>
                <a:defRPr/>
              </a:pPr>
              <a:t>14</a:t>
            </a:fld>
            <a:endParaRPr lang="en-US" sz="1100" dirty="0"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135052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086600" cy="4114800"/>
          </a:xfrm>
        </p:spPr>
        <p:txBody>
          <a:bodyPr/>
          <a:lstStyle/>
          <a:p>
            <a:r>
              <a:rPr lang="en-US" sz="2800" dirty="0" smtClean="0">
                <a:hlinkClick r:id="rId2"/>
              </a:rPr>
              <a:t>KCS Practices Guide</a:t>
            </a:r>
            <a:endParaRPr lang="en-US" sz="2800" dirty="0" smtClean="0"/>
          </a:p>
          <a:p>
            <a:r>
              <a:rPr lang="en-US" sz="2800" dirty="0" smtClean="0">
                <a:hlinkClick r:id="rId3"/>
              </a:rPr>
              <a:t>KCS Adoption Guide</a:t>
            </a:r>
            <a:endParaRPr lang="en-US" sz="2800" dirty="0" smtClean="0"/>
          </a:p>
          <a:p>
            <a:r>
              <a:rPr lang="en-US" sz="2800" dirty="0" smtClean="0">
                <a:hlinkClick r:id="rId4"/>
              </a:rPr>
              <a:t>Measurement Matters</a:t>
            </a:r>
            <a:endParaRPr lang="en-US" sz="2800" dirty="0" smtClean="0"/>
          </a:p>
          <a:p>
            <a:r>
              <a:rPr lang="en-US" sz="2800" dirty="0" smtClean="0"/>
              <a:t>Case studies and additional </a:t>
            </a:r>
            <a:r>
              <a:rPr lang="en-US" sz="2800" dirty="0" smtClean="0">
                <a:hlinkClick r:id="rId5"/>
              </a:rPr>
              <a:t>resources</a:t>
            </a:r>
            <a:endParaRPr lang="en-US" sz="2800" dirty="0" smtClean="0"/>
          </a:p>
          <a:p>
            <a:r>
              <a:rPr lang="en-US" sz="2800" dirty="0" smtClean="0"/>
              <a:t>All of the above are free to download,  “right to use with attribution”</a:t>
            </a:r>
          </a:p>
          <a:p>
            <a:r>
              <a:rPr lang="en-US" sz="2800" dirty="0" smtClean="0">
                <a:hlinkClick r:id="rId6"/>
              </a:rPr>
              <a:t>The KCS Academy </a:t>
            </a:r>
            <a:r>
              <a:rPr lang="en-US" sz="2800" dirty="0" smtClean="0"/>
              <a:t>– a network of KCS practitioners </a:t>
            </a:r>
            <a:endParaRPr lang="en-US" sz="2800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5600" y="6308872"/>
            <a:ext cx="3352800" cy="457200"/>
          </a:xfrm>
        </p:spPr>
        <p:txBody>
          <a:bodyPr/>
          <a:lstStyle/>
          <a:p>
            <a:pPr>
              <a:defRPr/>
            </a:pPr>
            <a:r>
              <a:rPr lang="en-US" sz="1100" dirty="0" smtClean="0">
                <a:latin typeface="Optima"/>
              </a:rPr>
              <a:t>© 2006-2013 Consortium for Service Innovation  www.serviceinnovation.org </a:t>
            </a:r>
            <a:endParaRPr lang="en-US" sz="1100" dirty="0">
              <a:latin typeface="Optima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08872"/>
            <a:ext cx="1905000" cy="457200"/>
          </a:xfrm>
        </p:spPr>
        <p:txBody>
          <a:bodyPr/>
          <a:lstStyle/>
          <a:p>
            <a:pPr>
              <a:defRPr/>
            </a:pPr>
            <a:fld id="{CEA45DCC-C510-B047-9459-86683C249C4F}" type="datetime1">
              <a:rPr lang="en-US" sz="1100" smtClean="0">
                <a:latin typeface="Optima"/>
              </a:rPr>
              <a:t>11/8/14</a:t>
            </a:fld>
            <a:endParaRPr lang="en-US" sz="1100" dirty="0">
              <a:latin typeface="Optima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8872"/>
            <a:ext cx="1905000" cy="457200"/>
          </a:xfrm>
        </p:spPr>
        <p:txBody>
          <a:bodyPr/>
          <a:lstStyle/>
          <a:p>
            <a:pPr>
              <a:defRPr/>
            </a:pPr>
            <a:fld id="{19193061-A445-5F45-989F-10C4B057924A}" type="slidenum">
              <a:rPr lang="en-US" sz="1100" smtClean="0">
                <a:latin typeface="Optima"/>
              </a:rPr>
              <a:pPr>
                <a:defRPr/>
              </a:pPr>
              <a:t>15</a:t>
            </a:fld>
            <a:endParaRPr lang="en-US" sz="1100" dirty="0"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79560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01C964B-2240-7043-BB00-C9D9B584CE89}" type="datetime1">
              <a:rPr lang="en-US" sz="1400"/>
              <a:pPr eaLnBrk="1" hangingPunct="1"/>
              <a:t>11/8/14</a:t>
            </a:fld>
            <a:endParaRPr lang="en-US" sz="1400"/>
          </a:p>
        </p:txBody>
      </p:sp>
      <p:sp>
        <p:nvSpPr>
          <p:cNvPr id="3379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cs typeface="Arial" charset="0"/>
              </a:rPr>
              <a:t>www.serviceinnovation.org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E3A7D0A-5399-4040-BA8E-E76313B22DB0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086600" cy="8382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Improve Customer Experience/Loyalty AND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Change the Ratio of Support Cost to Revenue</a:t>
            </a:r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1828800" y="15240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>
            <a:off x="1828800" y="5257800"/>
            <a:ext cx="548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838200" y="3138488"/>
            <a:ext cx="83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>
                <a:latin typeface="Arial" charset="0"/>
              </a:rPr>
              <a:t>$</a:t>
            </a:r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 rot="-716136">
            <a:off x="4572000" y="16002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latin typeface="Arial" charset="0"/>
              </a:rPr>
              <a:t>Total Revenue</a:t>
            </a:r>
          </a:p>
        </p:txBody>
      </p:sp>
      <p:sp>
        <p:nvSpPr>
          <p:cNvPr id="33801" name="Text Box 7"/>
          <p:cNvSpPr txBox="1">
            <a:spLocks noChangeArrowheads="1"/>
          </p:cNvSpPr>
          <p:nvPr/>
        </p:nvSpPr>
        <p:spPr bwMode="auto">
          <a:xfrm>
            <a:off x="4064000" y="5257800"/>
            <a:ext cx="1014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Arial" charset="0"/>
              </a:rPr>
              <a:t>Time</a:t>
            </a:r>
          </a:p>
        </p:txBody>
      </p:sp>
      <p:sp>
        <p:nvSpPr>
          <p:cNvPr id="33802" name="Freeform 8"/>
          <p:cNvSpPr>
            <a:spLocks/>
          </p:cNvSpPr>
          <p:nvPr/>
        </p:nvSpPr>
        <p:spPr bwMode="auto">
          <a:xfrm>
            <a:off x="1828800" y="1828800"/>
            <a:ext cx="5257800" cy="1066800"/>
          </a:xfrm>
          <a:custGeom>
            <a:avLst/>
            <a:gdLst>
              <a:gd name="T0" fmla="*/ 0 w 3312"/>
              <a:gd name="T1" fmla="*/ 2147483647 h 672"/>
              <a:gd name="T2" fmla="*/ 2147483647 w 3312"/>
              <a:gd name="T3" fmla="*/ 2147483647 h 672"/>
              <a:gd name="T4" fmla="*/ 2147483647 w 3312"/>
              <a:gd name="T5" fmla="*/ 2147483647 h 672"/>
              <a:gd name="T6" fmla="*/ 2147483647 w 3312"/>
              <a:gd name="T7" fmla="*/ 2147483647 h 672"/>
              <a:gd name="T8" fmla="*/ 2147483647 w 3312"/>
              <a:gd name="T9" fmla="*/ 2147483647 h 672"/>
              <a:gd name="T10" fmla="*/ 2147483647 w 3312"/>
              <a:gd name="T11" fmla="*/ 2147483647 h 672"/>
              <a:gd name="T12" fmla="*/ 2147483647 w 3312"/>
              <a:gd name="T13" fmla="*/ 2147483647 h 672"/>
              <a:gd name="T14" fmla="*/ 2147483647 w 3312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12"/>
              <a:gd name="T25" fmla="*/ 0 h 672"/>
              <a:gd name="T26" fmla="*/ 3312 w 3312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12" h="672">
                <a:moveTo>
                  <a:pt x="0" y="672"/>
                </a:moveTo>
                <a:cubicBezTo>
                  <a:pt x="144" y="612"/>
                  <a:pt x="288" y="552"/>
                  <a:pt x="432" y="528"/>
                </a:cubicBezTo>
                <a:cubicBezTo>
                  <a:pt x="576" y="504"/>
                  <a:pt x="720" y="544"/>
                  <a:pt x="864" y="528"/>
                </a:cubicBezTo>
                <a:cubicBezTo>
                  <a:pt x="1008" y="512"/>
                  <a:pt x="1144" y="456"/>
                  <a:pt x="1296" y="432"/>
                </a:cubicBezTo>
                <a:cubicBezTo>
                  <a:pt x="1448" y="408"/>
                  <a:pt x="1616" y="424"/>
                  <a:pt x="1776" y="384"/>
                </a:cubicBezTo>
                <a:cubicBezTo>
                  <a:pt x="1936" y="344"/>
                  <a:pt x="2080" y="240"/>
                  <a:pt x="2256" y="192"/>
                </a:cubicBezTo>
                <a:cubicBezTo>
                  <a:pt x="2432" y="144"/>
                  <a:pt x="2656" y="128"/>
                  <a:pt x="2832" y="96"/>
                </a:cubicBezTo>
                <a:cubicBezTo>
                  <a:pt x="3008" y="64"/>
                  <a:pt x="3232" y="16"/>
                  <a:pt x="3312" y="0"/>
                </a:cubicBezTo>
              </a:path>
            </a:pathLst>
          </a:custGeom>
          <a:noFill/>
          <a:ln w="57150">
            <a:solidFill>
              <a:srgbClr val="3399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Freeform 9"/>
          <p:cNvSpPr>
            <a:spLocks/>
          </p:cNvSpPr>
          <p:nvPr/>
        </p:nvSpPr>
        <p:spPr bwMode="auto">
          <a:xfrm>
            <a:off x="1889125" y="3657600"/>
            <a:ext cx="5365750" cy="1073150"/>
          </a:xfrm>
          <a:custGeom>
            <a:avLst/>
            <a:gdLst>
              <a:gd name="T0" fmla="*/ 0 w 3380"/>
              <a:gd name="T1" fmla="*/ 2147483647 h 676"/>
              <a:gd name="T2" fmla="*/ 2147483647 w 3380"/>
              <a:gd name="T3" fmla="*/ 2147483647 h 676"/>
              <a:gd name="T4" fmla="*/ 2147483647 w 3380"/>
              <a:gd name="T5" fmla="*/ 2147483647 h 676"/>
              <a:gd name="T6" fmla="*/ 2147483647 w 3380"/>
              <a:gd name="T7" fmla="*/ 2147483647 h 676"/>
              <a:gd name="T8" fmla="*/ 2147483647 w 3380"/>
              <a:gd name="T9" fmla="*/ 2147483647 h 676"/>
              <a:gd name="T10" fmla="*/ 2147483647 w 3380"/>
              <a:gd name="T11" fmla="*/ 2147483647 h 676"/>
              <a:gd name="T12" fmla="*/ 2147483647 w 3380"/>
              <a:gd name="T13" fmla="*/ 2147483647 h 676"/>
              <a:gd name="T14" fmla="*/ 2147483647 w 3380"/>
              <a:gd name="T15" fmla="*/ 2147483647 h 676"/>
              <a:gd name="T16" fmla="*/ 2147483647 w 3380"/>
              <a:gd name="T17" fmla="*/ 2147483647 h 6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80"/>
              <a:gd name="T28" fmla="*/ 0 h 676"/>
              <a:gd name="T29" fmla="*/ 3380 w 3380"/>
              <a:gd name="T30" fmla="*/ 676 h 6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80" h="676">
                <a:moveTo>
                  <a:pt x="0" y="676"/>
                </a:moveTo>
                <a:cubicBezTo>
                  <a:pt x="144" y="616"/>
                  <a:pt x="288" y="556"/>
                  <a:pt x="432" y="532"/>
                </a:cubicBezTo>
                <a:cubicBezTo>
                  <a:pt x="576" y="508"/>
                  <a:pt x="720" y="548"/>
                  <a:pt x="864" y="532"/>
                </a:cubicBezTo>
                <a:cubicBezTo>
                  <a:pt x="1008" y="516"/>
                  <a:pt x="1144" y="460"/>
                  <a:pt x="1296" y="436"/>
                </a:cubicBezTo>
                <a:cubicBezTo>
                  <a:pt x="1448" y="412"/>
                  <a:pt x="1616" y="428"/>
                  <a:pt x="1776" y="388"/>
                </a:cubicBezTo>
                <a:cubicBezTo>
                  <a:pt x="1936" y="348"/>
                  <a:pt x="2080" y="244"/>
                  <a:pt x="2256" y="196"/>
                </a:cubicBezTo>
                <a:cubicBezTo>
                  <a:pt x="2432" y="148"/>
                  <a:pt x="2658" y="130"/>
                  <a:pt x="2832" y="100"/>
                </a:cubicBezTo>
                <a:cubicBezTo>
                  <a:pt x="3006" y="70"/>
                  <a:pt x="3224" y="28"/>
                  <a:pt x="3302" y="14"/>
                </a:cubicBezTo>
                <a:cubicBezTo>
                  <a:pt x="3380" y="0"/>
                  <a:pt x="3302" y="14"/>
                  <a:pt x="3302" y="14"/>
                </a:cubicBezTo>
              </a:path>
            </a:pathLst>
          </a:custGeom>
          <a:noFill/>
          <a:ln w="57150" cap="rnd">
            <a:solidFill>
              <a:srgbClr val="800000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10"/>
          <p:cNvSpPr txBox="1">
            <a:spLocks noChangeArrowheads="1"/>
          </p:cNvSpPr>
          <p:nvPr/>
        </p:nvSpPr>
        <p:spPr bwMode="auto">
          <a:xfrm rot="-713319">
            <a:off x="3276600" y="3581400"/>
            <a:ext cx="373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 smtClean="0">
                <a:latin typeface="Arial" charset="0"/>
              </a:rPr>
              <a:t>Historical Support Costs Trend</a:t>
            </a:r>
            <a:endParaRPr lang="en-US" sz="1800" dirty="0">
              <a:latin typeface="Arial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812925" y="3708400"/>
            <a:ext cx="6789738" cy="1509713"/>
            <a:chOff x="1142" y="2336"/>
            <a:chExt cx="4277" cy="951"/>
          </a:xfrm>
        </p:grpSpPr>
        <p:grpSp>
          <p:nvGrpSpPr>
            <p:cNvPr id="33806" name="Group 12"/>
            <p:cNvGrpSpPr>
              <a:grpSpLocks/>
            </p:cNvGrpSpPr>
            <p:nvPr/>
          </p:nvGrpSpPr>
          <p:grpSpPr bwMode="auto">
            <a:xfrm>
              <a:off x="1142" y="2336"/>
              <a:ext cx="4277" cy="951"/>
              <a:chOff x="1142" y="2336"/>
              <a:chExt cx="4277" cy="951"/>
            </a:xfrm>
          </p:grpSpPr>
          <p:grpSp>
            <p:nvGrpSpPr>
              <p:cNvPr id="33809" name="Group 13"/>
              <p:cNvGrpSpPr>
                <a:grpSpLocks/>
              </p:cNvGrpSpPr>
              <p:nvPr/>
            </p:nvGrpSpPr>
            <p:grpSpPr bwMode="auto">
              <a:xfrm>
                <a:off x="1142" y="2381"/>
                <a:ext cx="3360" cy="906"/>
                <a:chOff x="1142" y="2381"/>
                <a:chExt cx="3360" cy="906"/>
              </a:xfrm>
            </p:grpSpPr>
            <p:sp>
              <p:nvSpPr>
                <p:cNvPr id="3381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496" y="2880"/>
                  <a:ext cx="1632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sz="1800" dirty="0">
                      <a:latin typeface="Arial" charset="0"/>
                    </a:rPr>
                    <a:t>Actual Support </a:t>
                  </a:r>
                  <a:r>
                    <a:rPr lang="en-US" sz="1800" dirty="0" smtClean="0">
                      <a:latin typeface="Arial" charset="0"/>
                    </a:rPr>
                    <a:t>Costs with KCS</a:t>
                  </a:r>
                  <a:endParaRPr lang="en-US" sz="1800" dirty="0">
                    <a:latin typeface="Arial" charset="0"/>
                  </a:endParaRPr>
                </a:p>
              </p:txBody>
            </p:sp>
            <p:sp>
              <p:nvSpPr>
                <p:cNvPr id="33812" name="Freeform 15"/>
                <p:cNvSpPr>
                  <a:spLocks/>
                </p:cNvSpPr>
                <p:nvPr/>
              </p:nvSpPr>
              <p:spPr bwMode="auto">
                <a:xfrm>
                  <a:off x="1152" y="2765"/>
                  <a:ext cx="3350" cy="211"/>
                </a:xfrm>
                <a:custGeom>
                  <a:avLst/>
                  <a:gdLst>
                    <a:gd name="T0" fmla="*/ 0 w 3350"/>
                    <a:gd name="T1" fmla="*/ 211 h 211"/>
                    <a:gd name="T2" fmla="*/ 384 w 3350"/>
                    <a:gd name="T3" fmla="*/ 163 h 211"/>
                    <a:gd name="T4" fmla="*/ 720 w 3350"/>
                    <a:gd name="T5" fmla="*/ 163 h 211"/>
                    <a:gd name="T6" fmla="*/ 1152 w 3350"/>
                    <a:gd name="T7" fmla="*/ 115 h 211"/>
                    <a:gd name="T8" fmla="*/ 1632 w 3350"/>
                    <a:gd name="T9" fmla="*/ 115 h 211"/>
                    <a:gd name="T10" fmla="*/ 2160 w 3350"/>
                    <a:gd name="T11" fmla="*/ 67 h 211"/>
                    <a:gd name="T12" fmla="*/ 2736 w 3350"/>
                    <a:gd name="T13" fmla="*/ 67 h 211"/>
                    <a:gd name="T14" fmla="*/ 3168 w 3350"/>
                    <a:gd name="T15" fmla="*/ 19 h 211"/>
                    <a:gd name="T16" fmla="*/ 3350 w 3350"/>
                    <a:gd name="T17" fmla="*/ 0 h 2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350"/>
                    <a:gd name="T28" fmla="*/ 0 h 211"/>
                    <a:gd name="T29" fmla="*/ 3350 w 3350"/>
                    <a:gd name="T30" fmla="*/ 211 h 21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350" h="211">
                      <a:moveTo>
                        <a:pt x="0" y="211"/>
                      </a:moveTo>
                      <a:cubicBezTo>
                        <a:pt x="132" y="191"/>
                        <a:pt x="264" y="171"/>
                        <a:pt x="384" y="163"/>
                      </a:cubicBezTo>
                      <a:cubicBezTo>
                        <a:pt x="504" y="155"/>
                        <a:pt x="592" y="171"/>
                        <a:pt x="720" y="163"/>
                      </a:cubicBezTo>
                      <a:cubicBezTo>
                        <a:pt x="848" y="155"/>
                        <a:pt x="1000" y="123"/>
                        <a:pt x="1152" y="115"/>
                      </a:cubicBezTo>
                      <a:cubicBezTo>
                        <a:pt x="1304" y="107"/>
                        <a:pt x="1464" y="123"/>
                        <a:pt x="1632" y="115"/>
                      </a:cubicBezTo>
                      <a:cubicBezTo>
                        <a:pt x="1800" y="107"/>
                        <a:pt x="1976" y="75"/>
                        <a:pt x="2160" y="67"/>
                      </a:cubicBezTo>
                      <a:cubicBezTo>
                        <a:pt x="2344" y="59"/>
                        <a:pt x="2568" y="75"/>
                        <a:pt x="2736" y="67"/>
                      </a:cubicBezTo>
                      <a:cubicBezTo>
                        <a:pt x="2904" y="59"/>
                        <a:pt x="3066" y="30"/>
                        <a:pt x="3168" y="19"/>
                      </a:cubicBezTo>
                      <a:cubicBezTo>
                        <a:pt x="3270" y="8"/>
                        <a:pt x="3312" y="4"/>
                        <a:pt x="3350" y="0"/>
                      </a:cubicBezTo>
                    </a:path>
                  </a:pathLst>
                </a:custGeom>
                <a:noFill/>
                <a:ln w="57150">
                  <a:solidFill>
                    <a:srgbClr val="8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13" name="Freeform 16" descr="Wide upward diagonal"/>
                <p:cNvSpPr>
                  <a:spLocks/>
                </p:cNvSpPr>
                <p:nvPr/>
              </p:nvSpPr>
              <p:spPr bwMode="auto">
                <a:xfrm>
                  <a:off x="1142" y="2381"/>
                  <a:ext cx="3216" cy="624"/>
                </a:xfrm>
                <a:custGeom>
                  <a:avLst/>
                  <a:gdLst>
                    <a:gd name="T0" fmla="*/ 0 w 3216"/>
                    <a:gd name="T1" fmla="*/ 624 h 624"/>
                    <a:gd name="T2" fmla="*/ 384 w 3216"/>
                    <a:gd name="T3" fmla="*/ 480 h 624"/>
                    <a:gd name="T4" fmla="*/ 816 w 3216"/>
                    <a:gd name="T5" fmla="*/ 480 h 624"/>
                    <a:gd name="T6" fmla="*/ 1296 w 3216"/>
                    <a:gd name="T7" fmla="*/ 384 h 624"/>
                    <a:gd name="T8" fmla="*/ 1728 w 3216"/>
                    <a:gd name="T9" fmla="*/ 336 h 624"/>
                    <a:gd name="T10" fmla="*/ 1968 w 3216"/>
                    <a:gd name="T11" fmla="*/ 240 h 624"/>
                    <a:gd name="T12" fmla="*/ 2256 w 3216"/>
                    <a:gd name="T13" fmla="*/ 144 h 624"/>
                    <a:gd name="T14" fmla="*/ 3120 w 3216"/>
                    <a:gd name="T15" fmla="*/ 0 h 624"/>
                    <a:gd name="T16" fmla="*/ 3216 w 3216"/>
                    <a:gd name="T17" fmla="*/ 0 h 624"/>
                    <a:gd name="T18" fmla="*/ 3216 w 3216"/>
                    <a:gd name="T19" fmla="*/ 384 h 624"/>
                    <a:gd name="T20" fmla="*/ 2880 w 3216"/>
                    <a:gd name="T21" fmla="*/ 432 h 624"/>
                    <a:gd name="T22" fmla="*/ 2256 w 3216"/>
                    <a:gd name="T23" fmla="*/ 432 h 624"/>
                    <a:gd name="T24" fmla="*/ 1728 w 3216"/>
                    <a:gd name="T25" fmla="*/ 480 h 624"/>
                    <a:gd name="T26" fmla="*/ 1152 w 3216"/>
                    <a:gd name="T27" fmla="*/ 480 h 624"/>
                    <a:gd name="T28" fmla="*/ 864 w 3216"/>
                    <a:gd name="T29" fmla="*/ 528 h 624"/>
                    <a:gd name="T30" fmla="*/ 384 w 3216"/>
                    <a:gd name="T31" fmla="*/ 576 h 624"/>
                    <a:gd name="T32" fmla="*/ 0 w 3216"/>
                    <a:gd name="T33" fmla="*/ 624 h 62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216"/>
                    <a:gd name="T52" fmla="*/ 0 h 624"/>
                    <a:gd name="T53" fmla="*/ 3216 w 3216"/>
                    <a:gd name="T54" fmla="*/ 624 h 62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216" h="624">
                      <a:moveTo>
                        <a:pt x="0" y="624"/>
                      </a:moveTo>
                      <a:lnTo>
                        <a:pt x="384" y="480"/>
                      </a:lnTo>
                      <a:lnTo>
                        <a:pt x="816" y="480"/>
                      </a:lnTo>
                      <a:lnTo>
                        <a:pt x="1296" y="384"/>
                      </a:lnTo>
                      <a:lnTo>
                        <a:pt x="1728" y="336"/>
                      </a:lnTo>
                      <a:lnTo>
                        <a:pt x="1968" y="240"/>
                      </a:lnTo>
                      <a:lnTo>
                        <a:pt x="2256" y="144"/>
                      </a:lnTo>
                      <a:lnTo>
                        <a:pt x="3120" y="0"/>
                      </a:lnTo>
                      <a:lnTo>
                        <a:pt x="3216" y="0"/>
                      </a:lnTo>
                      <a:lnTo>
                        <a:pt x="3216" y="384"/>
                      </a:lnTo>
                      <a:lnTo>
                        <a:pt x="2880" y="432"/>
                      </a:lnTo>
                      <a:lnTo>
                        <a:pt x="2256" y="432"/>
                      </a:lnTo>
                      <a:lnTo>
                        <a:pt x="1728" y="480"/>
                      </a:lnTo>
                      <a:lnTo>
                        <a:pt x="1152" y="480"/>
                      </a:lnTo>
                      <a:lnTo>
                        <a:pt x="864" y="528"/>
                      </a:lnTo>
                      <a:lnTo>
                        <a:pt x="384" y="576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pattFill prst="wdUpDiag">
                  <a:fgClr>
                    <a:srgbClr val="800000"/>
                  </a:fgClr>
                  <a:bgClr>
                    <a:schemeClr val="bg1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10" name="Text Box 17"/>
              <p:cNvSpPr txBox="1">
                <a:spLocks noChangeArrowheads="1"/>
              </p:cNvSpPr>
              <p:nvPr/>
            </p:nvSpPr>
            <p:spPr bwMode="auto">
              <a:xfrm>
                <a:off x="4521" y="2336"/>
                <a:ext cx="89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 b="1">
                    <a:latin typeface="Arial" charset="0"/>
                  </a:rPr>
                  <a:t>Additional</a:t>
                </a:r>
              </a:p>
              <a:p>
                <a:pPr algn="ctr" eaLnBrk="1" hangingPunct="1"/>
                <a:r>
                  <a:rPr lang="en-US" sz="2000" b="1">
                    <a:latin typeface="Arial" charset="0"/>
                  </a:rPr>
                  <a:t>Profit</a:t>
                </a:r>
              </a:p>
            </p:txBody>
          </p:sp>
        </p:grpSp>
        <p:sp>
          <p:nvSpPr>
            <p:cNvPr id="33807" name="Line 18"/>
            <p:cNvSpPr>
              <a:spLocks noChangeShapeType="1"/>
            </p:cNvSpPr>
            <p:nvPr/>
          </p:nvSpPr>
          <p:spPr bwMode="auto">
            <a:xfrm>
              <a:off x="4512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Line 19"/>
            <p:cNvSpPr>
              <a:spLocks noChangeShapeType="1"/>
            </p:cNvSpPr>
            <p:nvPr/>
          </p:nvSpPr>
          <p:spPr bwMode="auto">
            <a:xfrm flipV="1">
              <a:off x="4512" y="23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527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Why KCS?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648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400" b="1" dirty="0">
                <a:ea typeface="ＭＳ Ｐゴシック" charset="0"/>
                <a:cs typeface="ＭＳ Ｐゴシック" charset="0"/>
              </a:rPr>
              <a:t>Operational efficiency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000" dirty="0">
                <a:ea typeface="ＭＳ Ｐゴシック" charset="0"/>
              </a:rPr>
              <a:t>50 - 60% improved time to resolution</a:t>
            </a:r>
            <a:endParaRPr lang="en-US" sz="2000" dirty="0">
              <a:ea typeface="ＭＳ Ｐゴシック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000" dirty="0">
                <a:ea typeface="ＭＳ Ｐゴシック" charset="0"/>
              </a:rPr>
              <a:t>70% improvement in time to proficiency</a:t>
            </a:r>
            <a:endParaRPr lang="en-US" sz="2000" dirty="0">
              <a:ea typeface="ＭＳ Ｐゴシック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000" dirty="0">
                <a:ea typeface="ＭＳ Ｐゴシック" charset="0"/>
              </a:rPr>
              <a:t>20 - 35% improved employee sat and retention</a:t>
            </a:r>
            <a:endParaRPr lang="en-US" sz="2000" dirty="0">
              <a:ea typeface="ＭＳ Ｐゴシック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400" b="1" dirty="0">
                <a:ea typeface="ＭＳ Ｐゴシック" charset="0"/>
                <a:cs typeface="ＭＳ Ｐゴシック" charset="0"/>
              </a:rPr>
              <a:t>Enable self-service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ea typeface="ＭＳ Ｐゴシック" charset="0"/>
              </a:rPr>
              <a:t>Improve customer success with self-service (from 45% to 85%)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000" dirty="0" smtClean="0">
                <a:ea typeface="ＭＳ Ｐゴシック" charset="0"/>
              </a:rPr>
              <a:t>Case/Incident reduction (</a:t>
            </a:r>
            <a:r>
              <a:rPr lang="en-GB" sz="2000" dirty="0">
                <a:ea typeface="ＭＳ Ｐゴシック" charset="0"/>
              </a:rPr>
              <a:t>25%-66%) </a:t>
            </a:r>
            <a:endParaRPr lang="en-US" sz="2000" dirty="0">
              <a:ea typeface="ＭＳ Ｐゴシック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400" b="1" dirty="0">
                <a:ea typeface="ＭＳ Ｐゴシック" charset="0"/>
                <a:cs typeface="ＭＳ Ｐゴシック" charset="0"/>
              </a:rPr>
              <a:t>Improve </a:t>
            </a:r>
            <a:r>
              <a:rPr lang="en-GB" sz="2400" b="1" dirty="0" smtClean="0">
                <a:ea typeface="ＭＳ Ｐゴシック" charset="0"/>
                <a:cs typeface="ＭＳ Ｐゴシック" charset="0"/>
              </a:rPr>
              <a:t>offerings </a:t>
            </a:r>
            <a:r>
              <a:rPr lang="en-GB" sz="2400" b="1" dirty="0">
                <a:ea typeface="ＭＳ Ｐゴシック" charset="0"/>
                <a:cs typeface="ＭＳ Ｐゴシック" charset="0"/>
              </a:rPr>
              <a:t>and organizational learning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ea typeface="ＭＳ Ｐゴシック" charset="0"/>
              </a:rPr>
              <a:t>Actionable information to development based on customer experience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>
                <a:ea typeface="ＭＳ Ｐゴシック" charset="0"/>
              </a:rPr>
              <a:t>Improve customer productivity and reduce support demand due to root cause removal</a:t>
            </a:r>
          </a:p>
          <a:p>
            <a:pPr eaLnBrk="1" hangingPunct="1">
              <a:spcBef>
                <a:spcPct val="40000"/>
              </a:spcBef>
            </a:pPr>
            <a:endParaRPr lang="en-US" sz="1800" dirty="0">
              <a:latin typeface="Opti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160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900" i="0">
                <a:solidFill>
                  <a:srgbClr val="999999"/>
                </a:solidFill>
                <a:latin typeface="Optima" charset="0"/>
                <a:cs typeface="Optima" charset="0"/>
              </a:rPr>
              <a:t>© 2014 Consortium</a:t>
            </a:r>
          </a:p>
          <a:p>
            <a:pPr algn="l" eaLnBrk="1" hangingPunct="1"/>
            <a:r>
              <a:rPr lang="en-US" sz="900" i="0">
                <a:solidFill>
                  <a:srgbClr val="999999"/>
                </a:solidFill>
                <a:latin typeface="Optima" charset="0"/>
                <a:cs typeface="Optima" charset="0"/>
              </a:rPr>
              <a:t>for Service Innovation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00800"/>
            <a:ext cx="91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A034AD2-3BA9-404E-AFC8-C45D3BFD6572}" type="datetime1">
              <a:rPr lang="en-US" sz="900" i="0">
                <a:solidFill>
                  <a:srgbClr val="999999"/>
                </a:solidFill>
                <a:latin typeface="Optima" charset="0"/>
                <a:cs typeface="Optima" charset="0"/>
              </a:rPr>
              <a:pPr eaLnBrk="1" hangingPunct="1"/>
              <a:t>11/8/14</a:t>
            </a:fld>
            <a:endParaRPr lang="en-US" sz="900" i="0">
              <a:solidFill>
                <a:srgbClr val="999999"/>
              </a:solidFill>
              <a:latin typeface="Optima" charset="0"/>
              <a:cs typeface="Optima" charset="0"/>
            </a:endParaRPr>
          </a:p>
          <a:p>
            <a:pPr eaLnBrk="1" hangingPunct="1"/>
            <a:fld id="{38B14091-4E3B-CA45-A9D4-9198D8B5F33C}" type="slidenum">
              <a:rPr lang="en-US" sz="900" i="0">
                <a:solidFill>
                  <a:srgbClr val="999999"/>
                </a:solidFill>
                <a:latin typeface="Optima" charset="0"/>
                <a:cs typeface="Optima" charset="0"/>
              </a:rPr>
              <a:pPr eaLnBrk="1" hangingPunct="1"/>
              <a:t>3</a:t>
            </a:fld>
            <a:endParaRPr lang="en-US" sz="900" i="0">
              <a:solidFill>
                <a:srgbClr val="999999"/>
              </a:solidFill>
              <a:latin typeface="Optima" charset="0"/>
              <a:cs typeface="Opti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9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</a:t>
            </a:r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876800"/>
          </a:xfrm>
        </p:spPr>
        <p:txBody>
          <a:bodyPr/>
          <a:lstStyle/>
          <a:p>
            <a:pPr lvl="0"/>
            <a:r>
              <a:rPr lang="en-US" dirty="0" smtClean="0"/>
              <a:t>Benefits of integrating use of a knowledge base into the problem solving process: 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Analysts recognize known issues (already solved) more often and more quickly, saving time and resources avoiding “re-work.”</a:t>
            </a:r>
          </a:p>
          <a:p>
            <a:pPr lvl="1"/>
            <a:r>
              <a:rPr lang="en-US" dirty="0"/>
              <a:t>Analysts find articles about similar issues or situations that help solve new issues faster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Searching is creating: if an article doesn’t exist the search words and phrases used are content for a new article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277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with Self-service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sz="2400" dirty="0" smtClean="0"/>
              <a:t>Industry </a:t>
            </a:r>
            <a:r>
              <a:rPr lang="en-US" sz="2400" dirty="0" err="1" smtClean="0"/>
              <a:t>avg</a:t>
            </a:r>
            <a:r>
              <a:rPr lang="en-US" sz="2400" dirty="0" smtClean="0"/>
              <a:t> customer success = % 45-%50. KCS </a:t>
            </a:r>
            <a:r>
              <a:rPr lang="en-US" sz="2400" dirty="0" err="1" smtClean="0"/>
              <a:t>avg</a:t>
            </a:r>
            <a:r>
              <a:rPr lang="en-US" sz="2400" dirty="0" smtClean="0"/>
              <a:t> customer success = %75-%85</a:t>
            </a:r>
          </a:p>
          <a:p>
            <a:pPr lvl="0"/>
            <a:r>
              <a:rPr lang="en-US" sz="2400" dirty="0" smtClean="0"/>
              <a:t>Some </a:t>
            </a:r>
            <a:r>
              <a:rPr lang="en-US" sz="2400" dirty="0"/>
              <a:t>self-service success resolves issues the customer would have opened an incident to resolve. Self-service success represents cost savings for the support provider, as the cost per resolution in self-service is dramatically less </a:t>
            </a:r>
            <a:r>
              <a:rPr lang="en-US" sz="2400" dirty="0" smtClean="0"/>
              <a:t>(5-10%</a:t>
            </a:r>
            <a:r>
              <a:rPr lang="en-US" sz="2400" dirty="0"/>
              <a:t>) of an assisted call.</a:t>
            </a:r>
          </a:p>
          <a:p>
            <a:pPr lvl="0"/>
            <a:r>
              <a:rPr lang="en-US" sz="2400" dirty="0"/>
              <a:t>Data from Consortium members show that customers will use an effective self-service model for </a:t>
            </a:r>
            <a:r>
              <a:rPr lang="en-US" sz="2400" i="1" dirty="0"/>
              <a:t>ten times</a:t>
            </a:r>
            <a:r>
              <a:rPr lang="en-US" sz="2400" dirty="0"/>
              <a:t> the number of questions that they are willing to open a case for.  A successful self-service model leads to greater customer satisfaction.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3888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</a:t>
            </a:r>
            <a:r>
              <a:rPr lang="en-US" dirty="0" smtClean="0"/>
              <a:t>Offerings, Products </a:t>
            </a:r>
            <a:r>
              <a:rPr lang="en-US" dirty="0"/>
              <a:t>and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0"/>
            <a:r>
              <a:rPr lang="en-US" sz="2400" dirty="0"/>
              <a:t>Patterns of article reuse (linking rates) can identify the top non-defect issues customers encounter. If linking rates and linking accuracy are high, we can quantify the impact of these issues from a financial and customer impact perspective, allowing us to provide actionable and compelling information to product management and development.</a:t>
            </a:r>
          </a:p>
          <a:p>
            <a:pPr lvl="0"/>
            <a:r>
              <a:rPr lang="en-US" sz="2400" dirty="0"/>
              <a:t>Data from Consortium members indicates that for most product areas, three to five issues are the cause of 30-60% of the incident volume.  Working with development to remove those issues results in a better customer </a:t>
            </a:r>
            <a:r>
              <a:rPr lang="en-US" sz="2400" dirty="0" smtClean="0"/>
              <a:t>productivity and experience </a:t>
            </a:r>
            <a:r>
              <a:rPr lang="en-US" sz="2400" dirty="0"/>
              <a:t>and cost savings for the support center.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6618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KCS Benefits and Drivers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858000" y="2590800"/>
            <a:ext cx="1905000" cy="762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cs typeface="Arial" charset="0"/>
              </a:rPr>
              <a:t>Operational Efficiency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858000" y="3733800"/>
            <a:ext cx="1905000" cy="762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cs typeface="Arial" charset="0"/>
              </a:rPr>
              <a:t>Self-service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Optima"/>
                <a:cs typeface="Arial" charset="0"/>
              </a:rPr>
              <a:t>Success</a:t>
            </a: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858000" y="4953000"/>
            <a:ext cx="1905000" cy="762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cs typeface="Arial" charset="0"/>
              </a:rPr>
              <a:t>Improved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Optima"/>
                <a:cs typeface="Arial" charset="0"/>
              </a:rPr>
              <a:t>Offerings</a:t>
            </a: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14018" y="1676400"/>
            <a:ext cx="11395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 dirty="0" smtClean="0">
                <a:latin typeface="Optima"/>
              </a:rPr>
              <a:t>Realized </a:t>
            </a:r>
          </a:p>
          <a:p>
            <a:pPr algn="ctr"/>
            <a:r>
              <a:rPr lang="en-US" sz="2000" b="1" i="0" dirty="0" smtClean="0">
                <a:latin typeface="Optima"/>
              </a:rPr>
              <a:t>Benefits</a:t>
            </a:r>
            <a:endParaRPr lang="en-US" sz="2000" b="1" i="0" dirty="0">
              <a:latin typeface="Opti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423" y="1676400"/>
            <a:ext cx="185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 dirty="0" smtClean="0">
                <a:latin typeface="Optima"/>
              </a:rPr>
              <a:t>Understanding</a:t>
            </a:r>
          </a:p>
          <a:p>
            <a:pPr algn="ctr"/>
            <a:r>
              <a:rPr lang="en-US" sz="2000" b="1" i="0" dirty="0" smtClean="0">
                <a:latin typeface="Optima"/>
              </a:rPr>
              <a:t>And buy-in</a:t>
            </a:r>
            <a:endParaRPr lang="en-US" sz="2000" b="1" i="0" dirty="0">
              <a:latin typeface="Optima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733800"/>
            <a:ext cx="20574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0" dirty="0" smtClean="0">
                <a:latin typeface="Optima"/>
                <a:cs typeface="Arial" charset="0"/>
              </a:rPr>
              <a:t>Coaching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33400" y="2590800"/>
            <a:ext cx="21336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0" dirty="0" smtClean="0">
                <a:latin typeface="Optima"/>
                <a:cs typeface="Arial" charset="0"/>
              </a:rPr>
              <a:t>Leadership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09600" y="4953000"/>
            <a:ext cx="22098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0" dirty="0" smtClean="0">
                <a:latin typeface="Optima"/>
                <a:cs typeface="Arial" charset="0"/>
              </a:rPr>
              <a:t>Training and Certification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143065">
            <a:off x="3000677" y="3087815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19726003">
            <a:off x="3071802" y="4899869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2819400" y="3962400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810000" y="2895600"/>
            <a:ext cx="2057400" cy="2438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0" dirty="0" smtClean="0">
                <a:latin typeface="Optima"/>
                <a:cs typeface="Arial" charset="0"/>
              </a:rPr>
              <a:t>Capture, Structure, Reuse, Improve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81336" y="1676400"/>
            <a:ext cx="1274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 dirty="0" smtClean="0">
                <a:latin typeface="Optima"/>
              </a:rPr>
              <a:t>Analysts </a:t>
            </a:r>
          </a:p>
          <a:p>
            <a:pPr algn="ctr"/>
            <a:r>
              <a:rPr lang="en-US" sz="2000" b="1" i="0" dirty="0" smtClean="0">
                <a:latin typeface="Optima"/>
              </a:rPr>
              <a:t>Behaviors</a:t>
            </a:r>
            <a:endParaRPr lang="en-US" sz="2000" b="1" i="0" dirty="0">
              <a:latin typeface="Optima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809180">
            <a:off x="5892398" y="4818959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6019800" y="3962400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20228157">
            <a:off x="5896679" y="3031662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26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11" grpId="0" animBg="1"/>
      <p:bldP spid="13" grpId="0"/>
      <p:bldP spid="18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4148" y="343042"/>
            <a:ext cx="6858000" cy="838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Low Commitment/Effectiveness</a:t>
            </a:r>
            <a:br>
              <a:rPr lang="en-US" sz="3200" dirty="0" smtClean="0"/>
            </a:br>
            <a:r>
              <a:rPr lang="en-US" sz="3200" dirty="0" smtClean="0"/>
              <a:t> Yields Low Results! 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858000" y="2590800"/>
            <a:ext cx="1905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65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>
                <a:latin typeface="Optima"/>
                <a:cs typeface="Arial" charset="0"/>
              </a:rPr>
              <a:t>Operational Efficiency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858000" y="3733800"/>
            <a:ext cx="1905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65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>
                <a:latin typeface="Optima"/>
                <a:cs typeface="Arial" charset="0"/>
              </a:rPr>
              <a:t>Self-service</a:t>
            </a:r>
          </a:p>
          <a:p>
            <a:pPr algn="ctr"/>
            <a:r>
              <a:rPr lang="en-US" sz="2000" i="0" dirty="0">
                <a:latin typeface="Optima"/>
                <a:cs typeface="Arial" charset="0"/>
              </a:rPr>
              <a:t>Success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858000" y="4953000"/>
            <a:ext cx="1905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65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 smtClean="0">
                <a:latin typeface="Optima"/>
                <a:cs typeface="Arial" charset="0"/>
              </a:rPr>
              <a:t>Improved</a:t>
            </a:r>
            <a:endParaRPr lang="en-US" sz="2000" i="0" dirty="0">
              <a:latin typeface="Optima"/>
              <a:cs typeface="Arial" charset="0"/>
            </a:endParaRPr>
          </a:p>
          <a:p>
            <a:pPr algn="ctr"/>
            <a:r>
              <a:rPr lang="en-US" sz="2000" dirty="0">
                <a:latin typeface="Optima"/>
                <a:cs typeface="Arial" charset="0"/>
              </a:rPr>
              <a:t>Offerings</a:t>
            </a:r>
            <a:endParaRPr lang="en-US" sz="2000" i="0" dirty="0">
              <a:latin typeface="Optima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441" y="1398633"/>
            <a:ext cx="11395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 dirty="0" smtClean="0">
                <a:latin typeface="Optima"/>
              </a:rPr>
              <a:t>Minimal</a:t>
            </a:r>
          </a:p>
          <a:p>
            <a:pPr algn="ctr"/>
            <a:r>
              <a:rPr lang="en-US" sz="2000" b="1" i="0" dirty="0" smtClean="0">
                <a:latin typeface="Optima"/>
              </a:rPr>
              <a:t>Realized </a:t>
            </a:r>
          </a:p>
          <a:p>
            <a:pPr algn="ctr"/>
            <a:r>
              <a:rPr lang="en-US" sz="2000" b="1" i="0" dirty="0" smtClean="0">
                <a:latin typeface="Optima"/>
              </a:rPr>
              <a:t>Benefits</a:t>
            </a:r>
            <a:endParaRPr lang="en-US" sz="2000" b="1" i="0" dirty="0">
              <a:latin typeface="Optima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810000" y="2895600"/>
            <a:ext cx="2057400" cy="2438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65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>
                <a:latin typeface="Optima"/>
                <a:cs typeface="Arial" charset="0"/>
              </a:rPr>
              <a:t>Capture, Structure, Reuse, Improve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9423" y="1676400"/>
            <a:ext cx="185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 dirty="0" smtClean="0">
                <a:latin typeface="Optima"/>
              </a:rPr>
              <a:t>Understanding</a:t>
            </a:r>
          </a:p>
          <a:p>
            <a:pPr algn="ctr"/>
            <a:r>
              <a:rPr lang="en-US" sz="2000" b="1" i="0" dirty="0" smtClean="0">
                <a:latin typeface="Optima"/>
              </a:rPr>
              <a:t>And buy-in</a:t>
            </a:r>
            <a:endParaRPr lang="en-US" sz="2000" b="1" i="0" dirty="0">
              <a:latin typeface="Opti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81336" y="1676400"/>
            <a:ext cx="1274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 dirty="0" smtClean="0">
                <a:latin typeface="Optima"/>
              </a:rPr>
              <a:t>Analysts </a:t>
            </a:r>
          </a:p>
          <a:p>
            <a:pPr algn="ctr"/>
            <a:r>
              <a:rPr lang="en-US" sz="2000" b="1" i="0" dirty="0" smtClean="0">
                <a:latin typeface="Optima"/>
              </a:rPr>
              <a:t>Behaviors</a:t>
            </a:r>
            <a:endParaRPr lang="en-US" sz="2000" b="1" i="0" dirty="0">
              <a:latin typeface="Optima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733800"/>
            <a:ext cx="2057400" cy="838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65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0" dirty="0" smtClean="0">
                <a:latin typeface="Optima"/>
                <a:cs typeface="Arial" charset="0"/>
              </a:rPr>
              <a:t>Coaching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33400" y="2590800"/>
            <a:ext cx="2133600" cy="838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65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0" dirty="0" smtClean="0">
                <a:latin typeface="Optima"/>
                <a:cs typeface="Arial" charset="0"/>
              </a:rPr>
              <a:t>Leadership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09600" y="4953000"/>
            <a:ext cx="2209800" cy="838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65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Optima"/>
                <a:cs typeface="Arial" charset="0"/>
              </a:rPr>
              <a:t>Training and Certification</a:t>
            </a:r>
            <a:endParaRPr lang="en-US" dirty="0">
              <a:latin typeface="Optima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143065">
            <a:off x="3000677" y="3087815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809180">
            <a:off x="5892398" y="4818959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19726003">
            <a:off x="3071802" y="4899869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2819400" y="3962400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6019800" y="3962400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20228157">
            <a:off x="5896679" y="3031662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07521" y="5285265"/>
            <a:ext cx="1422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Optima"/>
              </a:rPr>
              <a:t>10-20%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Optima"/>
              </a:rPr>
              <a:t>Effective</a:t>
            </a:r>
            <a:endParaRPr lang="en-US" sz="2400" b="1" i="1" dirty="0">
              <a:solidFill>
                <a:srgbClr val="FF0000"/>
              </a:solidFill>
              <a:latin typeface="Optim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57843" y="2064603"/>
            <a:ext cx="1422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Optima"/>
              </a:rPr>
              <a:t>10-20%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Optima"/>
              </a:rPr>
              <a:t>Effective</a:t>
            </a:r>
            <a:endParaRPr lang="en-US" sz="2400" b="1" i="1" dirty="0">
              <a:solidFill>
                <a:srgbClr val="FF0000"/>
              </a:solidFill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311110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4148" y="343042"/>
            <a:ext cx="6858000" cy="838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Benefits are Limited by the </a:t>
            </a:r>
            <a:br>
              <a:rPr lang="en-US" sz="3200" dirty="0" smtClean="0"/>
            </a:br>
            <a:r>
              <a:rPr lang="en-US" sz="3200" dirty="0" smtClean="0"/>
              <a:t>Weakest Driver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858000" y="2590800"/>
            <a:ext cx="1905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65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>
                <a:latin typeface="Optima"/>
                <a:cs typeface="Arial" charset="0"/>
              </a:rPr>
              <a:t>Operational Efficiency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858000" y="3733800"/>
            <a:ext cx="1905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65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>
                <a:latin typeface="Optima"/>
                <a:cs typeface="Arial" charset="0"/>
              </a:rPr>
              <a:t>Self-service</a:t>
            </a:r>
          </a:p>
          <a:p>
            <a:pPr algn="ctr"/>
            <a:r>
              <a:rPr lang="en-US" sz="2000" i="0" dirty="0">
                <a:latin typeface="Optima"/>
                <a:cs typeface="Arial" charset="0"/>
              </a:rPr>
              <a:t>Success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858000" y="4953000"/>
            <a:ext cx="1905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65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 smtClean="0">
                <a:latin typeface="Optima"/>
                <a:cs typeface="Arial" charset="0"/>
              </a:rPr>
              <a:t>Improved</a:t>
            </a:r>
            <a:endParaRPr lang="en-US" sz="2000" i="0" dirty="0">
              <a:latin typeface="Optima"/>
              <a:cs typeface="Arial" charset="0"/>
            </a:endParaRPr>
          </a:p>
          <a:p>
            <a:pPr algn="ctr"/>
            <a:r>
              <a:rPr lang="en-US" sz="2000" dirty="0">
                <a:latin typeface="Optima"/>
                <a:cs typeface="Arial" charset="0"/>
              </a:rPr>
              <a:t>Offerings</a:t>
            </a:r>
            <a:endParaRPr lang="en-US" sz="2000" i="0" dirty="0">
              <a:latin typeface="Optima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9441" y="1398633"/>
            <a:ext cx="11395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 dirty="0" smtClean="0">
                <a:latin typeface="Optima"/>
              </a:rPr>
              <a:t>Minimal</a:t>
            </a:r>
          </a:p>
          <a:p>
            <a:pPr algn="ctr"/>
            <a:r>
              <a:rPr lang="en-US" sz="2000" b="1" i="0" dirty="0" smtClean="0">
                <a:latin typeface="Optima"/>
              </a:rPr>
              <a:t>Realized </a:t>
            </a:r>
          </a:p>
          <a:p>
            <a:pPr algn="ctr"/>
            <a:r>
              <a:rPr lang="en-US" sz="2000" b="1" i="0" dirty="0" smtClean="0">
                <a:latin typeface="Optima"/>
              </a:rPr>
              <a:t>Benefits</a:t>
            </a:r>
            <a:endParaRPr lang="en-US" sz="2000" b="1" i="0" dirty="0">
              <a:latin typeface="Optima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810000" y="2895600"/>
            <a:ext cx="2057400" cy="2438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65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>
                <a:latin typeface="Optima"/>
                <a:cs typeface="Arial" charset="0"/>
              </a:rPr>
              <a:t>Capture, Structure, Reuse, Improve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9423" y="1676400"/>
            <a:ext cx="185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 dirty="0" smtClean="0">
                <a:latin typeface="Optima"/>
              </a:rPr>
              <a:t>Understanding</a:t>
            </a:r>
          </a:p>
          <a:p>
            <a:pPr algn="ctr"/>
            <a:r>
              <a:rPr lang="en-US" sz="2000" b="1" i="0" dirty="0" smtClean="0">
                <a:latin typeface="Optima"/>
              </a:rPr>
              <a:t>And buy-in</a:t>
            </a:r>
            <a:endParaRPr lang="en-US" sz="2000" b="1" i="0" dirty="0">
              <a:latin typeface="Opti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81336" y="1676400"/>
            <a:ext cx="1274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0" dirty="0" smtClean="0">
                <a:latin typeface="Optima"/>
              </a:rPr>
              <a:t>Analysts </a:t>
            </a:r>
          </a:p>
          <a:p>
            <a:pPr algn="ctr"/>
            <a:r>
              <a:rPr lang="en-US" sz="2000" b="1" i="0" dirty="0" smtClean="0">
                <a:latin typeface="Optima"/>
              </a:rPr>
              <a:t>Behaviors</a:t>
            </a:r>
            <a:endParaRPr lang="en-US" sz="2000" b="1" i="0" dirty="0">
              <a:latin typeface="Optima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09600" y="4953000"/>
            <a:ext cx="2209800" cy="838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65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Optima"/>
                <a:cs typeface="Arial" charset="0"/>
              </a:rPr>
              <a:t>Training and Certification</a:t>
            </a:r>
            <a:endParaRPr lang="en-US" dirty="0">
              <a:latin typeface="Optima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143065">
            <a:off x="3000677" y="3087815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809180">
            <a:off x="5892398" y="4818959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19726003">
            <a:off x="3071802" y="4899869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2819400" y="3962400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6019800" y="3962400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20228157">
            <a:off x="5896679" y="3031662"/>
            <a:ext cx="762000" cy="304800"/>
          </a:xfrm>
          <a:prstGeom prst="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Optima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07521" y="5285265"/>
            <a:ext cx="1422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Optima"/>
              </a:rPr>
              <a:t>10-20%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Optima"/>
              </a:rPr>
              <a:t>Effective</a:t>
            </a:r>
            <a:endParaRPr lang="en-US" sz="2400" b="1" i="1" dirty="0">
              <a:solidFill>
                <a:srgbClr val="FF0000"/>
              </a:solidFill>
              <a:latin typeface="Optim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30008" y="1798565"/>
            <a:ext cx="1422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Optima"/>
              </a:rPr>
              <a:t>10-20%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Optima"/>
              </a:rPr>
              <a:t>Effective</a:t>
            </a:r>
            <a:endParaRPr lang="en-US" sz="2400" b="1" i="1" dirty="0">
              <a:solidFill>
                <a:srgbClr val="FF0000"/>
              </a:solidFill>
              <a:latin typeface="Optima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09600" y="3733800"/>
            <a:ext cx="2057400" cy="838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9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>
                <a:latin typeface="Optima"/>
                <a:cs typeface="Arial" charset="0"/>
              </a:rPr>
              <a:t>Coaching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533400" y="2590800"/>
            <a:ext cx="2133600" cy="838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rgbClr val="000000"/>
              </a:gs>
              <a:gs pos="9000">
                <a:schemeClr val="accent1">
                  <a:lumMod val="20000"/>
                  <a:lumOff val="80000"/>
                </a:schemeClr>
              </a:gs>
              <a:gs pos="92000">
                <a:srgbClr val="009900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i="0" dirty="0">
                <a:latin typeface="Optima"/>
                <a:cs typeface="Arial" charset="0"/>
              </a:rPr>
              <a:t>Leadership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96520" y="3124914"/>
            <a:ext cx="1422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8000"/>
                </a:solidFill>
                <a:latin typeface="Optima"/>
              </a:rPr>
              <a:t>80%</a:t>
            </a:r>
          </a:p>
          <a:p>
            <a:pPr algn="ctr"/>
            <a:r>
              <a:rPr lang="en-US" sz="2400" b="1" i="1" dirty="0" smtClean="0">
                <a:solidFill>
                  <a:srgbClr val="008000"/>
                </a:solidFill>
                <a:latin typeface="Optima"/>
              </a:rPr>
              <a:t>Effective</a:t>
            </a:r>
            <a:endParaRPr lang="en-US" sz="2400" b="1" i="1" dirty="0">
              <a:solidFill>
                <a:srgbClr val="008000"/>
              </a:solidFill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255225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i template 2013 v1">
  <a:themeElements>
    <a:clrScheme name="">
      <a:dk1>
        <a:srgbClr val="333333"/>
      </a:dk1>
      <a:lt1>
        <a:srgbClr val="EEEECC"/>
      </a:lt1>
      <a:dk2>
        <a:srgbClr val="550055"/>
      </a:dk2>
      <a:lt2>
        <a:srgbClr val="662299"/>
      </a:lt2>
      <a:accent1>
        <a:srgbClr val="8899EE"/>
      </a:accent1>
      <a:accent2>
        <a:srgbClr val="990088"/>
      </a:accent2>
      <a:accent3>
        <a:srgbClr val="F5F5E2"/>
      </a:accent3>
      <a:accent4>
        <a:srgbClr val="2A2A2A"/>
      </a:accent4>
      <a:accent5>
        <a:srgbClr val="C3CAF5"/>
      </a:accent5>
      <a:accent6>
        <a:srgbClr val="8A007B"/>
      </a:accent6>
      <a:hlink>
        <a:srgbClr val="665588"/>
      </a:hlink>
      <a:folHlink>
        <a:srgbClr val="CCCC88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csi template 2013 v1.potx</Template>
  <TotalTime>227</TotalTime>
  <Words>844</Words>
  <Application>Microsoft Macintosh PowerPoint</Application>
  <PresentationFormat>On-screen Show (4:3)</PresentationFormat>
  <Paragraphs>158</Paragraphs>
  <Slides>15</Slides>
  <Notes>2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csi template 2013 v1</vt:lpstr>
      <vt:lpstr>KCS Benefits and Drivers</vt:lpstr>
      <vt:lpstr>Improve Customer Experience/Loyalty AND  Change the Ratio of Support Cost to Revenue</vt:lpstr>
      <vt:lpstr>Why KCS?</vt:lpstr>
      <vt:lpstr>Operational Efficiency</vt:lpstr>
      <vt:lpstr>Success with Self-service </vt:lpstr>
      <vt:lpstr>Improved Offerings, Products and Services</vt:lpstr>
      <vt:lpstr>KCS Benefits and Drivers</vt:lpstr>
      <vt:lpstr>Low Commitment/Effectiveness  Yields Low Results! </vt:lpstr>
      <vt:lpstr>Benefits are Limited by the  Weakest Driver</vt:lpstr>
      <vt:lpstr>High Commitment/Effectiveness  Yields High Results! </vt:lpstr>
      <vt:lpstr>Leadership – mostly a matter of communication </vt:lpstr>
      <vt:lpstr>Coaching – mostly a matter of influence </vt:lpstr>
      <vt:lpstr>Training and Certification  - mostly a matter of understanding</vt:lpstr>
      <vt:lpstr>The KCS Academy</vt:lpstr>
      <vt:lpstr>KCS Resources</vt:lpstr>
    </vt:vector>
  </TitlesOfParts>
  <Company>Efiki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Ford</dc:creator>
  <cp:lastModifiedBy>Greg Oxton</cp:lastModifiedBy>
  <cp:revision>23</cp:revision>
  <cp:lastPrinted>2013-06-07T16:42:58Z</cp:lastPrinted>
  <dcterms:created xsi:type="dcterms:W3CDTF">2003-08-12T15:28:13Z</dcterms:created>
  <dcterms:modified xsi:type="dcterms:W3CDTF">2014-11-09T02:05:31Z</dcterms:modified>
</cp:coreProperties>
</file>