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7"/>
  </p:notesMasterIdLst>
  <p:handoutMasterIdLst>
    <p:handoutMasterId r:id="rId28"/>
  </p:handoutMasterIdLst>
  <p:sldIdLst>
    <p:sldId id="300" r:id="rId2"/>
    <p:sldId id="340" r:id="rId3"/>
    <p:sldId id="338" r:id="rId4"/>
    <p:sldId id="311" r:id="rId5"/>
    <p:sldId id="309" r:id="rId6"/>
    <p:sldId id="259" r:id="rId7"/>
    <p:sldId id="305" r:id="rId8"/>
    <p:sldId id="343" r:id="rId9"/>
    <p:sldId id="316" r:id="rId10"/>
    <p:sldId id="341" r:id="rId11"/>
    <p:sldId id="337" r:id="rId12"/>
    <p:sldId id="342" r:id="rId13"/>
    <p:sldId id="333" r:id="rId14"/>
    <p:sldId id="332" r:id="rId15"/>
    <p:sldId id="344" r:id="rId16"/>
    <p:sldId id="322" r:id="rId17"/>
    <p:sldId id="282" r:id="rId18"/>
    <p:sldId id="323" r:id="rId19"/>
    <p:sldId id="324" r:id="rId20"/>
    <p:sldId id="325" r:id="rId21"/>
    <p:sldId id="326" r:id="rId22"/>
    <p:sldId id="327" r:id="rId23"/>
    <p:sldId id="328" r:id="rId24"/>
    <p:sldId id="329" r:id="rId25"/>
    <p:sldId id="330" r:id="rId26"/>
  </p:sldIdLst>
  <p:sldSz cx="14630400" cy="8229600"/>
  <p:notesSz cx="6858000" cy="9144000"/>
  <p:custDataLst>
    <p:tags r:id="rId30"/>
  </p:custDataLst>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3" autoAdjust="0"/>
    <p:restoredTop sz="97355" autoAdjust="0"/>
  </p:normalViewPr>
  <p:slideViewPr>
    <p:cSldViewPr snapToGrid="0">
      <p:cViewPr>
        <p:scale>
          <a:sx n="50" d="100"/>
          <a:sy n="50" d="100"/>
        </p:scale>
        <p:origin x="-2176" y="-912"/>
      </p:cViewPr>
      <p:guideLst>
        <p:guide orient="horz" pos="3673"/>
        <p:guide orient="horz" pos="4774"/>
        <p:guide orient="horz" pos="4632"/>
        <p:guide orient="horz" pos="2711"/>
        <p:guide orient="horz" pos="1748"/>
        <p:guide orient="horz" pos="1888"/>
        <p:guide orient="horz" pos="2850"/>
        <p:guide orient="horz" pos="3818"/>
        <p:guide pos="7438"/>
        <p:guide pos="2624"/>
        <p:guide pos="5840"/>
        <p:guide pos="4230"/>
        <p:guide pos="10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373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7613697981392"/>
          <c:y val="0.260234098672027"/>
          <c:w val="0.622644036473158"/>
          <c:h val="0.706197205263368"/>
        </c:manualLayout>
      </c:layout>
      <c:pieChart>
        <c:varyColors val="1"/>
        <c:ser>
          <c:idx val="0"/>
          <c:order val="0"/>
          <c:tx>
            <c:strRef>
              <c:f>Sheet1!$B$1</c:f>
              <c:strCache>
                <c:ptCount val="1"/>
                <c:pt idx="0">
                  <c:v>Column1</c:v>
                </c:pt>
              </c:strCache>
            </c:strRef>
          </c:tx>
          <c:spPr>
            <a:effectLst/>
          </c:spPr>
          <c:dPt>
            <c:idx val="0"/>
            <c:bubble3D val="0"/>
            <c:spPr>
              <a:solidFill>
                <a:srgbClr val="D81E00"/>
              </a:solidFill>
              <a:effectLst/>
            </c:spPr>
          </c:dPt>
          <c:dPt>
            <c:idx val="1"/>
            <c:bubble3D val="0"/>
            <c:spPr>
              <a:solidFill>
                <a:schemeClr val="accent4">
                  <a:lumMod val="75000"/>
                </a:schemeClr>
              </a:solidFill>
              <a:effectLst/>
            </c:spPr>
          </c:dPt>
          <c:dPt>
            <c:idx val="2"/>
            <c:bubble3D val="0"/>
            <c:spPr>
              <a:solidFill>
                <a:srgbClr val="FFFF00"/>
              </a:solidFill>
              <a:effectLst/>
            </c:spPr>
          </c:dPt>
          <c:dPt>
            <c:idx val="3"/>
            <c:bubble3D val="0"/>
            <c:spPr>
              <a:solidFill>
                <a:srgbClr val="00B050"/>
              </a:solidFill>
              <a:effectLst/>
            </c:spPr>
          </c:dPt>
          <c:dLbls>
            <c:dLbl>
              <c:idx val="2"/>
              <c:layout>
                <c:manualLayout>
                  <c:x val="0.133297958029505"/>
                  <c:y val="-0.0756719937382965"/>
                </c:manualLayout>
              </c:layout>
              <c:spPr/>
              <c:txPr>
                <a:bodyPr/>
                <a:lstStyle/>
                <a:p>
                  <a:pPr>
                    <a:defRPr sz="2000" b="1">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000"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Registered</c:v>
                </c:pt>
                <c:pt idx="1">
                  <c:v>Onboarded</c:v>
                </c:pt>
                <c:pt idx="2">
                  <c:v>No Recent Connection</c:v>
                </c:pt>
                <c:pt idx="3">
                  <c:v>Healthy</c:v>
                </c:pt>
              </c:strCache>
            </c:strRef>
          </c:cat>
          <c:val>
            <c:numRef>
              <c:f>Sheet1!$B$2:$B$5</c:f>
              <c:numCache>
                <c:formatCode>0</c:formatCode>
                <c:ptCount val="4"/>
                <c:pt idx="0">
                  <c:v>6.0</c:v>
                </c:pt>
                <c:pt idx="1">
                  <c:v>20.0</c:v>
                </c:pt>
                <c:pt idx="2">
                  <c:v>3.0</c:v>
                </c:pt>
                <c:pt idx="3">
                  <c:v>13.0</c:v>
                </c:pt>
              </c:numCache>
            </c:numRef>
          </c:val>
        </c:ser>
        <c:dLbls>
          <c:showLegendKey val="0"/>
          <c:showVal val="0"/>
          <c:showCatName val="0"/>
          <c:showSerName val="0"/>
          <c:showPercent val="0"/>
          <c:showBubbleSize val="0"/>
          <c:showLeaderLines val="1"/>
        </c:dLbls>
        <c:firstSliceAng val="360"/>
      </c:pie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8A6D1-998E-4C55-8542-7AAA0C9A9AB8}" type="datetimeFigureOut">
              <a:rPr lang="en-US" smtClean="0"/>
              <a:pPr/>
              <a:t>8/24/16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AB6F5-C0E1-4DEF-9E80-8EDB682E808C}" type="slidenum">
              <a:rPr lang="en-US" smtClean="0"/>
              <a:pPr/>
              <a:t>‹#›</a:t>
            </a:fld>
            <a:endParaRPr lang="en-US"/>
          </a:p>
        </p:txBody>
      </p:sp>
    </p:spTree>
    <p:extLst>
      <p:ext uri="{BB962C8B-B14F-4D97-AF65-F5344CB8AC3E}">
        <p14:creationId xmlns:p14="http://schemas.microsoft.com/office/powerpoint/2010/main" val="393111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141C1-3C5A-4240-87DB-9D4217E9B3B1}" type="datetimeFigureOut">
              <a:rPr lang="en-US" smtClean="0"/>
              <a:pPr/>
              <a:t>8/24/16</a:t>
            </a:fld>
            <a:endParaRPr lang="en-US"/>
          </a:p>
        </p:txBody>
      </p:sp>
      <p:sp>
        <p:nvSpPr>
          <p:cNvPr id="4" name="Slide Image Placeholder 3"/>
          <p:cNvSpPr>
            <a:spLocks noGrp="1" noRot="1" noChangeAspect="1"/>
          </p:cNvSpPr>
          <p:nvPr>
            <p:ph type="sldImg" idx="2"/>
          </p:nvPr>
        </p:nvSpPr>
        <p:spPr>
          <a:xfrm>
            <a:off x="712788" y="609600"/>
            <a:ext cx="5432425" cy="30559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57684" y="3810000"/>
            <a:ext cx="5742632"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92C5E-BF34-4775-B657-4ADF2F3104CA}" type="slidenum">
              <a:rPr lang="en-US" smtClean="0"/>
              <a:pPr/>
              <a:t>‹#›</a:t>
            </a:fld>
            <a:endParaRPr lang="en-US"/>
          </a:p>
        </p:txBody>
      </p:sp>
    </p:spTree>
    <p:extLst>
      <p:ext uri="{BB962C8B-B14F-4D97-AF65-F5344CB8AC3E}">
        <p14:creationId xmlns:p14="http://schemas.microsoft.com/office/powerpoint/2010/main" val="3326364232"/>
      </p:ext>
    </p:extLst>
  </p:cSld>
  <p:clrMap bg1="lt1" tx1="dk1" bg2="lt2" tx2="dk2" accent1="accent1" accent2="accent2" accent3="accent3" accent4="accent4" accent5="accent5" accent6="accent6" hlink="hlink" folHlink="folHlink"/>
  <p:notesStyle>
    <a:lvl1pPr marL="0" algn="l" defTabSz="1306220" rtl="0" eaLnBrk="1" latinLnBrk="0" hangingPunct="1">
      <a:defRPr sz="1600" kern="1200">
        <a:solidFill>
          <a:schemeClr val="tx1"/>
        </a:solidFill>
        <a:latin typeface="+mn-lt"/>
        <a:ea typeface="+mn-ea"/>
        <a:cs typeface="+mn-cs"/>
      </a:defRPr>
    </a:lvl1pPr>
    <a:lvl2pPr marL="653110" algn="l" defTabSz="1306220" rtl="0" eaLnBrk="1" latinLnBrk="0" hangingPunct="1">
      <a:defRPr sz="1600" kern="1200">
        <a:solidFill>
          <a:schemeClr val="tx1"/>
        </a:solidFill>
        <a:latin typeface="+mn-lt"/>
        <a:ea typeface="+mn-ea"/>
        <a:cs typeface="+mn-cs"/>
      </a:defRPr>
    </a:lvl2pPr>
    <a:lvl3pPr marL="1306220" algn="l" defTabSz="1306220" rtl="0" eaLnBrk="1" latinLnBrk="0" hangingPunct="1">
      <a:defRPr sz="1600" kern="1200">
        <a:solidFill>
          <a:schemeClr val="tx1"/>
        </a:solidFill>
        <a:latin typeface="+mn-lt"/>
        <a:ea typeface="+mn-ea"/>
        <a:cs typeface="+mn-cs"/>
      </a:defRPr>
    </a:lvl3pPr>
    <a:lvl4pPr marL="1959331" algn="l" defTabSz="1306220" rtl="0" eaLnBrk="1" latinLnBrk="0" hangingPunct="1">
      <a:defRPr sz="1600" kern="1200">
        <a:solidFill>
          <a:schemeClr val="tx1"/>
        </a:solidFill>
        <a:latin typeface="+mn-lt"/>
        <a:ea typeface="+mn-ea"/>
        <a:cs typeface="+mn-cs"/>
      </a:defRPr>
    </a:lvl4pPr>
    <a:lvl5pPr marL="2612441" algn="l" defTabSz="1306220" rtl="0" eaLnBrk="1" latinLnBrk="0" hangingPunct="1">
      <a:defRPr sz="16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r>
              <a:rPr lang="en-US" dirty="0" smtClean="0"/>
              <a:t>We’ve release a playbook, targeted at your sales</a:t>
            </a:r>
            <a:r>
              <a:rPr lang="en-US" baseline="0" dirty="0" smtClean="0"/>
              <a:t> teams, that covers everything they need to understand and to in order to improve remote connectivity. This document covers how to explain the value proposition of SAL as well as how it works, getting SAL deployed, onboarding the applications behind it, etc. This is a living document and will be regularly updated with new guidance and best practices.</a:t>
            </a:r>
          </a:p>
          <a:p>
            <a:endParaRPr lang="en-US" baseline="0" dirty="0" smtClean="0"/>
          </a:p>
          <a:p>
            <a:r>
              <a:rPr lang="en-US" b="1" baseline="0" dirty="0" smtClean="0"/>
              <a:t>CLICK 1:</a:t>
            </a:r>
            <a:r>
              <a:rPr lang="en-US" baseline="0" dirty="0" smtClean="0"/>
              <a:t> We have also build some really great reporting logic that is exposed in the SEID report. This report will show how healthy a set of customer sites are, as well as providing simple connectivity status for each asset at the site. If Avaya does not have healthy remote connectivity to a device, we will provide a link to a knowledge base article that clearly explains why connectivity isn’t established at this time and then provides step-by-step guidance on how to resolve those issues.</a:t>
            </a:r>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14</a:t>
            </a:fld>
            <a:endParaRPr lang="en-US" dirty="0"/>
          </a:p>
        </p:txBody>
      </p:sp>
    </p:spTree>
    <p:extLst>
      <p:ext uri="{BB962C8B-B14F-4D97-AF65-F5344CB8AC3E}">
        <p14:creationId xmlns:p14="http://schemas.microsoft.com/office/powerpoint/2010/main" val="183411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600" kern="1200" dirty="0" smtClean="0">
                <a:solidFill>
                  <a:schemeClr val="tx1"/>
                </a:solidFill>
                <a:effectLst/>
                <a:latin typeface="+mn-lt"/>
                <a:ea typeface="+mn-ea"/>
                <a:cs typeface="+mn-cs"/>
              </a:rPr>
              <a:t>Because</a:t>
            </a:r>
            <a:r>
              <a:rPr lang="en-US" sz="1600" kern="1200" baseline="0" dirty="0" smtClean="0">
                <a:solidFill>
                  <a:schemeClr val="tx1"/>
                </a:solidFill>
                <a:effectLst/>
                <a:latin typeface="+mn-lt"/>
                <a:ea typeface="+mn-ea"/>
                <a:cs typeface="+mn-cs"/>
              </a:rPr>
              <a:t> of SAL’s importance, I want to explain how it differs from other connectivity solutions on the market. </a:t>
            </a:r>
            <a:r>
              <a:rPr lang="en-US" sz="1600" kern="1200" dirty="0" smtClean="0">
                <a:solidFill>
                  <a:schemeClr val="tx1"/>
                </a:solidFill>
                <a:effectLst/>
                <a:latin typeface="+mn-lt"/>
                <a:ea typeface="+mn-ea"/>
                <a:cs typeface="+mn-cs"/>
              </a:rPr>
              <a:t>The key thing to understand here is that connectivity is always established FROM the customer TO Avaya, never the other way around. Therefore, we only need a single firewall port open on the customer side, HTTPS outbound.</a:t>
            </a:r>
          </a:p>
          <a:p>
            <a:endParaRPr lang="en-US" sz="1600" kern="1200" dirty="0" smtClean="0">
              <a:solidFill>
                <a:schemeClr val="tx1"/>
              </a:solidFill>
              <a:effectLst/>
              <a:latin typeface="+mn-lt"/>
              <a:ea typeface="+mn-ea"/>
              <a:cs typeface="+mn-cs"/>
            </a:endParaRPr>
          </a:p>
          <a:p>
            <a:r>
              <a:rPr lang="en-US" b="1" u="none" baseline="0" dirty="0" smtClean="0"/>
              <a:t>Click 1: </a:t>
            </a:r>
            <a:r>
              <a:rPr lang="en-US" b="0" u="none" baseline="0" dirty="0" smtClean="0"/>
              <a:t>T</a:t>
            </a:r>
            <a:r>
              <a:rPr lang="en-US" sz="1600" kern="1200" dirty="0" smtClean="0">
                <a:solidFill>
                  <a:schemeClr val="tx1"/>
                </a:solidFill>
                <a:effectLst/>
                <a:latin typeface="+mn-lt"/>
                <a:ea typeface="+mn-ea"/>
                <a:cs typeface="+mn-cs"/>
              </a:rPr>
              <a:t>wice a minute the SAL Gateway will connect via HTTPS to Avaya to see if there are any pending connection requests.</a:t>
            </a:r>
          </a:p>
          <a:p>
            <a:r>
              <a:rPr lang="en-US" b="1" u="none" baseline="0" dirty="0" smtClean="0"/>
              <a:t>Click 2: </a:t>
            </a:r>
            <a:r>
              <a:rPr lang="en-US" sz="1600" kern="1200" dirty="0" smtClean="0">
                <a:solidFill>
                  <a:schemeClr val="tx1"/>
                </a:solidFill>
                <a:effectLst/>
                <a:latin typeface="+mn-lt"/>
                <a:ea typeface="+mn-ea"/>
                <a:cs typeface="+mn-cs"/>
              </a:rPr>
              <a:t>When none are found, that HTTPS session is ended.</a:t>
            </a:r>
          </a:p>
          <a:p>
            <a:r>
              <a:rPr lang="en-US" b="1" u="none" baseline="0" dirty="0" smtClean="0"/>
              <a:t>Click 3: </a:t>
            </a:r>
            <a:r>
              <a:rPr lang="en-US" sz="1600" kern="1200" dirty="0" smtClean="0">
                <a:solidFill>
                  <a:schemeClr val="tx1"/>
                </a:solidFill>
                <a:effectLst/>
                <a:latin typeface="+mn-lt"/>
                <a:ea typeface="+mn-ea"/>
                <a:cs typeface="+mn-cs"/>
              </a:rPr>
              <a:t>Now let’s assume that an Avaya engineer does need connectivity to work on a support issues. That user authenticates themselves using two factor authentication. For our engineers, they must enter their own username, password, and provide a certificate unique to them.</a:t>
            </a:r>
          </a:p>
          <a:p>
            <a:r>
              <a:rPr lang="en-US" b="1" u="none" baseline="0" dirty="0" smtClean="0"/>
              <a:t>Click 4: </a:t>
            </a:r>
            <a:r>
              <a:rPr lang="en-US" sz="1600" kern="1200" dirty="0" smtClean="0">
                <a:solidFill>
                  <a:schemeClr val="tx1"/>
                </a:solidFill>
                <a:effectLst/>
                <a:latin typeface="+mn-lt"/>
                <a:ea typeface="+mn-ea"/>
                <a:cs typeface="+mn-cs"/>
              </a:rPr>
              <a:t>Now the initiates a connection request within the Avaya infrastructure.</a:t>
            </a:r>
          </a:p>
          <a:p>
            <a:r>
              <a:rPr lang="en-US" b="1" u="none" baseline="0" dirty="0" smtClean="0"/>
              <a:t>Click 5: </a:t>
            </a:r>
            <a:r>
              <a:rPr lang="en-US" sz="1600" kern="1200" dirty="0" smtClean="0">
                <a:solidFill>
                  <a:schemeClr val="tx1"/>
                </a:solidFill>
                <a:effectLst/>
                <a:latin typeface="+mn-lt"/>
                <a:ea typeface="+mn-ea"/>
                <a:cs typeface="+mn-cs"/>
              </a:rPr>
              <a:t>The next time the SAL Gateway establishes connectivity,</a:t>
            </a:r>
          </a:p>
          <a:p>
            <a:r>
              <a:rPr lang="en-US" b="1" u="none" baseline="0" dirty="0" smtClean="0"/>
              <a:t>Click 6: </a:t>
            </a:r>
            <a:r>
              <a:rPr lang="en-US" sz="1600" kern="1200" dirty="0" smtClean="0">
                <a:solidFill>
                  <a:schemeClr val="tx1"/>
                </a:solidFill>
                <a:effectLst/>
                <a:latin typeface="+mn-lt"/>
                <a:ea typeface="+mn-ea"/>
                <a:cs typeface="+mn-cs"/>
              </a:rPr>
              <a:t>Connectivity is established back from the concentrator to the gateway.</a:t>
            </a:r>
          </a:p>
          <a:p>
            <a:r>
              <a:rPr lang="en-US" b="1" u="none" baseline="0" dirty="0" smtClean="0"/>
              <a:t>Click 7: </a:t>
            </a:r>
            <a:r>
              <a:rPr lang="en-US" sz="1600" kern="1200" dirty="0" smtClean="0">
                <a:solidFill>
                  <a:schemeClr val="tx1"/>
                </a:solidFill>
                <a:effectLst/>
                <a:latin typeface="+mn-lt"/>
                <a:ea typeface="+mn-ea"/>
                <a:cs typeface="+mn-cs"/>
              </a:rPr>
              <a:t>If a Policy Server is present, it will be consulted to ensure the request complies with the customer-created policies.</a:t>
            </a:r>
          </a:p>
          <a:p>
            <a:pPr marL="0" marR="0" indent="0" algn="l" defTabSz="1306220" rtl="0" eaLnBrk="1" fontAlgn="auto" latinLnBrk="0" hangingPunct="1">
              <a:lnSpc>
                <a:spcPct val="100000"/>
              </a:lnSpc>
              <a:spcBef>
                <a:spcPts val="0"/>
              </a:spcBef>
              <a:spcAft>
                <a:spcPts val="0"/>
              </a:spcAft>
              <a:buClrTx/>
              <a:buSzTx/>
              <a:buFontTx/>
              <a:buNone/>
              <a:tabLst/>
              <a:defRPr/>
            </a:pPr>
            <a:r>
              <a:rPr lang="en-US" b="1" u="none" baseline="0" dirty="0" smtClean="0"/>
              <a:t>Click 8: </a:t>
            </a:r>
            <a:r>
              <a:rPr lang="en-US" sz="1600" kern="1200" dirty="0" smtClean="0">
                <a:solidFill>
                  <a:schemeClr val="tx1"/>
                </a:solidFill>
                <a:effectLst/>
                <a:latin typeface="+mn-lt"/>
                <a:ea typeface="+mn-ea"/>
                <a:cs typeface="+mn-cs"/>
              </a:rPr>
              <a:t>If approved, the connection is then established to the requested product.</a:t>
            </a:r>
          </a:p>
        </p:txBody>
      </p:sp>
      <p:sp>
        <p:nvSpPr>
          <p:cNvPr id="4" name="Slide Number Placeholder 3"/>
          <p:cNvSpPr>
            <a:spLocks noGrp="1"/>
          </p:cNvSpPr>
          <p:nvPr>
            <p:ph type="sldNum" sz="quarter" idx="10"/>
          </p:nvPr>
        </p:nvSpPr>
        <p:spPr/>
        <p:txBody>
          <a:bodyPr/>
          <a:lstStyle/>
          <a:p>
            <a:fld id="{4BA92C5E-BF34-4775-B657-4ADF2F3104CA}" type="slidenum">
              <a:rPr lang="en-US" smtClean="0"/>
              <a:pPr/>
              <a:t>19</a:t>
            </a:fld>
            <a:endParaRPr lang="en-US" dirty="0"/>
          </a:p>
        </p:txBody>
      </p:sp>
    </p:spTree>
    <p:extLst>
      <p:ext uri="{BB962C8B-B14F-4D97-AF65-F5344CB8AC3E}">
        <p14:creationId xmlns:p14="http://schemas.microsoft.com/office/powerpoint/2010/main" val="1005869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kern="1200" dirty="0" smtClean="0">
                <a:solidFill>
                  <a:schemeClr val="tx1"/>
                </a:solidFill>
                <a:effectLst/>
                <a:latin typeface="+mn-lt"/>
                <a:ea typeface="+mn-ea"/>
                <a:cs typeface="+mn-cs"/>
              </a:rPr>
              <a:t>The Policy Server is an optional component of the solution which is deployed on customer premise</a:t>
            </a:r>
            <a:r>
              <a:rPr lang="en-US" sz="1600" kern="1200" baseline="0" dirty="0" smtClean="0">
                <a:solidFill>
                  <a:schemeClr val="tx1"/>
                </a:solidFill>
                <a:effectLst/>
                <a:latin typeface="+mn-lt"/>
                <a:ea typeface="+mn-ea"/>
                <a:cs typeface="+mn-cs"/>
              </a:rPr>
              <a:t> and managed by the customer.</a:t>
            </a:r>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Customers can control who can access what systems at what time of day,</a:t>
            </a:r>
            <a:r>
              <a:rPr lang="en-US" sz="1600" kern="1200" baseline="0" dirty="0" smtClean="0">
                <a:solidFill>
                  <a:schemeClr val="tx1"/>
                </a:solidFill>
                <a:effectLst/>
                <a:latin typeface="+mn-lt"/>
                <a:ea typeface="+mn-ea"/>
                <a:cs typeface="+mn-cs"/>
              </a:rPr>
              <a:t> as well as which protocols are allowed.</a:t>
            </a:r>
            <a:endParaRPr lang="en-US" sz="1600" kern="120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a:p>
            <a:r>
              <a:rPr lang="en-US" b="1" u="none" baseline="0" dirty="0" smtClean="0"/>
              <a:t>Click 1: </a:t>
            </a:r>
            <a:r>
              <a:rPr lang="en-US" sz="1600" kern="1200" dirty="0" smtClean="0">
                <a:solidFill>
                  <a:schemeClr val="tx1"/>
                </a:solidFill>
                <a:effectLst/>
                <a:latin typeface="+mn-lt"/>
                <a:ea typeface="+mn-ea"/>
                <a:cs typeface="+mn-cs"/>
              </a:rPr>
              <a:t>We also provide the ability to force explicit approval from the customer’ before allowing any connections to be established. Most of our customers who implement this control will allow our automated systems to be granted access automatically as they pose little risk, but force any human requestors to wait for approval.</a:t>
            </a:r>
          </a:p>
          <a:p>
            <a:endParaRPr lang="en-US" sz="1600" kern="1200" dirty="0" smtClean="0">
              <a:solidFill>
                <a:schemeClr val="tx1"/>
              </a:solidFill>
              <a:effectLst/>
              <a:latin typeface="+mn-lt"/>
              <a:ea typeface="+mn-ea"/>
              <a:cs typeface="+mn-cs"/>
            </a:endParaRPr>
          </a:p>
          <a:p>
            <a:r>
              <a:rPr lang="en-US" b="1" u="none" baseline="0" dirty="0" smtClean="0"/>
              <a:t>Click 2: </a:t>
            </a:r>
            <a:r>
              <a:rPr lang="en-US" sz="1600" b="0" u="none" kern="1200" baseline="0" dirty="0" smtClean="0">
                <a:solidFill>
                  <a:schemeClr val="tx1"/>
                </a:solidFill>
                <a:effectLst/>
                <a:latin typeface="+mn-lt"/>
                <a:ea typeface="+mn-ea"/>
                <a:cs typeface="+mn-cs"/>
              </a:rPr>
              <a:t>T</a:t>
            </a:r>
            <a:r>
              <a:rPr lang="en-US" sz="1600" kern="1200" dirty="0" smtClean="0">
                <a:solidFill>
                  <a:schemeClr val="tx1"/>
                </a:solidFill>
                <a:effectLst/>
                <a:latin typeface="+mn-lt"/>
                <a:ea typeface="+mn-ea"/>
                <a:cs typeface="+mn-cs"/>
              </a:rPr>
              <a:t>he Policy</a:t>
            </a:r>
            <a:r>
              <a:rPr lang="en-US" sz="1600" kern="1200" baseline="0" dirty="0" smtClean="0">
                <a:solidFill>
                  <a:schemeClr val="tx1"/>
                </a:solidFill>
                <a:effectLst/>
                <a:latin typeface="+mn-lt"/>
                <a:ea typeface="+mn-ea"/>
                <a:cs typeface="+mn-cs"/>
              </a:rPr>
              <a:t> Server also allows the customer to m</a:t>
            </a:r>
            <a:r>
              <a:rPr lang="en-US" sz="1600" kern="1200" dirty="0" smtClean="0">
                <a:solidFill>
                  <a:schemeClr val="tx1"/>
                </a:solidFill>
                <a:effectLst/>
                <a:latin typeface="+mn-lt"/>
                <a:ea typeface="+mn-ea"/>
                <a:cs typeface="+mn-cs"/>
              </a:rPr>
              <a:t>onitor sessions in real time to see who is connected to systems and terminate those connections on-demand</a:t>
            </a:r>
            <a:r>
              <a:rPr lang="en-US" sz="1600" kern="1200" baseline="0" dirty="0" smtClean="0">
                <a:solidFill>
                  <a:schemeClr val="tx1"/>
                </a:solidFill>
                <a:effectLst/>
                <a:latin typeface="+mn-lt"/>
                <a:ea typeface="+mn-ea"/>
                <a:cs typeface="+mn-cs"/>
              </a:rPr>
              <a:t> if needed.</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92C5E-BF34-4775-B657-4ADF2F3104CA}" type="slidenum">
              <a:rPr lang="en-US" smtClean="0"/>
              <a:pPr/>
              <a:t>20</a:t>
            </a:fld>
            <a:endParaRPr lang="en-US" dirty="0"/>
          </a:p>
        </p:txBody>
      </p:sp>
    </p:spTree>
    <p:extLst>
      <p:ext uri="{BB962C8B-B14F-4D97-AF65-F5344CB8AC3E}">
        <p14:creationId xmlns:p14="http://schemas.microsoft.com/office/powerpoint/2010/main" val="90539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fontScale="77500" lnSpcReduction="20000"/>
          </a:bodyPr>
          <a:lstStyle/>
          <a:p>
            <a:r>
              <a:rPr lang="en-US" sz="1600" kern="1200" dirty="0" smtClean="0">
                <a:solidFill>
                  <a:schemeClr val="tx1"/>
                </a:solidFill>
                <a:effectLst/>
                <a:latin typeface="+mn-lt"/>
                <a:ea typeface="+mn-ea"/>
                <a:cs typeface="+mn-cs"/>
              </a:rPr>
              <a:t>Let’s now view in more detail how alarms are handled.</a:t>
            </a:r>
          </a:p>
          <a:p>
            <a:endParaRPr lang="en-US" sz="1600" kern="1200" dirty="0" smtClean="0">
              <a:solidFill>
                <a:schemeClr val="tx1"/>
              </a:solidFill>
              <a:effectLst/>
              <a:latin typeface="+mn-lt"/>
              <a:ea typeface="+mn-ea"/>
              <a:cs typeface="+mn-cs"/>
            </a:endParaRPr>
          </a:p>
          <a:p>
            <a:r>
              <a:rPr lang="en-US" b="1" u="none" baseline="0" dirty="0" smtClean="0"/>
              <a:t>Click 1: </a:t>
            </a:r>
            <a:r>
              <a:rPr lang="en-US" sz="1600" kern="1200" dirty="0" smtClean="0">
                <a:solidFill>
                  <a:schemeClr val="tx1"/>
                </a:solidFill>
                <a:effectLst/>
                <a:latin typeface="+mn-lt"/>
                <a:ea typeface="+mn-ea"/>
                <a:cs typeface="+mn-cs"/>
              </a:rPr>
              <a:t>When an Avaya product enters an alarm able situation, the alarm is sent from the product to the SAL Gateway which then forwards the alarm on to the Avaya enterprise where it enters our filtering and correlation logic.</a:t>
            </a:r>
          </a:p>
          <a:p>
            <a:r>
              <a:rPr lang="en-US" b="1" u="none" baseline="0" dirty="0" smtClean="0"/>
              <a:t>Click 2: </a:t>
            </a:r>
            <a:r>
              <a:rPr lang="en-US" sz="1600" kern="1200" dirty="0" smtClean="0">
                <a:solidFill>
                  <a:schemeClr val="tx1"/>
                </a:solidFill>
                <a:effectLst/>
                <a:latin typeface="+mn-lt"/>
                <a:ea typeface="+mn-ea"/>
                <a:cs typeface="+mn-cs"/>
              </a:rPr>
              <a:t>If the alarm is deemed actionable, Avaya will open a new service request within our ticketing system. If the customer has subscribed for case status alerts, they will receive an email.</a:t>
            </a:r>
          </a:p>
          <a:p>
            <a:r>
              <a:rPr lang="en-US" b="1" u="none" baseline="0" dirty="0" smtClean="0"/>
              <a:t>Click 3: </a:t>
            </a:r>
            <a:r>
              <a:rPr lang="en-US" sz="1600" kern="1200" dirty="0" smtClean="0">
                <a:solidFill>
                  <a:schemeClr val="tx1"/>
                </a:solidFill>
                <a:effectLst/>
                <a:latin typeface="+mn-lt"/>
                <a:ea typeface="+mn-ea"/>
                <a:cs typeface="+mn-cs"/>
              </a:rPr>
              <a:t>Next, the EXPERT Diagnostics are executed.</a:t>
            </a:r>
          </a:p>
          <a:p>
            <a:r>
              <a:rPr lang="en-US" b="1" u="none" baseline="0" dirty="0" smtClean="0"/>
              <a:t>Click 4: </a:t>
            </a:r>
            <a:r>
              <a:rPr lang="en-US" sz="1600" kern="1200" dirty="0" smtClean="0">
                <a:solidFill>
                  <a:schemeClr val="tx1"/>
                </a:solidFill>
                <a:effectLst/>
                <a:latin typeface="+mn-lt"/>
                <a:ea typeface="+mn-ea"/>
                <a:cs typeface="+mn-cs"/>
              </a:rPr>
              <a:t>Now, some alarms cannot be resolved by Avaya Support. For example, our Session Manager product has an automated backup routine which requires information about a customer-provided fileserver. If that is not properly configured, the product will alarm. In cases like this, Avaya will notify the customer that the alarm requires customer action instead of assigning that issue to an Avaya support engineer. This CAR email will not only explain the situation, but also provide links to an article that explain exactly the steps to take to resolve the alarm.</a:t>
            </a:r>
          </a:p>
          <a:p>
            <a:r>
              <a:rPr lang="en-US" b="1" u="none" baseline="0" dirty="0" smtClean="0"/>
              <a:t>Click 5: </a:t>
            </a:r>
            <a:r>
              <a:rPr lang="en-US" sz="1600" kern="1200" dirty="0" smtClean="0">
                <a:solidFill>
                  <a:schemeClr val="tx1"/>
                </a:solidFill>
                <a:effectLst/>
                <a:latin typeface="+mn-lt"/>
                <a:ea typeface="+mn-ea"/>
                <a:cs typeface="+mn-cs"/>
              </a:rPr>
              <a:t>Otherwise, the diagnostic routines will attempt to programmatically clear the alarm situation on the product by connecting back to the product and executing a series of non-destructive commands. These commands are designed to cause no harm to a system in any way.</a:t>
            </a:r>
          </a:p>
          <a:p>
            <a:r>
              <a:rPr lang="en-US" b="1" u="none" baseline="0" dirty="0" smtClean="0"/>
              <a:t>Click 6: </a:t>
            </a:r>
            <a:r>
              <a:rPr lang="en-US" sz="1600" kern="1200" dirty="0" smtClean="0">
                <a:solidFill>
                  <a:schemeClr val="tx1"/>
                </a:solidFill>
                <a:effectLst/>
                <a:latin typeface="+mn-lt"/>
                <a:ea typeface="+mn-ea"/>
                <a:cs typeface="+mn-cs"/>
              </a:rPr>
              <a:t>If the script was unable to clear the alarm, the support request will be assigned to an Avaya Support Engineer to be worked.</a:t>
            </a:r>
          </a:p>
          <a:p>
            <a:r>
              <a:rPr lang="en-US" b="1" u="none" baseline="0" dirty="0" smtClean="0"/>
              <a:t>Click 7: </a:t>
            </a:r>
            <a:r>
              <a:rPr lang="en-US" sz="1600" kern="1200" dirty="0" smtClean="0">
                <a:solidFill>
                  <a:schemeClr val="tx1"/>
                </a:solidFill>
                <a:effectLst/>
                <a:latin typeface="+mn-lt"/>
                <a:ea typeface="+mn-ea"/>
                <a:cs typeface="+mn-cs"/>
              </a:rPr>
              <a:t>In the case of an Avaya Authorized Partner providing support, a SAL Concentrator may be involved, adding an extra step in the flow, but not fundamentally changing  it.</a:t>
            </a:r>
          </a:p>
          <a:p>
            <a:pPr marL="0" marR="0" indent="0" algn="l" defTabSz="1306220" rtl="0" eaLnBrk="1" fontAlgn="auto" latinLnBrk="0" hangingPunct="1">
              <a:lnSpc>
                <a:spcPct val="100000"/>
              </a:lnSpc>
              <a:spcBef>
                <a:spcPts val="0"/>
              </a:spcBef>
              <a:spcAft>
                <a:spcPts val="0"/>
              </a:spcAft>
              <a:buClrTx/>
              <a:buSzTx/>
              <a:buFontTx/>
              <a:buNone/>
              <a:tabLst/>
              <a:defRPr/>
            </a:pPr>
            <a:r>
              <a:rPr lang="en-US" b="1" u="none" baseline="0" dirty="0" smtClean="0"/>
              <a:t>Click 8: </a:t>
            </a:r>
            <a:r>
              <a:rPr lang="en-US" sz="1600" kern="1200" dirty="0" smtClean="0">
                <a:solidFill>
                  <a:schemeClr val="tx1"/>
                </a:solidFill>
                <a:effectLst/>
                <a:latin typeface="+mn-lt"/>
                <a:ea typeface="+mn-ea"/>
                <a:cs typeface="+mn-cs"/>
              </a:rPr>
              <a:t>If the customer has Co-Delivery coverage, where they rely on the partner for support and the partner relies on Avaya when needed, if an alarm is received, Avaya will notify the partner if the alarm is deemed actionable. We will also attempt to programmatically clear the alarm, but if unsuccessful, we will notify the partner that they need to take action to resolve the problem.</a:t>
            </a:r>
          </a:p>
        </p:txBody>
      </p:sp>
      <p:sp>
        <p:nvSpPr>
          <p:cNvPr id="4" name="Slide Number Placeholder 3"/>
          <p:cNvSpPr>
            <a:spLocks noGrp="1"/>
          </p:cNvSpPr>
          <p:nvPr>
            <p:ph type="sldNum" sz="quarter" idx="10"/>
          </p:nvPr>
        </p:nvSpPr>
        <p:spPr/>
        <p:txBody>
          <a:bodyPr/>
          <a:lstStyle/>
          <a:p>
            <a:fld id="{2A8F9EB0-27AD-4D72-B1BB-CF023681D7F7}" type="slidenum">
              <a:rPr lang="en-US" smtClean="0"/>
              <a:pPr/>
              <a:t>21</a:t>
            </a:fld>
            <a:endParaRPr lang="en-US" dirty="0"/>
          </a:p>
        </p:txBody>
      </p:sp>
    </p:spTree>
    <p:extLst>
      <p:ext uri="{BB962C8B-B14F-4D97-AF65-F5344CB8AC3E}">
        <p14:creationId xmlns:p14="http://schemas.microsoft.com/office/powerpoint/2010/main" val="327576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fontScale="77500" lnSpcReduction="20000"/>
          </a:bodyPr>
          <a:lstStyle/>
          <a:p>
            <a:r>
              <a:rPr lang="en-US" sz="1600" kern="1200" dirty="0" smtClean="0">
                <a:solidFill>
                  <a:schemeClr val="tx1"/>
                </a:solidFill>
                <a:effectLst/>
                <a:latin typeface="+mn-lt"/>
                <a:ea typeface="+mn-ea"/>
                <a:cs typeface="+mn-cs"/>
              </a:rPr>
              <a:t>We know that remotely managing a distributed solution of phones, gateways, and data switches across multiple locations on the enterprise WAN can be difficult. Avaya developed our SLA Mon</a:t>
            </a:r>
            <a:r>
              <a:rPr lang="en-US" sz="1600" kern="1200" baseline="30000" dirty="0" smtClean="0">
                <a:solidFill>
                  <a:schemeClr val="tx1"/>
                </a:solidFill>
                <a:effectLst/>
                <a:latin typeface="+mn-lt"/>
                <a:ea typeface="+mn-ea"/>
                <a:cs typeface="+mn-cs"/>
              </a:rPr>
              <a:t>TM</a:t>
            </a:r>
            <a:r>
              <a:rPr lang="en-US" sz="1600" kern="1200" dirty="0" smtClean="0">
                <a:solidFill>
                  <a:schemeClr val="tx1"/>
                </a:solidFill>
                <a:effectLst/>
                <a:latin typeface="+mn-lt"/>
                <a:ea typeface="+mn-ea"/>
                <a:cs typeface="+mn-cs"/>
              </a:rPr>
              <a:t> technology to make that easier for IT administrators.</a:t>
            </a:r>
          </a:p>
          <a:p>
            <a:endParaRPr lang="en-US" b="1" u="none" baseline="0" dirty="0" smtClean="0"/>
          </a:p>
          <a:p>
            <a:r>
              <a:rPr lang="en-US" b="1" u="none" baseline="0" dirty="0" smtClean="0"/>
              <a:t>Click 1: </a:t>
            </a:r>
            <a:r>
              <a:rPr lang="en-US" sz="1600" kern="1200" dirty="0" smtClean="0">
                <a:solidFill>
                  <a:schemeClr val="tx1"/>
                </a:solidFill>
                <a:effectLst/>
                <a:latin typeface="+mn-lt"/>
                <a:ea typeface="+mn-ea"/>
                <a:cs typeface="+mn-cs"/>
              </a:rPr>
              <a:t>To help with this problem Avaya has developed a small software agent that when enabled on the network, can communicate with the SLA Mon</a:t>
            </a:r>
            <a:r>
              <a:rPr lang="en-US" sz="1600" kern="1200" baseline="30000" dirty="0" smtClean="0">
                <a:solidFill>
                  <a:schemeClr val="tx1"/>
                </a:solidFill>
                <a:effectLst/>
                <a:latin typeface="+mn-lt"/>
                <a:ea typeface="+mn-ea"/>
                <a:cs typeface="+mn-cs"/>
              </a:rPr>
              <a:t>TM</a:t>
            </a:r>
            <a:r>
              <a:rPr lang="en-US" sz="1600" kern="1200" dirty="0" smtClean="0">
                <a:solidFill>
                  <a:schemeClr val="tx1"/>
                </a:solidFill>
                <a:effectLst/>
                <a:latin typeface="+mn-lt"/>
                <a:ea typeface="+mn-ea"/>
                <a:cs typeface="+mn-cs"/>
              </a:rPr>
              <a:t> server, deployed within the customer enterprise. Rather than requiring our customers to deploy this bit of software manually throughout their enterprise, </a:t>
            </a:r>
          </a:p>
          <a:p>
            <a:endParaRPr lang="en-US" sz="1600" kern="1200" dirty="0" smtClean="0">
              <a:solidFill>
                <a:schemeClr val="tx1"/>
              </a:solidFill>
              <a:effectLst/>
              <a:latin typeface="+mn-lt"/>
              <a:ea typeface="+mn-ea"/>
              <a:cs typeface="+mn-cs"/>
            </a:endParaRPr>
          </a:p>
          <a:p>
            <a:r>
              <a:rPr lang="en-US" b="1" u="none" baseline="0" dirty="0" smtClean="0"/>
              <a:t>Click 2: </a:t>
            </a:r>
            <a:r>
              <a:rPr lang="en-US" sz="1600" kern="1200" dirty="0" smtClean="0">
                <a:solidFill>
                  <a:schemeClr val="tx1"/>
                </a:solidFill>
                <a:effectLst/>
                <a:latin typeface="+mn-lt"/>
                <a:ea typeface="+mn-ea"/>
                <a:cs typeface="+mn-cs"/>
              </a:rPr>
              <a:t>Avaya has built it directly into the firmware of our 96xx phones, G430/G450 branch gateways, and Networking switches. This agent is inactive by default, but is enabled as part of the deployment of the SLA Mon</a:t>
            </a:r>
            <a:r>
              <a:rPr lang="en-US" sz="1600" kern="1200" baseline="30000" dirty="0" smtClean="0">
                <a:solidFill>
                  <a:schemeClr val="tx1"/>
                </a:solidFill>
                <a:effectLst/>
                <a:latin typeface="+mn-lt"/>
                <a:ea typeface="+mn-ea"/>
                <a:cs typeface="+mn-cs"/>
              </a:rPr>
              <a:t>TM</a:t>
            </a:r>
            <a:r>
              <a:rPr lang="en-US" sz="1600" kern="1200" dirty="0" smtClean="0">
                <a:solidFill>
                  <a:schemeClr val="tx1"/>
                </a:solidFill>
                <a:effectLst/>
                <a:latin typeface="+mn-lt"/>
                <a:ea typeface="+mn-ea"/>
                <a:cs typeface="+mn-cs"/>
              </a:rPr>
              <a:t> server.</a:t>
            </a:r>
          </a:p>
          <a:p>
            <a:endParaRPr lang="en-US" sz="1600" kern="1200" dirty="0" smtClean="0">
              <a:solidFill>
                <a:schemeClr val="tx1"/>
              </a:solidFill>
              <a:effectLst/>
              <a:latin typeface="+mn-lt"/>
              <a:ea typeface="+mn-ea"/>
              <a:cs typeface="+mn-cs"/>
            </a:endParaRPr>
          </a:p>
          <a:p>
            <a:r>
              <a:rPr lang="en-US" b="1" u="none" baseline="0" dirty="0" smtClean="0"/>
              <a:t>Click 3: </a:t>
            </a:r>
            <a:r>
              <a:rPr lang="en-US" sz="1600" kern="1200" dirty="0" smtClean="0">
                <a:solidFill>
                  <a:schemeClr val="tx1"/>
                </a:solidFill>
                <a:effectLst/>
                <a:latin typeface="+mn-lt"/>
                <a:ea typeface="+mn-ea"/>
                <a:cs typeface="+mn-cs"/>
              </a:rPr>
              <a:t>Using these software agents in our phones, a customer may remotely control the phones as well as capture packets in and out of the device.</a:t>
            </a:r>
          </a:p>
          <a:p>
            <a:endParaRPr lang="en-US" sz="1600" kern="1200" dirty="0" smtClean="0">
              <a:solidFill>
                <a:schemeClr val="tx1"/>
              </a:solidFill>
              <a:effectLst/>
              <a:latin typeface="+mn-lt"/>
              <a:ea typeface="+mn-ea"/>
              <a:cs typeface="+mn-cs"/>
            </a:endParaRPr>
          </a:p>
          <a:p>
            <a:r>
              <a:rPr lang="en-US" b="1" u="none" baseline="0" dirty="0" smtClean="0"/>
              <a:t>Click 4: </a:t>
            </a:r>
            <a:r>
              <a:rPr lang="en-US" sz="1600" kern="1200" dirty="0" smtClean="0">
                <a:solidFill>
                  <a:schemeClr val="tx1"/>
                </a:solidFill>
                <a:effectLst/>
                <a:latin typeface="+mn-lt"/>
                <a:ea typeface="+mn-ea"/>
                <a:cs typeface="+mn-cs"/>
              </a:rPr>
              <a:t>Using the intelligent agents in all of the products, synthetic test calls are run between the agents continuously.  Additionally, the agents report network health to the SLA Mon</a:t>
            </a:r>
            <a:r>
              <a:rPr lang="en-US" sz="1600" kern="1200" baseline="30000" dirty="0" smtClean="0">
                <a:solidFill>
                  <a:schemeClr val="tx1"/>
                </a:solidFill>
                <a:effectLst/>
                <a:latin typeface="+mn-lt"/>
                <a:ea typeface="+mn-ea"/>
                <a:cs typeface="+mn-cs"/>
              </a:rPr>
              <a:t>TM</a:t>
            </a:r>
            <a:r>
              <a:rPr lang="en-US" sz="1600" kern="1200" dirty="0" smtClean="0">
                <a:solidFill>
                  <a:schemeClr val="tx1"/>
                </a:solidFill>
                <a:effectLst/>
                <a:latin typeface="+mn-lt"/>
                <a:ea typeface="+mn-ea"/>
                <a:cs typeface="+mn-cs"/>
              </a:rPr>
              <a:t> server, providing the Customer’s IT department with monitoring and analysis. All the features of the SLA Mon</a:t>
            </a:r>
            <a:r>
              <a:rPr lang="en-US" sz="1600" kern="1200" baseline="30000" dirty="0" smtClean="0">
                <a:solidFill>
                  <a:schemeClr val="tx1"/>
                </a:solidFill>
                <a:effectLst/>
                <a:latin typeface="+mn-lt"/>
                <a:ea typeface="+mn-ea"/>
                <a:cs typeface="+mn-cs"/>
              </a:rPr>
              <a:t>TM</a:t>
            </a:r>
            <a:r>
              <a:rPr lang="en-US" sz="1600" kern="1200" dirty="0" smtClean="0">
                <a:solidFill>
                  <a:schemeClr val="tx1"/>
                </a:solidFill>
                <a:effectLst/>
                <a:latin typeface="+mn-lt"/>
                <a:ea typeface="+mn-ea"/>
                <a:cs typeface="+mn-cs"/>
              </a:rPr>
              <a:t> server are available directly to the IT department as it is locally deployed.</a:t>
            </a:r>
          </a:p>
          <a:p>
            <a:endParaRPr lang="en-US" sz="1600" kern="1200" dirty="0" smtClean="0">
              <a:solidFill>
                <a:schemeClr val="tx1"/>
              </a:solidFill>
              <a:effectLst/>
              <a:latin typeface="+mn-lt"/>
              <a:ea typeface="+mn-ea"/>
              <a:cs typeface="+mn-cs"/>
            </a:endParaRPr>
          </a:p>
          <a:p>
            <a:r>
              <a:rPr lang="en-US" b="1" u="none" baseline="0" dirty="0" smtClean="0"/>
              <a:t>Click 5: </a:t>
            </a:r>
            <a:r>
              <a:rPr lang="en-US" b="0" u="none" baseline="0" dirty="0" smtClean="0"/>
              <a:t>U</a:t>
            </a:r>
            <a:r>
              <a:rPr lang="en-US" sz="1600" b="0" kern="1200" dirty="0" smtClean="0">
                <a:solidFill>
                  <a:schemeClr val="tx1"/>
                </a:solidFill>
                <a:effectLst/>
                <a:latin typeface="+mn-lt"/>
                <a:ea typeface="+mn-ea"/>
                <a:cs typeface="+mn-cs"/>
              </a:rPr>
              <a:t>s</a:t>
            </a:r>
            <a:r>
              <a:rPr lang="en-US" sz="1600" kern="1200" dirty="0" smtClean="0">
                <a:solidFill>
                  <a:schemeClr val="tx1"/>
                </a:solidFill>
                <a:effectLst/>
                <a:latin typeface="+mn-lt"/>
                <a:ea typeface="+mn-ea"/>
                <a:cs typeface="+mn-cs"/>
              </a:rPr>
              <a:t>ing the SAL Gateway discussed previously, Avaya and/or an Authorized Co-Delivery Business Partner may also access these capabilities when working a support issue.</a:t>
            </a:r>
          </a:p>
          <a:p>
            <a:endParaRPr lang="en-US" sz="1600" kern="1200" dirty="0" smtClean="0">
              <a:solidFill>
                <a:schemeClr val="tx1"/>
              </a:solidFill>
              <a:effectLst/>
              <a:latin typeface="+mn-lt"/>
              <a:ea typeface="+mn-ea"/>
              <a:cs typeface="+mn-cs"/>
            </a:endParaRPr>
          </a:p>
          <a:p>
            <a:r>
              <a:rPr lang="en-US" b="1" u="none" baseline="0" dirty="0" smtClean="0"/>
              <a:t>Click 6: </a:t>
            </a:r>
            <a:r>
              <a:rPr lang="en-US" sz="1600" kern="1200" dirty="0" smtClean="0">
                <a:solidFill>
                  <a:schemeClr val="tx1"/>
                </a:solidFill>
                <a:effectLst/>
                <a:latin typeface="+mn-lt"/>
                <a:ea typeface="+mn-ea"/>
                <a:cs typeface="+mn-cs"/>
              </a:rPr>
              <a:t>Not only do the individual features we will cover next add value, but a unique advantage is that the diagnostic technology is embedded in our products. There is no need for additional hardware other than the Linux server required to run the SLA Mon</a:t>
            </a:r>
            <a:r>
              <a:rPr lang="en-US" sz="1600" kern="1200" baseline="30000" dirty="0" smtClean="0">
                <a:solidFill>
                  <a:schemeClr val="tx1"/>
                </a:solidFill>
                <a:effectLst/>
                <a:latin typeface="+mn-lt"/>
                <a:ea typeface="+mn-ea"/>
                <a:cs typeface="+mn-cs"/>
              </a:rPr>
              <a:t>TM</a:t>
            </a:r>
            <a:r>
              <a:rPr lang="en-US" sz="1600" kern="1200" dirty="0" smtClean="0">
                <a:solidFill>
                  <a:schemeClr val="tx1"/>
                </a:solidFill>
                <a:effectLst/>
                <a:latin typeface="+mn-lt"/>
                <a:ea typeface="+mn-ea"/>
                <a:cs typeface="+mn-cs"/>
              </a:rPr>
              <a:t> application.</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8F9EB0-27AD-4D72-B1BB-CF023681D7F7}" type="slidenum">
              <a:rPr lang="en-US" smtClean="0"/>
              <a:pPr/>
              <a:t>22</a:t>
            </a:fld>
            <a:endParaRPr lang="en-US" dirty="0"/>
          </a:p>
        </p:txBody>
      </p:sp>
    </p:spTree>
    <p:extLst>
      <p:ext uri="{BB962C8B-B14F-4D97-AF65-F5344CB8AC3E}">
        <p14:creationId xmlns:p14="http://schemas.microsoft.com/office/powerpoint/2010/main" val="534942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r>
              <a:rPr lang="en-US" sz="1600" kern="1200" dirty="0" smtClean="0">
                <a:solidFill>
                  <a:schemeClr val="tx1"/>
                </a:solidFill>
                <a:effectLst/>
                <a:latin typeface="+mn-lt"/>
                <a:ea typeface="+mn-ea"/>
                <a:cs typeface="+mn-cs"/>
              </a:rPr>
              <a:t>We recently had a big success with a large global financial services group. This customer is in twenty countries with over 100 offices. They have 8,000 Avaya IP phones riding on a Cisco data network. As soon as they deployed the SLA Mon</a:t>
            </a:r>
            <a:r>
              <a:rPr lang="en-US" sz="1600" kern="1200" baseline="30000" dirty="0" smtClean="0">
                <a:solidFill>
                  <a:schemeClr val="tx1"/>
                </a:solidFill>
                <a:effectLst/>
                <a:latin typeface="+mn-lt"/>
                <a:ea typeface="+mn-ea"/>
                <a:cs typeface="+mn-cs"/>
              </a:rPr>
              <a:t>TM</a:t>
            </a:r>
            <a:r>
              <a:rPr lang="en-US" sz="1600" kern="1200" dirty="0" smtClean="0">
                <a:solidFill>
                  <a:schemeClr val="tx1"/>
                </a:solidFill>
                <a:effectLst/>
                <a:latin typeface="+mn-lt"/>
                <a:ea typeface="+mn-ea"/>
                <a:cs typeface="+mn-cs"/>
              </a:rPr>
              <a:t> Server, they quickly identified quality of service issues (that DSCP tagging we just spoke about) at three major sites. Let me repeat that: this large enterprise solved issues with their non-Avaya data network by using Avaya’s SLA Mon</a:t>
            </a:r>
            <a:r>
              <a:rPr lang="en-US" sz="1600" kern="1200" baseline="30000" dirty="0" smtClean="0">
                <a:solidFill>
                  <a:schemeClr val="tx1"/>
                </a:solidFill>
                <a:effectLst/>
                <a:latin typeface="+mn-lt"/>
                <a:ea typeface="+mn-ea"/>
                <a:cs typeface="+mn-cs"/>
              </a:rPr>
              <a:t>TM</a:t>
            </a:r>
            <a:r>
              <a:rPr lang="en-US" sz="1600" kern="1200" dirty="0" smtClean="0">
                <a:solidFill>
                  <a:schemeClr val="tx1"/>
                </a:solidFill>
                <a:effectLst/>
                <a:latin typeface="+mn-lt"/>
                <a:ea typeface="+mn-ea"/>
                <a:cs typeface="+mn-cs"/>
              </a:rPr>
              <a:t> application.</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Additionally, this American team was able to use the application to resolve a problematic phone programming issue with a trader of theirs in the UK. </a:t>
            </a:r>
          </a:p>
        </p:txBody>
      </p:sp>
      <p:sp>
        <p:nvSpPr>
          <p:cNvPr id="4" name="Slide Number Placeholder 3"/>
          <p:cNvSpPr>
            <a:spLocks noGrp="1"/>
          </p:cNvSpPr>
          <p:nvPr>
            <p:ph type="sldNum" sz="quarter" idx="10"/>
          </p:nvPr>
        </p:nvSpPr>
        <p:spPr/>
        <p:txBody>
          <a:bodyPr/>
          <a:lstStyle/>
          <a:p>
            <a:fld id="{2A8F9EB0-27AD-4D72-B1BB-CF023681D7F7}" type="slidenum">
              <a:rPr lang="en-US" smtClean="0"/>
              <a:pPr/>
              <a:t>23</a:t>
            </a:fld>
            <a:endParaRPr lang="en-US" dirty="0"/>
          </a:p>
        </p:txBody>
      </p:sp>
    </p:spTree>
    <p:extLst>
      <p:ext uri="{BB962C8B-B14F-4D97-AF65-F5344CB8AC3E}">
        <p14:creationId xmlns:p14="http://schemas.microsoft.com/office/powerpoint/2010/main" val="413534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8F9EB0-27AD-4D72-B1BB-CF023681D7F7}" type="slidenum">
              <a:rPr lang="en-US" smtClean="0"/>
              <a:pPr/>
              <a:t>24</a:t>
            </a:fld>
            <a:endParaRPr lang="en-US" dirty="0"/>
          </a:p>
        </p:txBody>
      </p:sp>
    </p:spTree>
    <p:extLst>
      <p:ext uri="{BB962C8B-B14F-4D97-AF65-F5344CB8AC3E}">
        <p14:creationId xmlns:p14="http://schemas.microsoft.com/office/powerpoint/2010/main" val="885359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r>
              <a:rPr lang="en-US" sz="1600" kern="1200" dirty="0" smtClean="0">
                <a:solidFill>
                  <a:schemeClr val="tx1"/>
                </a:solidFill>
                <a:effectLst/>
                <a:latin typeface="+mn-lt"/>
                <a:ea typeface="+mn-ea"/>
                <a:cs typeface="+mn-cs"/>
              </a:rPr>
              <a:t>We recently had a big success with a large global financial services group. This customer is in twenty countries with over 100 offices. They have 8,000 Avaya IP phones riding on a Cisco data network. As soon as they deployed the SLA Mon</a:t>
            </a:r>
            <a:r>
              <a:rPr lang="en-US" sz="1600" kern="1200" baseline="30000" dirty="0" smtClean="0">
                <a:solidFill>
                  <a:schemeClr val="tx1"/>
                </a:solidFill>
                <a:effectLst/>
                <a:latin typeface="+mn-lt"/>
                <a:ea typeface="+mn-ea"/>
                <a:cs typeface="+mn-cs"/>
              </a:rPr>
              <a:t>TM</a:t>
            </a:r>
            <a:r>
              <a:rPr lang="en-US" sz="1600" kern="1200" dirty="0" smtClean="0">
                <a:solidFill>
                  <a:schemeClr val="tx1"/>
                </a:solidFill>
                <a:effectLst/>
                <a:latin typeface="+mn-lt"/>
                <a:ea typeface="+mn-ea"/>
                <a:cs typeface="+mn-cs"/>
              </a:rPr>
              <a:t> Server, they quickly identified quality of service issues (that DSCP tagging we just spoke about) at three major sites. Let me repeat that: this large enterprise solved issues with their non-Avaya data network by using Avaya’s SLA Mon</a:t>
            </a:r>
            <a:r>
              <a:rPr lang="en-US" sz="1600" kern="1200" baseline="30000" dirty="0" smtClean="0">
                <a:solidFill>
                  <a:schemeClr val="tx1"/>
                </a:solidFill>
                <a:effectLst/>
                <a:latin typeface="+mn-lt"/>
                <a:ea typeface="+mn-ea"/>
                <a:cs typeface="+mn-cs"/>
              </a:rPr>
              <a:t>TM</a:t>
            </a:r>
            <a:r>
              <a:rPr lang="en-US" sz="1600" kern="1200" dirty="0" smtClean="0">
                <a:solidFill>
                  <a:schemeClr val="tx1"/>
                </a:solidFill>
                <a:effectLst/>
                <a:latin typeface="+mn-lt"/>
                <a:ea typeface="+mn-ea"/>
                <a:cs typeface="+mn-cs"/>
              </a:rPr>
              <a:t> application.</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Additionally, this American team was able to use the application to resolve a problematic phone programming issue with a trader of theirs in the UK. </a:t>
            </a:r>
          </a:p>
          <a:p>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8F9EB0-27AD-4D72-B1BB-CF023681D7F7}" type="slidenum">
              <a:rPr lang="en-US" smtClean="0"/>
              <a:pPr/>
              <a:t>25</a:t>
            </a:fld>
            <a:endParaRPr lang="en-US" dirty="0"/>
          </a:p>
        </p:txBody>
      </p:sp>
    </p:spTree>
    <p:extLst>
      <p:ext uri="{BB962C8B-B14F-4D97-AF65-F5344CB8AC3E}">
        <p14:creationId xmlns:p14="http://schemas.microsoft.com/office/powerpoint/2010/main" val="33612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r>
              <a:rPr lang="en-US" b="0" u="none" dirty="0" smtClean="0"/>
              <a:t>So let me take you back a little bit to the way the world was for us in 2011.  This is not unusual for a lot of customer support organizations even today where a lot of their initial contacts for service comes through the telephony channel, which is a very high cost channel for customer support.  And in that channel you have employees solving the same issue over and over again. This is a big cultural shift that needs to take place.  A lot of support engineers  are stuck in this culture where the engineers feel they are delivering a lot of value, the customers are happy because they are getting their answers very, very quickly.  The problem is there is a lot of pressure to improve productivity, CSAT, improve margins, the customer journey and the customer experience.  At the same time at Avaya we had the tail of the dragon growing, which is the backlogs and escalations because they weren’t being addressed.  All this makes for a very difficult  customer service experience and quite frankly an engineering experience.  This is typically the way the world was at Avaya.</a:t>
            </a:r>
          </a:p>
        </p:txBody>
      </p:sp>
      <p:sp>
        <p:nvSpPr>
          <p:cNvPr id="4" name="Slide Number Placeholder 3"/>
          <p:cNvSpPr>
            <a:spLocks noGrp="1"/>
          </p:cNvSpPr>
          <p:nvPr>
            <p:ph type="sldNum" sz="quarter" idx="10"/>
          </p:nvPr>
        </p:nvSpPr>
        <p:spPr/>
        <p:txBody>
          <a:bodyPr/>
          <a:lstStyle/>
          <a:p>
            <a:fld id="{4BA92C5E-BF34-4775-B657-4ADF2F3104C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70296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600" kern="1200" dirty="0" smtClean="0">
                <a:solidFill>
                  <a:schemeClr val="tx1"/>
                </a:solidFill>
                <a:effectLst/>
                <a:latin typeface="+mn-lt"/>
                <a:ea typeface="+mn-ea"/>
                <a:cs typeface="+mn-cs"/>
              </a:rPr>
              <a:t> "Work Only New"</a:t>
            </a:r>
          </a:p>
          <a:p>
            <a:r>
              <a:rPr lang="en-US" sz="1600" kern="1200" dirty="0" smtClean="0">
                <a:solidFill>
                  <a:schemeClr val="tx1"/>
                </a:solidFill>
                <a:effectLst/>
                <a:latin typeface="+mn-lt"/>
                <a:ea typeface="+mn-ea"/>
                <a:cs typeface="+mn-cs"/>
              </a:rPr>
              <a:t>  Rallied around this very succinct catch-phrase of what KCS could do - ie make our lives easier by making existing knowledge ubiquitous</a:t>
            </a:r>
            <a:r>
              <a:rPr lang="en-US" sz="1600" kern="1200" baseline="0" dirty="0" smtClean="0">
                <a:solidFill>
                  <a:schemeClr val="tx1"/>
                </a:solidFill>
                <a:effectLst/>
                <a:latin typeface="+mn-lt"/>
                <a:ea typeface="+mn-ea"/>
                <a:cs typeface="+mn-cs"/>
              </a:rPr>
              <a:t> to all </a:t>
            </a:r>
            <a:r>
              <a:rPr lang="en-US" sz="1600" kern="1200" dirty="0" smtClean="0">
                <a:solidFill>
                  <a:schemeClr val="tx1"/>
                </a:solidFill>
                <a:effectLst/>
                <a:latin typeface="+mn-lt"/>
                <a:ea typeface="+mn-ea"/>
                <a:cs typeface="+mn-cs"/>
              </a:rPr>
              <a:t>and thereby free up time to do a quality job working new problems for customers. </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"Scale-able data driven coaching"</a:t>
            </a:r>
          </a:p>
          <a:p>
            <a:r>
              <a:rPr lang="en-US" sz="1600" kern="1200" dirty="0" smtClean="0">
                <a:solidFill>
                  <a:schemeClr val="tx1"/>
                </a:solidFill>
                <a:effectLst/>
                <a:latin typeface="+mn-lt"/>
                <a:ea typeface="+mn-ea"/>
                <a:cs typeface="+mn-cs"/>
              </a:rPr>
              <a:t>  Defined and implemented a system to manage how good people are at "doing KCS". Did this using data driven coaching and online tool to make it easy to digest the data so that just one data point needed attention for any one individual at any one time. This effectively gave us a dynamic metric/goal model with one over riding indicator of a persons level of KCS "goodness" - ie their KCS Proficiency Level with TalentMaker goal to be consistently at Level 6 - KCS Master by end of year. (Note I use the word coach above - internally we actual use the word mentor as coach has another meaning (manager) in Avaya. )</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"Trust"</a:t>
            </a:r>
          </a:p>
          <a:p>
            <a:r>
              <a:rPr lang="en-US" sz="1600" kern="1200" dirty="0" smtClean="0">
                <a:solidFill>
                  <a:schemeClr val="tx1"/>
                </a:solidFill>
                <a:effectLst/>
                <a:latin typeface="+mn-lt"/>
                <a:ea typeface="+mn-ea"/>
                <a:cs typeface="+mn-cs"/>
              </a:rPr>
              <a:t>Trusted our employees to write and publish Knowledge Articles immediately their discretion. No longer were they subjected to someone looking over their shoulder to make sure their work was good enough. We just said "you're the pro in this area - if you think it's good enough, then it's good enough - publish at will."</a:t>
            </a: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"Make it easy"</a:t>
            </a:r>
          </a:p>
          <a:p>
            <a:r>
              <a:rPr lang="en-US" sz="1600" kern="1200" dirty="0" smtClean="0">
                <a:solidFill>
                  <a:schemeClr val="tx1"/>
                </a:solidFill>
                <a:effectLst/>
                <a:latin typeface="+mn-lt"/>
                <a:ea typeface="+mn-ea"/>
                <a:cs typeface="+mn-cs"/>
              </a:rPr>
              <a:t>Built the KCS system on the concept of "ease". Everything that was done in designing the system was done with the thought of "how can this be designed so that it will be easy for people to do day in and day out".  In a hectic support environment things naturally follow the path of least resistance. We just made it easy to do the things that would give us benefit. Things that aren't easy to do die out over time because they are too expensive in terms of time, money, or effort, to maintain. </a:t>
            </a:r>
          </a:p>
          <a:p>
            <a:endParaRPr lang="en-US" dirty="0" smtClean="0"/>
          </a:p>
          <a:p>
            <a:r>
              <a:rPr lang="en-US" sz="1600" kern="1200" dirty="0" smtClean="0">
                <a:solidFill>
                  <a:schemeClr val="tx1"/>
                </a:solidFill>
                <a:effectLst/>
                <a:latin typeface="+mn-lt"/>
                <a:ea typeface="+mn-ea"/>
                <a:cs typeface="+mn-cs"/>
              </a:rPr>
              <a:t>"Burned the boats"</a:t>
            </a:r>
          </a:p>
          <a:p>
            <a:r>
              <a:rPr lang="en-US" sz="1600" kern="1200" dirty="0" smtClean="0">
                <a:solidFill>
                  <a:schemeClr val="tx1"/>
                </a:solidFill>
                <a:effectLst/>
                <a:latin typeface="+mn-lt"/>
                <a:ea typeface="+mn-ea"/>
                <a:cs typeface="+mn-cs"/>
              </a:rPr>
              <a:t>2500 years ago Alexander the Great landed on the shores of Persia looking to conquer all that lay before him, with only 600 men. To show his commitment to the goal, and ensure the commitment of his men he ordered them to burn the boats. There was no going back. It was either go forward and maybe live, or don't and surely die. </a:t>
            </a:r>
          </a:p>
          <a:p>
            <a:r>
              <a:rPr lang="en-US" sz="1600" kern="1200" dirty="0" smtClean="0">
                <a:solidFill>
                  <a:schemeClr val="tx1"/>
                </a:solidFill>
                <a:effectLst/>
                <a:latin typeface="+mn-lt"/>
                <a:ea typeface="+mn-ea"/>
                <a:cs typeface="+mn-cs"/>
              </a:rPr>
              <a:t>  We did the same thing with our transformation - we committed ourselves to a series of staff reductions to fund the transformation - after that, failure was not an option. This changed the mindset of all involved in defining and implementing the changes to an "all in, how can I help" approach and broke the ties to status quo. </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5</a:t>
            </a:fld>
            <a:endParaRPr lang="en-US" dirty="0"/>
          </a:p>
        </p:txBody>
      </p:sp>
    </p:spTree>
    <p:extLst>
      <p:ext uri="{BB962C8B-B14F-4D97-AF65-F5344CB8AC3E}">
        <p14:creationId xmlns:p14="http://schemas.microsoft.com/office/powerpoint/2010/main" val="265492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r>
              <a:rPr lang="en-US" dirty="0" smtClean="0"/>
              <a:t>Talking Points:</a:t>
            </a:r>
          </a:p>
          <a:p>
            <a:r>
              <a:rPr lang="en-US" baseline="0" dirty="0" smtClean="0"/>
              <a:t>First off I’d like to start with some results.  We began our journey in 2011 and achieved the results you see here by the end of 2014</a:t>
            </a:r>
            <a:r>
              <a:rPr lang="en-US" dirty="0" smtClean="0"/>
              <a:t>.  We spent the first year setting up the vision and foundations, focusing a lot on our technology that’s available, standardizing on a global process, and the key focus was on  building the agents’ capabilities, skills and passion to operationalize the vision that we have.  This took exceptional leadership all the way at the top to drive this fundamental change.   </a:t>
            </a:r>
          </a:p>
          <a:p>
            <a:endParaRPr lang="en-US" baseline="0" dirty="0" smtClean="0"/>
          </a:p>
          <a:p>
            <a:r>
              <a:rPr lang="en-US" dirty="0" smtClean="0"/>
              <a:t>We’ve been able to improve the customer and the support engineer experience at the same time as improving our Net Promoter Score (which is up 53% to a world class score of 53 (</a:t>
            </a:r>
            <a:r>
              <a:rPr lang="en-US" i="1" dirty="0" smtClean="0"/>
              <a:t>note: this is confusing but it’s how the math works</a:t>
            </a:r>
            <a:r>
              <a:rPr lang="en-US" dirty="0" smtClean="0"/>
              <a:t>)), time to resolve is down, our costs are down, and our employee engagement and retention is up.  Overall, this is a really good story for 3 years .  This slide was really designed  just to wet your appetite.  We’ll talk about what specifically we did to achieve these</a:t>
            </a:r>
            <a:r>
              <a:rPr lang="en-US" baseline="0" dirty="0" smtClean="0"/>
              <a:t> goals next.</a:t>
            </a:r>
          </a:p>
        </p:txBody>
      </p:sp>
      <p:sp>
        <p:nvSpPr>
          <p:cNvPr id="4" name="Slide Number Placeholder 3"/>
          <p:cNvSpPr>
            <a:spLocks noGrp="1"/>
          </p:cNvSpPr>
          <p:nvPr>
            <p:ph type="sldNum" sz="quarter" idx="10"/>
          </p:nvPr>
        </p:nvSpPr>
        <p:spPr/>
        <p:txBody>
          <a:bodyPr/>
          <a:lstStyle/>
          <a:p>
            <a:fld id="{2A8F9EB0-27AD-4D72-B1BB-CF023681D7F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600" kern="1200" dirty="0" smtClean="0">
                <a:solidFill>
                  <a:schemeClr val="tx1"/>
                </a:solidFill>
                <a:effectLst/>
                <a:latin typeface="+mn-lt"/>
                <a:ea typeface="+mn-ea"/>
                <a:cs typeface="+mn-cs"/>
              </a:rPr>
              <a:t>Avaya receives about 14 million alarms every month.</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99.6% of those we are able to filter out as non-actionable. That typically includes informational alarms that don’t require us to do anything, as well as filtering out duplicate alarms.</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Of the 60,000 alarms a month that remain, we create an Avaya Support Request.</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And this is where Avaya differentiates itself</a:t>
            </a:r>
            <a:r>
              <a:rPr lang="en-US" sz="1600" kern="1200" baseline="0" dirty="0" smtClean="0">
                <a:solidFill>
                  <a:schemeClr val="tx1"/>
                </a:solidFill>
                <a:effectLst/>
                <a:latin typeface="+mn-lt"/>
                <a:ea typeface="+mn-ea"/>
                <a:cs typeface="+mn-cs"/>
              </a:rPr>
              <a:t> from third party tools you might be using today. Before we assign the SR to a human, we attempt to</a:t>
            </a:r>
            <a:r>
              <a:rPr lang="en-US" sz="1600" kern="1200" dirty="0" smtClean="0">
                <a:solidFill>
                  <a:schemeClr val="tx1"/>
                </a:solidFill>
                <a:effectLst/>
                <a:latin typeface="+mn-lt"/>
                <a:ea typeface="+mn-ea"/>
                <a:cs typeface="+mn-cs"/>
              </a:rPr>
              <a:t> programmatically clear the alarm using one of our over a thousand</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diagnostic scripts. 9 out of 10 times those scripts are successful, meaning that only 6,000 alarm-based service requests, or 0.04% of all alarms, make it to a</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Support Engineer.</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Because the engineer is starting from an alarm, and not the report of a symptom, these service requests are resolved five times faster than average.</a:t>
            </a:r>
          </a:p>
          <a:p>
            <a:r>
              <a:rPr lang="en-US" sz="1600" kern="1200" dirty="0" smtClean="0">
                <a:solidFill>
                  <a:schemeClr val="tx1"/>
                </a:solidFill>
                <a:effectLst/>
                <a:latin typeface="+mn-lt"/>
                <a:ea typeface="+mn-ea"/>
                <a:cs typeface="+mn-cs"/>
              </a:rPr>
              <a:t>Additionally, when the diagnostics are able to connect to the product, but unable to clear the alarm, we execute our configuration validation tool which includes a battery of tests to check for errors, fault conditions, common misconfigurations, and gathers log files. The output of those tests is put in a report, available on the Avaya Support Website for the customer, partner,  and Avaya engineer to view. This further enables the Support engineer to quickly resolve the issue.</a:t>
            </a:r>
          </a:p>
        </p:txBody>
      </p:sp>
      <p:sp>
        <p:nvSpPr>
          <p:cNvPr id="4" name="Slide Number Placeholder 3"/>
          <p:cNvSpPr>
            <a:spLocks noGrp="1"/>
          </p:cNvSpPr>
          <p:nvPr>
            <p:ph type="sldNum" sz="quarter" idx="10"/>
          </p:nvPr>
        </p:nvSpPr>
        <p:spPr/>
        <p:txBody>
          <a:bodyPr/>
          <a:lstStyle/>
          <a:p>
            <a:fld id="{4BA92C5E-BF34-4775-B657-4ADF2F3104CA}" type="slidenum">
              <a:rPr lang="en-US" smtClean="0"/>
              <a:pPr/>
              <a:t>7</a:t>
            </a:fld>
            <a:endParaRPr lang="en-US" dirty="0"/>
          </a:p>
        </p:txBody>
      </p:sp>
    </p:spTree>
    <p:extLst>
      <p:ext uri="{BB962C8B-B14F-4D97-AF65-F5344CB8AC3E}">
        <p14:creationId xmlns:p14="http://schemas.microsoft.com/office/powerpoint/2010/main" val="1423984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8</a:t>
            </a:fld>
            <a:endParaRPr lang="en-US" dirty="0"/>
          </a:p>
        </p:txBody>
      </p:sp>
    </p:spTree>
    <p:extLst>
      <p:ext uri="{BB962C8B-B14F-4D97-AF65-F5344CB8AC3E}">
        <p14:creationId xmlns:p14="http://schemas.microsoft.com/office/powerpoint/2010/main" val="261346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09600"/>
            <a:ext cx="5432425" cy="3055938"/>
          </a:xfrm>
        </p:spPr>
      </p:sp>
      <p:sp>
        <p:nvSpPr>
          <p:cNvPr id="4" name="Slide Number Placeholder 3"/>
          <p:cNvSpPr>
            <a:spLocks noGrp="1"/>
          </p:cNvSpPr>
          <p:nvPr>
            <p:ph type="sldNum" sz="quarter" idx="10"/>
          </p:nvPr>
        </p:nvSpPr>
        <p:spPr/>
        <p:txBody>
          <a:bodyPr/>
          <a:lstStyle/>
          <a:p>
            <a:fld id="{4BA92C5E-BF34-4775-B657-4ADF2F3104CA}" type="slidenum">
              <a:rPr lang="en-US" smtClean="0">
                <a:solidFill>
                  <a:prstClr val="black"/>
                </a:solidFill>
              </a:rPr>
              <a:pPr/>
              <a:t>9</a:t>
            </a:fld>
            <a:endParaRPr lang="en-US">
              <a:solidFill>
                <a:prstClr val="black"/>
              </a:solidFill>
            </a:endParaRPr>
          </a:p>
        </p:txBody>
      </p:sp>
      <p:sp>
        <p:nvSpPr>
          <p:cNvPr id="5" name="Notes Placeholder 4"/>
          <p:cNvSpPr>
            <a:spLocks noGrp="1"/>
          </p:cNvSpPr>
          <p:nvPr>
            <p:ph type="body" sz="quarter" idx="11"/>
          </p:nvPr>
        </p:nvSpPr>
        <p:spPr/>
        <p:txBody>
          <a:bodyPr/>
          <a:lstStyle/>
          <a:p>
            <a:pPr marL="171450" indent="-171450">
              <a:buFont typeface="Arial" panose="020B0604020202020204" pitchFamily="34" charset="0"/>
              <a:buChar char="•"/>
            </a:pPr>
            <a:r>
              <a:rPr lang="en-US" dirty="0" smtClean="0"/>
              <a:t>Talk about our evolution to proactive engagement</a:t>
            </a:r>
          </a:p>
          <a:p>
            <a:pPr marL="171450" indent="-171450">
              <a:buFont typeface="Arial" panose="020B0604020202020204" pitchFamily="34" charset="0"/>
              <a:buChar char="•"/>
            </a:pPr>
            <a:r>
              <a:rPr lang="en-US" dirty="0" smtClean="0"/>
              <a:t>Toolset</a:t>
            </a:r>
            <a:r>
              <a:rPr lang="en-US" baseline="0" dirty="0" smtClean="0"/>
              <a:t> for proactive support with Support Advantage Preferred is called Proactive </a:t>
            </a:r>
            <a:r>
              <a:rPr lang="en-US" baseline="0" dirty="0" err="1" smtClean="0"/>
              <a:t>Healthcheck</a:t>
            </a:r>
            <a:r>
              <a:rPr lang="en-US" baseline="0" dirty="0" smtClean="0"/>
              <a:t> Suite and is designed to be a holistic online tool to test connectivity and alarming, as well as run a battery proactive health and configuration checks.  </a:t>
            </a:r>
          </a:p>
          <a:p>
            <a:pPr marL="171450" indent="-171450">
              <a:buFont typeface="Arial" panose="020B0604020202020204" pitchFamily="34" charset="0"/>
              <a:buChar char="•"/>
            </a:pPr>
            <a:r>
              <a:rPr lang="en-US" baseline="0" dirty="0" smtClean="0"/>
              <a:t>We have already begun the development of these tools and will continue throughout the next year or so</a:t>
            </a:r>
          </a:p>
          <a:p>
            <a:pPr marL="171450" indent="-171450">
              <a:buFont typeface="Arial" panose="020B0604020202020204" pitchFamily="34" charset="0"/>
              <a:buChar char="•"/>
            </a:pPr>
            <a:r>
              <a:rPr lang="en-US" baseline="0" dirty="0" smtClean="0"/>
              <a:t>APS has tools called the Avaya Solution Configuration Inspection (ASCI) that are designed to help ensure accurate and on-time implementation and integration of solutions.  </a:t>
            </a:r>
          </a:p>
          <a:p>
            <a:pPr marL="171450" indent="-171450">
              <a:buFont typeface="Arial" panose="020B0604020202020204" pitchFamily="34" charset="0"/>
              <a:buChar char="•"/>
            </a:pPr>
            <a:r>
              <a:rPr lang="en-US" baseline="0" dirty="0" smtClean="0"/>
              <a:t>We call these offers Solution Inspection Offers</a:t>
            </a:r>
            <a:endParaRPr lang="en-US" dirty="0"/>
          </a:p>
        </p:txBody>
      </p:sp>
    </p:spTree>
    <p:extLst>
      <p:ext uri="{BB962C8B-B14F-4D97-AF65-F5344CB8AC3E}">
        <p14:creationId xmlns:p14="http://schemas.microsoft.com/office/powerpoint/2010/main" val="25549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1994" y="4114800"/>
            <a:ext cx="9743846" cy="1638605"/>
          </a:xfrm>
        </p:spPr>
        <p:txBody>
          <a:bodyPr>
            <a:noAutofit/>
          </a:bodyPr>
          <a:lstStyle>
            <a:lvl1pPr>
              <a:defRPr sz="3600">
                <a:solidFill>
                  <a:schemeClr val="tx2">
                    <a:lumMod val="65000"/>
                    <a:lumOff val="35000"/>
                  </a:schemeClr>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82240" y="5852160"/>
            <a:ext cx="9743846" cy="1188720"/>
          </a:xfrm>
        </p:spPr>
        <p:txBody>
          <a:bodyPr>
            <a:noAutofit/>
          </a:bodyPr>
          <a:lstStyle>
            <a:lvl1pPr marL="0" indent="0" algn="l">
              <a:spcBef>
                <a:spcPts val="0"/>
              </a:spcBef>
              <a:buNone/>
              <a:defRPr>
                <a:solidFill>
                  <a:schemeClr val="accent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LiquidLightExtend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396977" cy="8229600"/>
          </a:xfrm>
          <a:prstGeom prst="rect">
            <a:avLst/>
          </a:prstGeom>
        </p:spPr>
      </p:pic>
      <p:sp>
        <p:nvSpPr>
          <p:cNvPr id="9" name="TextBox 8"/>
          <p:cNvSpPr txBox="1"/>
          <p:nvPr userDrawn="1"/>
        </p:nvSpPr>
        <p:spPr>
          <a:xfrm>
            <a:off x="2654166"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smtClean="0">
                <a:solidFill>
                  <a:srgbClr val="8F8F8F"/>
                </a:solidFill>
              </a:rPr>
              <a:t>Avaya – Confidential &amp; Proprietary. Use pursuant to your signed agreement or Avaya Policy</a:t>
            </a:r>
          </a:p>
        </p:txBody>
      </p:sp>
      <p:pic>
        <p:nvPicPr>
          <p:cNvPr id="4" name="Picture 3" descr="AV_logo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6665" y="479730"/>
            <a:ext cx="2157984" cy="621792"/>
          </a:xfrm>
          <a:prstGeom prst="rect">
            <a:avLst/>
          </a:prstGeom>
        </p:spPr>
      </p:pic>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6"/>
          <p:cNvSpPr>
            <a:spLocks noGrp="1"/>
          </p:cNvSpPr>
          <p:nvPr>
            <p:ph type="body" sz="quarter" idx="13"/>
          </p:nvPr>
        </p:nvSpPr>
        <p:spPr>
          <a:xfrm>
            <a:off x="731520" y="1554480"/>
            <a:ext cx="13167360" cy="548640"/>
          </a:xfrm>
        </p:spPr>
        <p:txBody>
          <a:bodyPr>
            <a:normAutofit/>
          </a:bodyPr>
          <a:lstStyle>
            <a:lvl1pPr marL="0" indent="0">
              <a:spcBef>
                <a:spcPts val="0"/>
              </a:spcBef>
              <a:buNone/>
              <a:defRPr sz="28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ing Slide 2">
    <p:spTree>
      <p:nvGrpSpPr>
        <p:cNvPr id="1" name=""/>
        <p:cNvGrpSpPr/>
        <p:nvPr/>
      </p:nvGrpSpPr>
      <p:grpSpPr>
        <a:xfrm>
          <a:off x="0" y="0"/>
          <a:ext cx="0" cy="0"/>
          <a:chOff x="0" y="0"/>
          <a:chExt cx="0" cy="0"/>
        </a:xfrm>
      </p:grpSpPr>
      <p:sp>
        <p:nvSpPr>
          <p:cNvPr id="5" name="Rectangle 4"/>
          <p:cNvSpPr/>
          <p:nvPr userDrawn="1"/>
        </p:nvSpPr>
        <p:spPr>
          <a:xfrm>
            <a:off x="0" y="7717817"/>
            <a:ext cx="14630400" cy="51178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pic>
        <p:nvPicPr>
          <p:cNvPr id="4" name="Picture 3" descr="AV_logo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5421" y="3339751"/>
            <a:ext cx="5379943" cy="1550153"/>
          </a:xfrm>
          <a:prstGeom prst="rect">
            <a:avLst/>
          </a:prstGeom>
        </p:spPr>
      </p:pic>
    </p:spTree>
    <p:extLst>
      <p:ext uri="{BB962C8B-B14F-4D97-AF65-F5344CB8AC3E}">
        <p14:creationId xmlns:p14="http://schemas.microsoft.com/office/powerpoint/2010/main" val="3962039398"/>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521658"/>
            <a:ext cx="13167360" cy="100584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731520" y="1737360"/>
            <a:ext cx="13167360" cy="5120640"/>
          </a:xfrm>
        </p:spPr>
        <p:txBody>
          <a:bodyPr>
            <a:normAutofit/>
          </a:bodyPr>
          <a:lstStyle>
            <a:lvl1pPr>
              <a:defRPr sz="2800"/>
            </a:lvl1pPr>
            <a:lvl2pPr>
              <a:defRPr sz="2400"/>
            </a:lvl2pPr>
            <a:lvl3pPr>
              <a:defRPr sz="2000"/>
            </a:lvl3pPr>
            <a:lvl4pPr>
              <a:defRPr sz="1800"/>
            </a:lvl4pPr>
            <a:lvl5pPr>
              <a:defRPr sz="18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31520" y="1737360"/>
            <a:ext cx="6949440" cy="566928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31520" y="4663440"/>
            <a:ext cx="6217920" cy="2743200"/>
          </a:xfrm>
        </p:spPr>
        <p:txBody>
          <a:bodyPr>
            <a:noAutofit/>
          </a:bodyPr>
          <a:lstStyle>
            <a:lvl1pPr marL="331091" indent="-331091">
              <a:defRPr sz="2600"/>
            </a:lvl1pPr>
            <a:lvl2pPr marL="725678" indent="-310682">
              <a:defRPr sz="2300"/>
            </a:lvl2pPr>
            <a:lvl3pPr marL="1140676" indent="-249452">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10"/>
          <p:cNvSpPr>
            <a:spLocks noGrp="1"/>
          </p:cNvSpPr>
          <p:nvPr>
            <p:ph type="body" sz="quarter" idx="15"/>
          </p:nvPr>
        </p:nvSpPr>
        <p:spPr>
          <a:xfrm>
            <a:off x="7559040" y="4663440"/>
            <a:ext cx="6339840" cy="2743200"/>
          </a:xfrm>
        </p:spPr>
        <p:txBody>
          <a:bodyPr>
            <a:noAutofit/>
          </a:bodyPr>
          <a:lstStyle>
            <a:lvl1pPr marL="331091" indent="-331091">
              <a:defRPr sz="2600"/>
            </a:lvl1pPr>
            <a:lvl2pPr marL="809585" indent="-312949">
              <a:defRPr sz="2300"/>
            </a:lvl2pPr>
            <a:lvl3pPr marL="1306220" indent="-331091">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31520" y="4389120"/>
            <a:ext cx="3877056" cy="3017520"/>
          </a:xfrm>
        </p:spPr>
        <p:txBody>
          <a:bodyPr>
            <a:noAutofit/>
          </a:bodyPr>
          <a:lstStyle>
            <a:lvl1pPr marL="331091" indent="-331091">
              <a:defRPr sz="2600"/>
            </a:lvl1pPr>
            <a:lvl2pPr marL="809585" indent="-312949">
              <a:defRPr sz="2300"/>
            </a:lvl2pPr>
            <a:lvl3pPr marL="1306220" indent="-331091">
              <a:defRPr sz="2000"/>
            </a:lvl3pPr>
            <a:lvl4pPr>
              <a:defRPr sz="2000"/>
            </a:lvl4pPr>
            <a:lvl5pPr>
              <a:defRPr sz="20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10"/>
          <p:cNvSpPr>
            <a:spLocks noGrp="1"/>
          </p:cNvSpPr>
          <p:nvPr>
            <p:ph type="body" sz="quarter" idx="15"/>
          </p:nvPr>
        </p:nvSpPr>
        <p:spPr>
          <a:xfrm>
            <a:off x="5341258" y="4389120"/>
            <a:ext cx="3877056" cy="3017520"/>
          </a:xfrm>
        </p:spPr>
        <p:txBody>
          <a:bodyPr>
            <a:noAutofit/>
          </a:bodyPr>
          <a:lstStyle>
            <a:lvl1pPr marL="331091" indent="-331091">
              <a:defRPr sz="2600"/>
            </a:lvl1pPr>
            <a:lvl2pPr marL="809585" indent="-312949">
              <a:defRPr sz="2300"/>
            </a:lvl2pPr>
            <a:lvl3pPr marL="1306220" indent="-331091">
              <a:defRPr sz="2000"/>
            </a:lvl3pPr>
            <a:lvl4pPr>
              <a:defRPr sz="2000"/>
            </a:lvl4pPr>
            <a:lvl5pPr>
              <a:defRPr sz="2000"/>
            </a:lvl5pPr>
          </a:lstStyle>
          <a:p>
            <a:pPr lvl="0"/>
            <a:r>
              <a:rPr lang="en-US" smtClean="0"/>
              <a:t>Click to edit Master text styles</a:t>
            </a:r>
          </a:p>
          <a:p>
            <a:pPr lvl="1"/>
            <a:r>
              <a:rPr lang="en-US" smtClean="0"/>
              <a:t>Second level</a:t>
            </a:r>
          </a:p>
        </p:txBody>
      </p:sp>
      <p:sp>
        <p:nvSpPr>
          <p:cNvPr id="14" name="Text Placeholder 10"/>
          <p:cNvSpPr>
            <a:spLocks noGrp="1"/>
          </p:cNvSpPr>
          <p:nvPr>
            <p:ph type="body" sz="quarter" idx="18"/>
          </p:nvPr>
        </p:nvSpPr>
        <p:spPr>
          <a:xfrm>
            <a:off x="9927773" y="4389120"/>
            <a:ext cx="3877056" cy="3017520"/>
          </a:xfrm>
        </p:spPr>
        <p:txBody>
          <a:bodyPr>
            <a:noAutofit/>
          </a:bodyPr>
          <a:lstStyle>
            <a:lvl1pPr marL="331091" indent="-331091">
              <a:defRPr sz="2600"/>
            </a:lvl1pPr>
            <a:lvl2pPr marL="809585" indent="-312949">
              <a:defRPr sz="2300"/>
            </a:lvl2pPr>
            <a:lvl3pPr marL="1306220" indent="-331091">
              <a:defRPr sz="2000"/>
            </a:lvl3pPr>
            <a:lvl4pPr>
              <a:defRPr sz="2000"/>
            </a:lvl4pPr>
            <a:lvl5pPr>
              <a:defRPr sz="2000"/>
            </a:lvl5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731520" y="521658"/>
            <a:ext cx="13167360" cy="1005840"/>
          </a:xfrm>
        </p:spPr>
        <p:txBody>
          <a:bodyPr anchor="b"/>
          <a:lstStyle>
            <a:lvl1pPr algn="l">
              <a:defRPr sz="32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2518349" y="2088809"/>
            <a:ext cx="9593706" cy="4604976"/>
          </a:xfrm>
          <a:ln w="152400">
            <a:noFill/>
            <a:miter lim="800000"/>
          </a:ln>
        </p:spPr>
        <p:txBody>
          <a:bodyPr tIns="261244">
            <a:noAutofit/>
          </a:bodyPr>
          <a:lstStyle>
            <a:lvl1pPr marL="0" indent="0" algn="ctr">
              <a:buNone/>
              <a:defRPr sz="34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r>
              <a:rPr lang="en-US" smtClean="0"/>
              <a:t>Click icon to add picture</a:t>
            </a:r>
            <a:endParaRPr lang="en-US"/>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0580" y="3359220"/>
            <a:ext cx="5349240" cy="1519670"/>
          </a:xfrm>
          <a:prstGeom prst="rect">
            <a:avLst/>
          </a:prstGeom>
          <a:noFill/>
          <a:ln>
            <a:noFill/>
          </a:ln>
        </p:spPr>
      </p:pic>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w photography">
    <p:spTree>
      <p:nvGrpSpPr>
        <p:cNvPr id="1" name=""/>
        <p:cNvGrpSpPr/>
        <p:nvPr/>
      </p:nvGrpSpPr>
      <p:grpSpPr>
        <a:xfrm>
          <a:off x="0" y="0"/>
          <a:ext cx="0" cy="0"/>
          <a:chOff x="0" y="0"/>
          <a:chExt cx="0" cy="0"/>
        </a:xfrm>
      </p:grpSpPr>
      <p:sp>
        <p:nvSpPr>
          <p:cNvPr id="2" name="Title 1"/>
          <p:cNvSpPr>
            <a:spLocks noGrp="1"/>
          </p:cNvSpPr>
          <p:nvPr>
            <p:ph type="ctrTitle"/>
          </p:nvPr>
        </p:nvSpPr>
        <p:spPr>
          <a:xfrm>
            <a:off x="1954868" y="4114800"/>
            <a:ext cx="7974133" cy="1638605"/>
          </a:xfrm>
        </p:spPr>
        <p:txBody>
          <a:bodyPr>
            <a:noAutofit/>
          </a:bodyPr>
          <a:lstStyle>
            <a:lvl1pPr>
              <a:defRPr sz="3600">
                <a:solidFill>
                  <a:schemeClr val="tx2">
                    <a:lumMod val="65000"/>
                    <a:lumOff val="35000"/>
                  </a:schemeClr>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45114" y="5852160"/>
            <a:ext cx="7974133" cy="1188720"/>
          </a:xfrm>
        </p:spPr>
        <p:txBody>
          <a:bodyPr>
            <a:noAutofit/>
          </a:bodyPr>
          <a:lstStyle>
            <a:lvl1pPr marL="0" indent="0" algn="l">
              <a:spcBef>
                <a:spcPts val="0"/>
              </a:spcBef>
              <a:buNone/>
              <a:defRPr>
                <a:solidFill>
                  <a:schemeClr val="accent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LiquidLightExtend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396977" cy="8229600"/>
          </a:xfrm>
          <a:prstGeom prst="rect">
            <a:avLst/>
          </a:prstGeom>
        </p:spPr>
      </p:pic>
      <p:sp>
        <p:nvSpPr>
          <p:cNvPr id="8" name="TextBox 7"/>
          <p:cNvSpPr txBox="1"/>
          <p:nvPr userDrawn="1"/>
        </p:nvSpPr>
        <p:spPr>
          <a:xfrm>
            <a:off x="1949831"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smtClean="0">
                <a:solidFill>
                  <a:srgbClr val="8F8F8F"/>
                </a:solidFill>
              </a:rPr>
              <a:t>Avaya – Confidential &amp; Proprietary. Use pursuant to your signed agreement or Avaya Policy</a:t>
            </a:r>
          </a:p>
        </p:txBody>
      </p:sp>
      <p:pic>
        <p:nvPicPr>
          <p:cNvPr id="9" name="Picture 8" descr="AV_logo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6665" y="479730"/>
            <a:ext cx="2157984" cy="621792"/>
          </a:xfrm>
          <a:prstGeom prst="rect">
            <a:avLst/>
          </a:prstGeom>
        </p:spPr>
      </p:pic>
    </p:spTree>
    <p:extLst>
      <p:ext uri="{BB962C8B-B14F-4D97-AF65-F5344CB8AC3E}">
        <p14:creationId xmlns:p14="http://schemas.microsoft.com/office/powerpoint/2010/main" val="603600271"/>
      </p:ext>
    </p:extLst>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20420" y="864558"/>
            <a:ext cx="13167360" cy="1005840"/>
          </a:xfrm>
        </p:spPr>
        <p:txBody>
          <a:bodyPr/>
          <a:lstStyle>
            <a:lvl1pPr>
              <a:defRPr sz="4000"/>
            </a:lvl1pPr>
          </a:lstStyle>
          <a:p>
            <a:r>
              <a:rPr lang="es-ES_tradnl" sz="3600" dirty="0" err="1" smtClean="0">
                <a:solidFill>
                  <a:srgbClr val="000000">
                    <a:lumMod val="65000"/>
                    <a:lumOff val="35000"/>
                  </a:srgbClr>
                </a:solidFill>
                <a:latin typeface="Arial Black"/>
              </a:rPr>
              <a:t>Click</a:t>
            </a:r>
            <a:r>
              <a:rPr lang="es-ES_tradnl" sz="3600" dirty="0" smtClean="0">
                <a:solidFill>
                  <a:srgbClr val="000000">
                    <a:lumMod val="65000"/>
                    <a:lumOff val="35000"/>
                  </a:srgbClr>
                </a:solidFill>
                <a:latin typeface="Arial Black"/>
              </a:rPr>
              <a:t> to </a:t>
            </a:r>
            <a:r>
              <a:rPr lang="es-ES_tradnl" sz="3600" dirty="0" err="1" smtClean="0">
                <a:solidFill>
                  <a:srgbClr val="000000">
                    <a:lumMod val="65000"/>
                    <a:lumOff val="35000"/>
                  </a:srgbClr>
                </a:solidFill>
                <a:latin typeface="Arial Black"/>
              </a:rPr>
              <a:t>edit</a:t>
            </a:r>
            <a:r>
              <a:rPr lang="es-ES_tradnl" sz="3600" dirty="0" smtClean="0">
                <a:solidFill>
                  <a:srgbClr val="000000">
                    <a:lumMod val="65000"/>
                    <a:lumOff val="35000"/>
                  </a:srgbClr>
                </a:solidFill>
                <a:latin typeface="Arial Black"/>
              </a:rPr>
              <a:t> master </a:t>
            </a:r>
            <a:r>
              <a:rPr lang="es-ES_tradnl" sz="3600" dirty="0" err="1" smtClean="0">
                <a:solidFill>
                  <a:srgbClr val="000000">
                    <a:lumMod val="65000"/>
                    <a:lumOff val="35000"/>
                  </a:srgbClr>
                </a:solidFill>
                <a:latin typeface="Arial Black"/>
              </a:rPr>
              <a:t>style</a:t>
            </a:r>
            <a:endParaRPr lang="es-ES_tradnl" dirty="0"/>
          </a:p>
        </p:txBody>
      </p:sp>
    </p:spTree>
    <p:extLst>
      <p:ext uri="{BB962C8B-B14F-4D97-AF65-F5344CB8AC3E}">
        <p14:creationId xmlns:p14="http://schemas.microsoft.com/office/powerpoint/2010/main" val="40575414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ster or Segue">
    <p:spTree>
      <p:nvGrpSpPr>
        <p:cNvPr id="1" name=""/>
        <p:cNvGrpSpPr/>
        <p:nvPr/>
      </p:nvGrpSpPr>
      <p:grpSpPr>
        <a:xfrm>
          <a:off x="0" y="0"/>
          <a:ext cx="0" cy="0"/>
          <a:chOff x="0" y="0"/>
          <a:chExt cx="0" cy="0"/>
        </a:xfrm>
      </p:grpSpPr>
      <p:pic>
        <p:nvPicPr>
          <p:cNvPr id="37" name="Picture 36" descr="LiquidLightExtend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7571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380" y="394654"/>
            <a:ext cx="2151063" cy="611097"/>
          </a:xfrm>
          <a:prstGeom prst="rect">
            <a:avLst/>
          </a:prstGeom>
        </p:spPr>
      </p:pic>
      <p:sp>
        <p:nvSpPr>
          <p:cNvPr id="47" name="TextBox 46"/>
          <p:cNvSpPr txBox="1"/>
          <p:nvPr userDrawn="1"/>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a:t>
            </a:fld>
            <a:endParaRPr lang="en-US" sz="1100" dirty="0" smtClean="0">
              <a:solidFill>
                <a:srgbClr val="8F8F8F"/>
              </a:solidFill>
            </a:endParaRPr>
          </a:p>
        </p:txBody>
      </p:sp>
      <p:sp>
        <p:nvSpPr>
          <p:cNvPr id="54" name="Title 1"/>
          <p:cNvSpPr>
            <a:spLocks noGrp="1"/>
          </p:cNvSpPr>
          <p:nvPr>
            <p:ph type="ctrTitle"/>
          </p:nvPr>
        </p:nvSpPr>
        <p:spPr>
          <a:xfrm>
            <a:off x="2691994" y="4114800"/>
            <a:ext cx="9743846" cy="1638605"/>
          </a:xfrm>
        </p:spPr>
        <p:txBody>
          <a:bodyPr>
            <a:noAutofit/>
          </a:bodyPr>
          <a:lstStyle>
            <a:lvl1pPr>
              <a:defRPr sz="3600">
                <a:solidFill>
                  <a:srgbClr val="FFFFFF"/>
                </a:solidFill>
                <a:latin typeface="Arial Black"/>
                <a:cs typeface="Arial Black"/>
              </a:defRPr>
            </a:lvl1pPr>
          </a:lstStyle>
          <a:p>
            <a:r>
              <a:rPr lang="en-US" dirty="0" smtClean="0"/>
              <a:t>Click to edit Master title style</a:t>
            </a:r>
            <a:endParaRPr lang="en-US" dirty="0"/>
          </a:p>
        </p:txBody>
      </p:sp>
      <p:sp>
        <p:nvSpPr>
          <p:cNvPr id="55" name="Subtitle 2"/>
          <p:cNvSpPr>
            <a:spLocks noGrp="1"/>
          </p:cNvSpPr>
          <p:nvPr>
            <p:ph type="subTitle" idx="1"/>
          </p:nvPr>
        </p:nvSpPr>
        <p:spPr>
          <a:xfrm>
            <a:off x="2682240" y="5852160"/>
            <a:ext cx="9743846" cy="1188720"/>
          </a:xfrm>
        </p:spPr>
        <p:txBody>
          <a:bodyPr>
            <a:noAutofit/>
          </a:bodyPr>
          <a:lstStyle>
            <a:lvl1pPr marL="0" indent="0" algn="l">
              <a:spcBef>
                <a:spcPts val="0"/>
              </a:spcBef>
              <a:buNone/>
              <a:defRPr>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Box 15"/>
          <p:cNvSpPr txBox="1"/>
          <p:nvPr userDrawn="1"/>
        </p:nvSpPr>
        <p:spPr>
          <a:xfrm>
            <a:off x="2654166"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smtClean="0">
                <a:solidFill>
                  <a:srgbClr val="8F8F8F"/>
                </a:solidFill>
              </a:rPr>
              <a:t>Avaya – Confidential &amp; Proprietary. Use pursuant to your signed agreement or Avaya Policy</a:t>
            </a:r>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a:t>
            </a:fld>
            <a:endParaRPr lang="en-US" sz="1100" dirty="0" smtClean="0">
              <a:solidFill>
                <a:srgbClr val="8F8F8F"/>
              </a:solidFill>
            </a:endParaRPr>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31520" y="2286000"/>
            <a:ext cx="13167360" cy="5120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731520" y="1554480"/>
            <a:ext cx="13167360" cy="548640"/>
          </a:xfrm>
        </p:spPr>
        <p:txBody>
          <a:bodyPr>
            <a:noAutofit/>
          </a:bodyPr>
          <a:lstStyle>
            <a:lvl1pPr marL="0" indent="0">
              <a:spcBef>
                <a:spcPts val="0"/>
              </a:spcBef>
              <a:buNone/>
              <a:defRPr sz="2800">
                <a:solidFill>
                  <a:schemeClr val="accent1"/>
                </a:solidFill>
              </a:defRPr>
            </a:lvl1pPr>
            <a:lvl2pPr marL="0" indent="0">
              <a:spcBef>
                <a:spcPts val="0"/>
              </a:spcBef>
              <a:buNone/>
              <a:defRPr sz="3100"/>
            </a:lvl2pPr>
            <a:lvl3pPr>
              <a:spcBef>
                <a:spcPts val="0"/>
              </a:spcBef>
              <a:buNone/>
              <a:defRPr sz="3100"/>
            </a:lvl3pPr>
            <a:lvl4pPr>
              <a:spcBef>
                <a:spcPts val="0"/>
              </a:spcBef>
              <a:buNone/>
              <a:defRPr sz="3100"/>
            </a:lvl4pPr>
            <a:lvl5pPr>
              <a:spcBef>
                <a:spcPts val="0"/>
              </a:spcBef>
              <a:buNone/>
              <a:defRPr sz="3100"/>
            </a:lvl5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Quote Slide 1">
    <p:spTree>
      <p:nvGrpSpPr>
        <p:cNvPr id="1" name=""/>
        <p:cNvGrpSpPr/>
        <p:nvPr/>
      </p:nvGrpSpPr>
      <p:grpSpPr>
        <a:xfrm>
          <a:off x="0" y="0"/>
          <a:ext cx="0" cy="0"/>
          <a:chOff x="0" y="0"/>
          <a:chExt cx="0" cy="0"/>
        </a:xfrm>
      </p:grpSpPr>
      <p:sp>
        <p:nvSpPr>
          <p:cNvPr id="2" name="Title 1"/>
          <p:cNvSpPr>
            <a:spLocks noGrp="1"/>
          </p:cNvSpPr>
          <p:nvPr>
            <p:ph type="title"/>
          </p:nvPr>
        </p:nvSpPr>
        <p:spPr>
          <a:xfrm>
            <a:off x="1465371" y="2733346"/>
            <a:ext cx="11643467" cy="2435962"/>
          </a:xfrm>
        </p:spPr>
        <p:txBody>
          <a:bodyPr anchor="ctr"/>
          <a:lstStyle>
            <a:lvl1pPr algn="r">
              <a:defRPr sz="2800" b="0" i="0" cap="none" baseline="0">
                <a:solidFill>
                  <a:schemeClr val="tx2">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316480" y="6429134"/>
            <a:ext cx="10792358" cy="571823"/>
          </a:xfrm>
        </p:spPr>
        <p:txBody>
          <a:bodyPr anchor="b" anchorCtr="0">
            <a:noAutofit/>
          </a:bodyPr>
          <a:lstStyle>
            <a:lvl1pPr marL="0" indent="0" algn="r">
              <a:lnSpc>
                <a:spcPct val="90000"/>
              </a:lnSpc>
              <a:spcBef>
                <a:spcPts val="0"/>
              </a:spcBef>
              <a:buNone/>
              <a:defRPr sz="2800">
                <a:solidFill>
                  <a:schemeClr val="accent1"/>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dirty="0" smtClean="0"/>
              <a:t>Click to edit Master text styles</a:t>
            </a:r>
          </a:p>
        </p:txBody>
      </p:sp>
      <p:sp>
        <p:nvSpPr>
          <p:cNvPr id="48" name="Text Placeholder 2"/>
          <p:cNvSpPr>
            <a:spLocks noGrp="1"/>
          </p:cNvSpPr>
          <p:nvPr>
            <p:ph type="body" idx="13"/>
          </p:nvPr>
        </p:nvSpPr>
        <p:spPr>
          <a:xfrm>
            <a:off x="2316480" y="7009970"/>
            <a:ext cx="10792358" cy="457200"/>
          </a:xfrm>
        </p:spPr>
        <p:txBody>
          <a:bodyPr anchor="t">
            <a:noAutofit/>
          </a:bodyPr>
          <a:lstStyle>
            <a:lvl1pPr marL="0" indent="0" algn="r">
              <a:lnSpc>
                <a:spcPct val="90000"/>
              </a:lnSpc>
              <a:spcBef>
                <a:spcPts val="0"/>
              </a:spcBef>
              <a:buNone/>
              <a:defRPr sz="2400" i="1">
                <a:solidFill>
                  <a:schemeClr val="accent1"/>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9" name="TextBox 48"/>
          <p:cNvSpPr txBox="1"/>
          <p:nvPr userDrawn="1"/>
        </p:nvSpPr>
        <p:spPr>
          <a:xfrm>
            <a:off x="581956"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smtClean="0">
                <a:solidFill>
                  <a:srgbClr val="8F8F8F"/>
                </a:solidFill>
              </a:rPr>
              <a:t>Avaya – Confidential &amp; Proprietary. Use pursuant to your signed agreement or Avaya Policy</a:t>
            </a:r>
          </a:p>
        </p:txBody>
      </p:sp>
      <p:sp>
        <p:nvSpPr>
          <p:cNvPr id="50" name="TextBox 49"/>
          <p:cNvSpPr txBox="1"/>
          <p:nvPr userDrawn="1"/>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a:t>
            </a:fld>
            <a:endParaRPr lang="en-US" sz="1100" dirty="0" smtClean="0">
              <a:solidFill>
                <a:srgbClr val="8F8F8F"/>
              </a:solidFill>
            </a:endParaRPr>
          </a:p>
        </p:txBody>
      </p:sp>
      <p:grpSp>
        <p:nvGrpSpPr>
          <p:cNvPr id="4" name="Group 3"/>
          <p:cNvGrpSpPr/>
          <p:nvPr userDrawn="1"/>
        </p:nvGrpSpPr>
        <p:grpSpPr>
          <a:xfrm>
            <a:off x="0" y="2311217"/>
            <a:ext cx="14630400" cy="3280220"/>
            <a:chOff x="0" y="2311217"/>
            <a:chExt cx="14630400" cy="3280220"/>
          </a:xfrm>
        </p:grpSpPr>
        <p:pic>
          <p:nvPicPr>
            <p:cNvPr id="42" name="Picture 41" descr="LiquidLightExtend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410200"/>
              <a:ext cx="14630400" cy="181237"/>
            </a:xfrm>
            <a:prstGeom prst="rect">
              <a:avLst/>
            </a:prstGeom>
          </p:spPr>
        </p:pic>
        <p:pic>
          <p:nvPicPr>
            <p:cNvPr id="43" name="Picture 42" descr="LiquidLightExtend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11217"/>
              <a:ext cx="14630400" cy="181237"/>
            </a:xfrm>
            <a:prstGeom prst="rect">
              <a:avLst/>
            </a:prstGeom>
          </p:spPr>
        </p:pic>
      </p:grpSp>
      <p:pic>
        <p:nvPicPr>
          <p:cNvPr id="12" name="Picture 11" descr="AV_logo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00" y="589221"/>
            <a:ext cx="2157984" cy="621792"/>
          </a:xfrm>
          <a:prstGeom prst="rect">
            <a:avLst/>
          </a:prstGeom>
        </p:spPr>
      </p:pic>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Quote Slide 2">
    <p:spTree>
      <p:nvGrpSpPr>
        <p:cNvPr id="1" name=""/>
        <p:cNvGrpSpPr/>
        <p:nvPr/>
      </p:nvGrpSpPr>
      <p:grpSpPr>
        <a:xfrm>
          <a:off x="0" y="0"/>
          <a:ext cx="0" cy="0"/>
          <a:chOff x="0" y="0"/>
          <a:chExt cx="0" cy="0"/>
        </a:xfrm>
      </p:grpSpPr>
      <p:pic>
        <p:nvPicPr>
          <p:cNvPr id="43" name="Picture 42" descr="LiquidLightExtende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246052"/>
            <a:ext cx="14630400" cy="3639173"/>
          </a:xfrm>
          <a:prstGeom prst="rect">
            <a:avLst/>
          </a:prstGeom>
        </p:spPr>
      </p:pic>
      <p:sp>
        <p:nvSpPr>
          <p:cNvPr id="2" name="Title 1"/>
          <p:cNvSpPr>
            <a:spLocks noGrp="1"/>
          </p:cNvSpPr>
          <p:nvPr>
            <p:ph type="title"/>
          </p:nvPr>
        </p:nvSpPr>
        <p:spPr>
          <a:xfrm>
            <a:off x="1421692" y="2847657"/>
            <a:ext cx="11687146" cy="2435962"/>
          </a:xfrm>
        </p:spPr>
        <p:txBody>
          <a:bodyPr anchor="ctr"/>
          <a:lstStyle>
            <a:lvl1pPr algn="r">
              <a:defRPr sz="3200" b="0" i="0" cap="none" baseline="0">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316480" y="6429134"/>
            <a:ext cx="10792358" cy="571823"/>
          </a:xfrm>
        </p:spPr>
        <p:txBody>
          <a:bodyPr anchor="b" anchorCtr="0">
            <a:noAutofit/>
          </a:bodyPr>
          <a:lstStyle>
            <a:lvl1pPr marL="0" indent="0" algn="r">
              <a:lnSpc>
                <a:spcPct val="90000"/>
              </a:lnSpc>
              <a:spcBef>
                <a:spcPts val="0"/>
              </a:spcBef>
              <a:buNone/>
              <a:defRPr sz="2800">
                <a:solidFill>
                  <a:schemeClr val="accent1"/>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dirty="0" smtClean="0"/>
              <a:t>Click to edit Master text styles</a:t>
            </a:r>
          </a:p>
        </p:txBody>
      </p:sp>
      <p:sp>
        <p:nvSpPr>
          <p:cNvPr id="48" name="Text Placeholder 2"/>
          <p:cNvSpPr>
            <a:spLocks noGrp="1"/>
          </p:cNvSpPr>
          <p:nvPr>
            <p:ph type="body" idx="13"/>
          </p:nvPr>
        </p:nvSpPr>
        <p:spPr>
          <a:xfrm>
            <a:off x="2316480" y="7009970"/>
            <a:ext cx="10792358" cy="457200"/>
          </a:xfrm>
        </p:spPr>
        <p:txBody>
          <a:bodyPr anchor="t">
            <a:noAutofit/>
          </a:bodyPr>
          <a:lstStyle>
            <a:lvl1pPr marL="0" indent="0" algn="r">
              <a:lnSpc>
                <a:spcPct val="90000"/>
              </a:lnSpc>
              <a:spcBef>
                <a:spcPts val="0"/>
              </a:spcBef>
              <a:buNone/>
              <a:defRPr sz="2400" i="1">
                <a:solidFill>
                  <a:schemeClr val="accent1"/>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50" name="TextBox 49"/>
          <p:cNvSpPr txBox="1"/>
          <p:nvPr userDrawn="1"/>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a:t>
            </a:fld>
            <a:endParaRPr lang="en-US" sz="1100" dirty="0" smtClean="0">
              <a:solidFill>
                <a:srgbClr val="8F8F8F"/>
              </a:solidFill>
            </a:endParaRPr>
          </a:p>
        </p:txBody>
      </p:sp>
      <p:sp>
        <p:nvSpPr>
          <p:cNvPr id="10" name="TextBox 9"/>
          <p:cNvSpPr txBox="1"/>
          <p:nvPr userDrawn="1"/>
        </p:nvSpPr>
        <p:spPr>
          <a:xfrm>
            <a:off x="581956"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smtClean="0">
                <a:solidFill>
                  <a:srgbClr val="8F8F8F"/>
                </a:solidFill>
              </a:rPr>
              <a:t>Avaya – Confidential &amp; Proprietary. Use pursuant to your signed agreement or Avaya Policy</a:t>
            </a:r>
          </a:p>
        </p:txBody>
      </p:sp>
      <p:pic>
        <p:nvPicPr>
          <p:cNvPr id="11" name="Picture 10" descr="AV_logo_rgb.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00" y="589221"/>
            <a:ext cx="2157984" cy="621792"/>
          </a:xfrm>
          <a:prstGeom prst="rect">
            <a:avLst/>
          </a:prstGeom>
        </p:spPr>
      </p:pic>
    </p:spTree>
    <p:extLst>
      <p:ext uri="{BB962C8B-B14F-4D97-AF65-F5344CB8AC3E}">
        <p14:creationId xmlns:p14="http://schemas.microsoft.com/office/powerpoint/2010/main" val="2964130230"/>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1737360"/>
            <a:ext cx="6461760" cy="5669280"/>
          </a:xfrm>
        </p:spPr>
        <p:txBody>
          <a:bodyPr>
            <a:normAutofit/>
          </a:bodyPr>
          <a:lstStyle>
            <a:lvl1pPr>
              <a:defRPr sz="2800"/>
            </a:lvl1pPr>
            <a:lvl2pPr>
              <a:defRPr sz="2400"/>
            </a:lvl2pPr>
            <a:lvl3pPr>
              <a:defRPr sz="2000"/>
            </a:lvl3pPr>
            <a:lvl4pPr>
              <a:defRPr sz="1800"/>
            </a:lvl4pPr>
            <a:lvl5pPr>
              <a:defRPr sz="18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37120" y="1737360"/>
            <a:ext cx="6461760" cy="5669280"/>
          </a:xfrm>
        </p:spPr>
        <p:txBody>
          <a:bodyPr>
            <a:normAutofit/>
          </a:bodyPr>
          <a:lstStyle>
            <a:lvl1pPr>
              <a:defRPr sz="2800"/>
            </a:lvl1pPr>
            <a:lvl2pPr>
              <a:defRPr sz="2400"/>
            </a:lvl2pPr>
            <a:lvl3pPr>
              <a:defRPr sz="2000"/>
            </a:lvl3pPr>
            <a:lvl4pPr>
              <a:defRPr sz="1800"/>
            </a:lvl4pPr>
            <a:lvl5pPr>
              <a:defRPr sz="18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1520" y="1737360"/>
            <a:ext cx="6464301" cy="901066"/>
          </a:xfrm>
        </p:spPr>
        <p:txBody>
          <a:bodyPr anchor="b">
            <a:normAutofit/>
          </a:bodyPr>
          <a:lstStyle>
            <a:lvl1pPr marL="0" indent="0">
              <a:buNone/>
              <a:defRPr sz="3000" b="0">
                <a:solidFill>
                  <a:schemeClr val="accent1"/>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743200"/>
            <a:ext cx="6464301" cy="4663440"/>
          </a:xfrm>
        </p:spPr>
        <p:txBody>
          <a:bodyPr>
            <a:normAutofit/>
          </a:bodyPr>
          <a:lstStyle>
            <a:lvl1pPr>
              <a:defRPr sz="2800"/>
            </a:lvl1pPr>
            <a:lvl2pPr>
              <a:defRPr sz="2400"/>
            </a:lvl2pPr>
            <a:lvl3pPr>
              <a:defRPr sz="2000"/>
            </a:lvl3pPr>
            <a:lvl4pPr>
              <a:defRPr sz="1800"/>
            </a:lvl4pPr>
            <a:lvl5pPr>
              <a:defRPr sz="18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32041" y="1737360"/>
            <a:ext cx="6466840" cy="901066"/>
          </a:xfrm>
        </p:spPr>
        <p:txBody>
          <a:bodyPr anchor="b">
            <a:normAutofit/>
          </a:bodyPr>
          <a:lstStyle>
            <a:lvl1pPr marL="0" indent="0">
              <a:buNone/>
              <a:defRPr sz="3000" b="0">
                <a:solidFill>
                  <a:schemeClr val="accent1"/>
                </a:solidFill>
              </a:defRPr>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743200"/>
            <a:ext cx="6466840" cy="4663440"/>
          </a:xfrm>
        </p:spPr>
        <p:txBody>
          <a:bodyPr>
            <a:normAutofit/>
          </a:bodyPr>
          <a:lstStyle>
            <a:lvl1pPr>
              <a:defRPr sz="2800"/>
            </a:lvl1pPr>
            <a:lvl2pPr>
              <a:defRPr sz="2400"/>
            </a:lvl2pPr>
            <a:lvl3pPr>
              <a:defRPr sz="2000"/>
            </a:lvl3pPr>
            <a:lvl4pPr>
              <a:defRPr sz="1800"/>
            </a:lvl4pPr>
            <a:lvl5pPr>
              <a:defRPr sz="18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23"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21658"/>
            <a:ext cx="13167360" cy="1005840"/>
          </a:xfrm>
          <a:prstGeom prst="rect">
            <a:avLst/>
          </a:prstGeom>
        </p:spPr>
        <p:txBody>
          <a:bodyPr vert="horz" lIns="130622" tIns="65311" rIns="130622" bIns="65311"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737361"/>
            <a:ext cx="13167360" cy="5669279"/>
          </a:xfrm>
          <a:prstGeom prst="rect">
            <a:avLst/>
          </a:prstGeom>
        </p:spPr>
        <p:txBody>
          <a:bodyPr vert="horz" lIns="130622" tIns="65311" rIns="130622" bIns="653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TextBox 27"/>
          <p:cNvSpPr txBox="1"/>
          <p:nvPr/>
        </p:nvSpPr>
        <p:spPr>
          <a:xfrm>
            <a:off x="1826263"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smtClean="0">
                <a:solidFill>
                  <a:srgbClr val="8F8F8F"/>
                </a:solidFill>
              </a:rPr>
              <a:t>Avaya – Confidential &amp; Proprietary. Use pursuant to your signed agreement or Avaya Policy</a:t>
            </a:r>
          </a:p>
        </p:txBody>
      </p:sp>
      <p:sp>
        <p:nvSpPr>
          <p:cNvPr id="29" name="TextBox 28"/>
          <p:cNvSpPr txBox="1"/>
          <p:nvPr/>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a:t>
            </a:fld>
            <a:endParaRPr lang="en-US" sz="1100" dirty="0" smtClean="0">
              <a:solidFill>
                <a:srgbClr val="8F8F8F"/>
              </a:solidFill>
            </a:endParaRPr>
          </a:p>
        </p:txBody>
      </p:sp>
      <p:pic>
        <p:nvPicPr>
          <p:cNvPr id="22" name="Picture 21" descr="LiquidLightExtended.jpg"/>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0" y="0"/>
            <a:ext cx="14630400" cy="181237"/>
          </a:xfrm>
          <a:prstGeom prst="rect">
            <a:avLst/>
          </a:prstGeom>
        </p:spPr>
      </p:pic>
      <p:pic>
        <p:nvPicPr>
          <p:cNvPr id="4" name="Picture 3" descr="AV_logo_rgb.jp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96396" y="7792200"/>
            <a:ext cx="1082192" cy="31181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83" r:id="rId2"/>
    <p:sldLayoutId id="2147483664" r:id="rId3"/>
    <p:sldLayoutId id="2147483662" r:id="rId4"/>
    <p:sldLayoutId id="2147483663" r:id="rId5"/>
    <p:sldLayoutId id="2147483665" r:id="rId6"/>
    <p:sldLayoutId id="2147483682" r:id="rId7"/>
    <p:sldLayoutId id="2147483666" r:id="rId8"/>
    <p:sldLayoutId id="2147483667" r:id="rId9"/>
    <p:sldLayoutId id="2147483668" r:id="rId10"/>
    <p:sldLayoutId id="2147483681" r:id="rId11"/>
    <p:sldLayoutId id="2147483669" r:id="rId12"/>
    <p:sldLayoutId id="2147483684" r:id="rId13"/>
    <p:sldLayoutId id="2147483670" r:id="rId14"/>
    <p:sldLayoutId id="2147483672" r:id="rId15"/>
    <p:sldLayoutId id="2147483673" r:id="rId16"/>
    <p:sldLayoutId id="2147483674" r:id="rId17"/>
    <p:sldLayoutId id="2147483677" r:id="rId18"/>
    <p:sldLayoutId id="2147483678" r:id="rId19"/>
    <p:sldLayoutId id="2147483685" r:id="rId20"/>
  </p:sldLayoutIdLst>
  <p:transition xmlns:p14="http://schemas.microsoft.com/office/powerpoint/2010/main">
    <p:fade/>
  </p:transition>
  <p:hf hdr="0" dt="0"/>
  <p:txStyles>
    <p:titleStyle>
      <a:lvl1pPr algn="l" defTabSz="1306220" rtl="0" eaLnBrk="1" latinLnBrk="0" hangingPunct="1">
        <a:lnSpc>
          <a:spcPct val="90000"/>
        </a:lnSpc>
        <a:spcBef>
          <a:spcPct val="0"/>
        </a:spcBef>
        <a:buNone/>
        <a:defRPr sz="3200" kern="1200" cap="all">
          <a:solidFill>
            <a:schemeClr val="tx2">
              <a:lumMod val="65000"/>
              <a:lumOff val="35000"/>
            </a:schemeClr>
          </a:solidFill>
          <a:latin typeface="Arial Black"/>
          <a:ea typeface="+mj-ea"/>
          <a:cs typeface="Arial Black"/>
        </a:defRPr>
      </a:lvl1pPr>
    </p:titleStyle>
    <p:body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s://sales.avaya.com/documents/1399619225257" TargetMode="External"/><Relationship Id="rId4" Type="http://schemas.openxmlformats.org/officeDocument/2006/relationships/hyperlink" Target="https://youtu.be/XMGkGtmEzRs" TargetMode="External"/><Relationship Id="rId5"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jpeg"/><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4.jpg"/><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5.jpeg"/><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4.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1.wdp"/><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uple whit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4630401" cy="8229601"/>
          </a:xfrm>
          <a:prstGeom prst="rect">
            <a:avLst/>
          </a:prstGeom>
        </p:spPr>
      </p:pic>
      <p:sp>
        <p:nvSpPr>
          <p:cNvPr id="2" name="Title 1"/>
          <p:cNvSpPr>
            <a:spLocks noGrp="1"/>
          </p:cNvSpPr>
          <p:nvPr>
            <p:ph type="ctrTitle"/>
          </p:nvPr>
        </p:nvSpPr>
        <p:spPr>
          <a:xfrm>
            <a:off x="1954868" y="4114800"/>
            <a:ext cx="8178396" cy="1638605"/>
          </a:xfrm>
        </p:spPr>
        <p:txBody>
          <a:bodyPr/>
          <a:lstStyle/>
          <a:p>
            <a:r>
              <a:rPr lang="en-US" dirty="0" smtClean="0"/>
              <a:t>Predictive Customer Engagement by Avaya Support</a:t>
            </a:r>
            <a:endParaRPr lang="en-US" dirty="0"/>
          </a:p>
        </p:txBody>
      </p:sp>
      <p:sp>
        <p:nvSpPr>
          <p:cNvPr id="3" name="Subtitle 2"/>
          <p:cNvSpPr>
            <a:spLocks noGrp="1"/>
          </p:cNvSpPr>
          <p:nvPr>
            <p:ph type="subTitle" idx="1"/>
          </p:nvPr>
        </p:nvSpPr>
        <p:spPr/>
        <p:txBody>
          <a:bodyPr/>
          <a:lstStyle/>
          <a:p>
            <a:r>
              <a:rPr lang="en-US" dirty="0" smtClean="0"/>
              <a:t>Carl Knerr</a:t>
            </a:r>
          </a:p>
          <a:p>
            <a:r>
              <a:rPr lang="en-US" dirty="0" smtClean="0"/>
              <a:t>Director of Services Adoption</a:t>
            </a:r>
          </a:p>
          <a:p>
            <a:endParaRPr lang="en-US" dirty="0"/>
          </a:p>
          <a:p>
            <a:r>
              <a:rPr lang="en-US" dirty="0" smtClean="0"/>
              <a:t>August 24</a:t>
            </a:r>
            <a:r>
              <a:rPr lang="en-US" baseline="30000" dirty="0" smtClean="0"/>
              <a:t>th</a:t>
            </a:r>
            <a:r>
              <a:rPr lang="en-US" dirty="0" smtClean="0"/>
              <a:t>, 2016</a:t>
            </a:r>
            <a:endParaRPr lang="en-US" dirty="0"/>
          </a:p>
        </p:txBody>
      </p:sp>
      <p:pic>
        <p:nvPicPr>
          <p:cNvPr id="6" name="Picture 5" descr="LiquidLightExtende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396977" cy="8229600"/>
          </a:xfrm>
          <a:prstGeom prst="rect">
            <a:avLst/>
          </a:prstGeom>
        </p:spPr>
      </p:pic>
      <p:sp>
        <p:nvSpPr>
          <p:cNvPr id="8" name="TextBox 7"/>
          <p:cNvSpPr txBox="1"/>
          <p:nvPr/>
        </p:nvSpPr>
        <p:spPr>
          <a:xfrm>
            <a:off x="1972225" y="7825309"/>
            <a:ext cx="5981707" cy="284247"/>
          </a:xfrm>
          <a:prstGeom prst="rect">
            <a:avLst/>
          </a:prstGeom>
          <a:noFill/>
        </p:spPr>
        <p:txBody>
          <a:bodyPr wrap="none" lIns="130622" tIns="65311" rIns="130622" bIns="65311" rtlCol="0" anchor="ctr">
            <a:spAutoFit/>
          </a:bodyPr>
          <a:lstStyle/>
          <a:p>
            <a:pPr marL="0" marR="0" indent="0" algn="l" defTabSz="1306220" rtl="0" eaLnBrk="1" fontAlgn="auto" latinLnBrk="0" hangingPunct="1">
              <a:lnSpc>
                <a:spcPct val="90000"/>
              </a:lnSpc>
              <a:spcBef>
                <a:spcPts val="0"/>
              </a:spcBef>
              <a:spcAft>
                <a:spcPts val="0"/>
              </a:spcAft>
              <a:buClrTx/>
              <a:buSzTx/>
              <a:buFontTx/>
              <a:buNone/>
              <a:tabLst/>
              <a:defRPr/>
            </a:pPr>
            <a:r>
              <a:rPr lang="en-US" sz="1100" dirty="0" smtClean="0">
                <a:solidFill>
                  <a:srgbClr val="8F8F8F"/>
                </a:solidFill>
              </a:rPr>
              <a:t>Avaya – Confidential &amp; Proprietary. Use pursuant to your signed agreement or Avaya Policy</a:t>
            </a:r>
          </a:p>
        </p:txBody>
      </p:sp>
      <p:pic>
        <p:nvPicPr>
          <p:cNvPr id="9" name="Picture 8" descr="AV_logo_rg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7613" y="490679"/>
            <a:ext cx="2157984" cy="621792"/>
          </a:xfrm>
          <a:prstGeom prst="rect">
            <a:avLst/>
          </a:prstGeom>
        </p:spPr>
      </p:pic>
    </p:spTree>
    <p:extLst>
      <p:ext uri="{BB962C8B-B14F-4D97-AF65-F5344CB8AC3E}">
        <p14:creationId xmlns:p14="http://schemas.microsoft.com/office/powerpoint/2010/main" val="21992042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521658"/>
            <a:ext cx="13659037" cy="1005840"/>
          </a:xfrm>
        </p:spPr>
        <p:txBody>
          <a:bodyPr/>
          <a:lstStyle/>
          <a:p>
            <a:r>
              <a:rPr lang="en-US" sz="4000" dirty="0" smtClean="0"/>
              <a:t>Avaya SLA </a:t>
            </a:r>
            <a:r>
              <a:rPr lang="en-US" sz="4000" dirty="0" err="1" smtClean="0"/>
              <a:t>Mon</a:t>
            </a:r>
            <a:r>
              <a:rPr lang="en-US" sz="4000" baseline="30000" dirty="0" err="1" smtClean="0"/>
              <a:t>TM</a:t>
            </a:r>
            <a:endParaRPr lang="en-US" sz="4000" baseline="30000" dirty="0"/>
          </a:p>
        </p:txBody>
      </p:sp>
      <p:sp>
        <p:nvSpPr>
          <p:cNvPr id="3" name="Content Placeholder 2"/>
          <p:cNvSpPr>
            <a:spLocks noGrp="1"/>
          </p:cNvSpPr>
          <p:nvPr>
            <p:ph idx="1"/>
          </p:nvPr>
        </p:nvSpPr>
        <p:spPr/>
        <p:txBody>
          <a:bodyPr/>
          <a:lstStyle/>
          <a:p>
            <a:r>
              <a:rPr lang="en-US" dirty="0" smtClean="0"/>
              <a:t>Customer-premise diagnostic tool for use by customer</a:t>
            </a:r>
          </a:p>
          <a:p>
            <a:r>
              <a:rPr lang="en-US" dirty="0" smtClean="0"/>
              <a:t>Diagnostic capabilities for our phones</a:t>
            </a:r>
          </a:p>
          <a:p>
            <a:r>
              <a:rPr lang="en-US" dirty="0" smtClean="0"/>
              <a:t>Vendor-agnostic monitoring of customer’s data network that we operate over</a:t>
            </a:r>
          </a:p>
          <a:p>
            <a:r>
              <a:rPr lang="en-US" dirty="0" smtClean="0"/>
              <a:t>Free entitlement of our premium support contract on our flagship product</a:t>
            </a:r>
          </a:p>
          <a:p>
            <a:r>
              <a:rPr lang="en-US" dirty="0" smtClean="0"/>
              <a:t>100% of customers who receive a demo are </a:t>
            </a:r>
            <a:r>
              <a:rPr lang="en-US" dirty="0" err="1" smtClean="0"/>
              <a:t>wow’d</a:t>
            </a:r>
            <a:r>
              <a:rPr lang="en-US" dirty="0" smtClean="0"/>
              <a:t> and want it</a:t>
            </a:r>
            <a:endParaRPr lang="en-US" dirty="0"/>
          </a:p>
          <a:p>
            <a:r>
              <a:rPr lang="en-US" dirty="0" smtClean="0"/>
              <a:t>5% adoption rate</a:t>
            </a:r>
          </a:p>
          <a:p>
            <a:pPr lvl="1"/>
            <a:r>
              <a:rPr lang="en-US" dirty="0" smtClean="0"/>
              <a:t>“Free” equates to lower value than paid for offerings</a:t>
            </a:r>
          </a:p>
          <a:p>
            <a:pPr lvl="1"/>
            <a:r>
              <a:rPr lang="en-US" dirty="0" smtClean="0"/>
              <a:t>No sales compensation for adoption</a:t>
            </a:r>
          </a:p>
          <a:p>
            <a:endParaRPr lang="en-US" dirty="0"/>
          </a:p>
        </p:txBody>
      </p:sp>
    </p:spTree>
    <p:extLst>
      <p:ext uri="{BB962C8B-B14F-4D97-AF65-F5344CB8AC3E}">
        <p14:creationId xmlns:p14="http://schemas.microsoft.com/office/powerpoint/2010/main" val="5240982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521658"/>
            <a:ext cx="14070330" cy="1005840"/>
          </a:xfrm>
        </p:spPr>
        <p:txBody>
          <a:bodyPr/>
          <a:lstStyle/>
          <a:p>
            <a:r>
              <a:rPr lang="en-US" sz="4000" dirty="0" smtClean="0"/>
              <a:t>Lessons Learned from Backup Alarms</a:t>
            </a:r>
            <a:endParaRPr lang="en-US" sz="4000" dirty="0"/>
          </a:p>
        </p:txBody>
      </p:sp>
      <p:sp>
        <p:nvSpPr>
          <p:cNvPr id="3" name="Content Placeholder 2"/>
          <p:cNvSpPr>
            <a:spLocks noGrp="1"/>
          </p:cNvSpPr>
          <p:nvPr>
            <p:ph idx="1"/>
          </p:nvPr>
        </p:nvSpPr>
        <p:spPr/>
        <p:txBody>
          <a:bodyPr/>
          <a:lstStyle/>
          <a:p>
            <a:r>
              <a:rPr lang="en-US" dirty="0" smtClean="0"/>
              <a:t>Avaya products have automated system backups to customer file servers</a:t>
            </a:r>
          </a:p>
          <a:p>
            <a:r>
              <a:rPr lang="en-US" dirty="0" smtClean="0"/>
              <a:t>When product cannot back itself up, it throws an alarm</a:t>
            </a:r>
          </a:p>
          <a:p>
            <a:r>
              <a:rPr lang="en-US" dirty="0" smtClean="0"/>
              <a:t>Alarm is processed by Avaya</a:t>
            </a:r>
          </a:p>
          <a:p>
            <a:r>
              <a:rPr lang="en-US" dirty="0" smtClean="0"/>
              <a:t>Avaya sends automated “Customer Action Required” email notifying the customer</a:t>
            </a:r>
          </a:p>
          <a:p>
            <a:pPr lvl="1"/>
            <a:r>
              <a:rPr lang="en-US" dirty="0" smtClean="0"/>
              <a:t>Too often ignored by customers</a:t>
            </a:r>
          </a:p>
          <a:p>
            <a:r>
              <a:rPr lang="en-US" dirty="0" smtClean="0"/>
              <a:t>I manually email repeat offenders once a month (~20 customers a month)</a:t>
            </a:r>
          </a:p>
          <a:p>
            <a:r>
              <a:rPr lang="en-US" dirty="0" smtClean="0"/>
              <a:t>90% remediation rate, due to email coming from a human, not a system</a:t>
            </a:r>
          </a:p>
          <a:p>
            <a:endParaRPr lang="en-US" dirty="0"/>
          </a:p>
        </p:txBody>
      </p:sp>
    </p:spTree>
    <p:extLst>
      <p:ext uri="{BB962C8B-B14F-4D97-AF65-F5344CB8AC3E}">
        <p14:creationId xmlns:p14="http://schemas.microsoft.com/office/powerpoint/2010/main" val="6654651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 mencouple 2 whit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3381"/>
            <a:ext cx="14630400" cy="80562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990" y="7790205"/>
            <a:ext cx="1078992" cy="306532"/>
          </a:xfrm>
          <a:prstGeom prst="rect">
            <a:avLst/>
          </a:prstGeom>
        </p:spPr>
      </p:pic>
      <p:sp>
        <p:nvSpPr>
          <p:cNvPr id="2" name="Title 1"/>
          <p:cNvSpPr>
            <a:spLocks noGrp="1"/>
          </p:cNvSpPr>
          <p:nvPr>
            <p:ph type="title"/>
          </p:nvPr>
        </p:nvSpPr>
        <p:spPr/>
        <p:txBody>
          <a:bodyPr/>
          <a:lstStyle/>
          <a:p>
            <a:r>
              <a:rPr lang="en-US" sz="5400" dirty="0" smtClean="0"/>
              <a:t>Connectivity Adoption</a:t>
            </a:r>
            <a:endParaRPr lang="en-US" sz="5400" dirty="0"/>
          </a:p>
        </p:txBody>
      </p:sp>
      <p:sp>
        <p:nvSpPr>
          <p:cNvPr id="5" name="TextBox 4"/>
          <p:cNvSpPr txBox="1"/>
          <p:nvPr/>
        </p:nvSpPr>
        <p:spPr>
          <a:xfrm>
            <a:off x="1826263" y="7825309"/>
            <a:ext cx="2512809" cy="284247"/>
          </a:xfrm>
          <a:prstGeom prst="rect">
            <a:avLst/>
          </a:prstGeom>
          <a:noFill/>
        </p:spPr>
        <p:txBody>
          <a:bodyPr wrap="none" lIns="130622" tIns="65311" rIns="130622" bIns="65311" rtlCol="0" anchor="ctr">
            <a:spAutoFit/>
          </a:bodyPr>
          <a:lstStyle/>
          <a:p>
            <a:pPr>
              <a:lnSpc>
                <a:spcPct val="90000"/>
              </a:lnSpc>
              <a:defRPr/>
            </a:pPr>
            <a:r>
              <a:rPr lang="en-US" sz="1100" dirty="0">
                <a:solidFill>
                  <a:schemeClr val="bg1"/>
                </a:solidFill>
              </a:rPr>
              <a:t>© 2016 Avaya Inc. All right reserved</a:t>
            </a:r>
          </a:p>
        </p:txBody>
      </p:sp>
      <p:sp>
        <p:nvSpPr>
          <p:cNvPr id="8" name="Text Placeholder 3"/>
          <p:cNvSpPr txBox="1">
            <a:spLocks/>
          </p:cNvSpPr>
          <p:nvPr/>
        </p:nvSpPr>
        <p:spPr>
          <a:xfrm>
            <a:off x="694990" y="1489796"/>
            <a:ext cx="10382500" cy="549275"/>
          </a:xfrm>
          <a:prstGeom prst="rect">
            <a:avLst/>
          </a:prstGeom>
        </p:spPr>
        <p:txBody>
          <a:bodyPr vert="horz" lIns="130622" tIns="65311" rIns="130622" bIns="65311" rtlCol="0">
            <a:no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marL="0" indent="0">
              <a:buNone/>
            </a:pPr>
            <a:r>
              <a:rPr lang="en-US" sz="3600" dirty="0" smtClean="0">
                <a:solidFill>
                  <a:schemeClr val="accent1"/>
                </a:solidFill>
                <a:latin typeface="Arial" charset="0"/>
                <a:ea typeface="Arial" charset="0"/>
                <a:cs typeface="Arial" charset="0"/>
              </a:rPr>
              <a:t>Where’s the value?</a:t>
            </a:r>
            <a:endParaRPr lang="en-US" sz="3600" dirty="0">
              <a:solidFill>
                <a:schemeClr val="accent1"/>
              </a:solidFill>
              <a:latin typeface="Arial" charset="0"/>
              <a:ea typeface="Arial" charset="0"/>
              <a:cs typeface="Arial" charset="0"/>
            </a:endParaRPr>
          </a:p>
        </p:txBody>
      </p:sp>
    </p:spTree>
    <p:extLst>
      <p:ext uri="{BB962C8B-B14F-4D97-AF65-F5344CB8AC3E}">
        <p14:creationId xmlns:p14="http://schemas.microsoft.com/office/powerpoint/2010/main" val="22992077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ight Arrow 56"/>
          <p:cNvSpPr/>
          <p:nvPr/>
        </p:nvSpPr>
        <p:spPr>
          <a:xfrm>
            <a:off x="379615" y="2532432"/>
            <a:ext cx="14042441" cy="2150375"/>
          </a:xfrm>
          <a:prstGeom prst="rightArrow">
            <a:avLst>
              <a:gd name="adj1" fmla="val 50000"/>
              <a:gd name="adj2" fmla="val 26855"/>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2" name="Title 1"/>
          <p:cNvSpPr>
            <a:spLocks noGrp="1"/>
          </p:cNvSpPr>
          <p:nvPr>
            <p:ph type="title"/>
          </p:nvPr>
        </p:nvSpPr>
        <p:spPr>
          <a:xfrm>
            <a:off x="731519" y="521658"/>
            <a:ext cx="13659037" cy="577937"/>
          </a:xfrm>
        </p:spPr>
        <p:txBody>
          <a:bodyPr/>
          <a:lstStyle/>
          <a:p>
            <a:r>
              <a:rPr lang="en-US" sz="4000" dirty="0" smtClean="0"/>
              <a:t>Steps to Healthy Remote Connectivity</a:t>
            </a:r>
            <a:endParaRPr lang="en-US" sz="4000" dirty="0"/>
          </a:p>
        </p:txBody>
      </p:sp>
      <p:sp>
        <p:nvSpPr>
          <p:cNvPr id="3" name="Content Placeholder 2"/>
          <p:cNvSpPr>
            <a:spLocks noGrp="1"/>
          </p:cNvSpPr>
          <p:nvPr>
            <p:ph idx="1"/>
          </p:nvPr>
        </p:nvSpPr>
        <p:spPr>
          <a:xfrm>
            <a:off x="731520" y="5314950"/>
            <a:ext cx="13167360" cy="2533650"/>
          </a:xfrm>
        </p:spPr>
        <p:txBody>
          <a:bodyPr>
            <a:normAutofit/>
          </a:bodyPr>
          <a:lstStyle/>
          <a:p>
            <a:r>
              <a:rPr lang="en-US" sz="4000" dirty="0" smtClean="0"/>
              <a:t>Primary root cause of no connectivity is Steps 4-6</a:t>
            </a:r>
          </a:p>
          <a:p>
            <a:r>
              <a:rPr lang="en-US" sz="4000" dirty="0" smtClean="0"/>
              <a:t>Secondary root cause is Step #2</a:t>
            </a:r>
            <a:endParaRPr lang="en-US" sz="4000" dirty="0"/>
          </a:p>
        </p:txBody>
      </p:sp>
      <p:grpSp>
        <p:nvGrpSpPr>
          <p:cNvPr id="51" name="Group 50"/>
          <p:cNvGrpSpPr/>
          <p:nvPr/>
        </p:nvGrpSpPr>
        <p:grpSpPr>
          <a:xfrm>
            <a:off x="379615" y="1945552"/>
            <a:ext cx="2039494" cy="2837558"/>
            <a:chOff x="379615" y="1012941"/>
            <a:chExt cx="2039494" cy="2837558"/>
          </a:xfrm>
        </p:grpSpPr>
        <p:sp>
          <p:nvSpPr>
            <p:cNvPr id="4" name="Rounded Rectangle 3"/>
            <p:cNvSpPr/>
            <p:nvPr/>
          </p:nvSpPr>
          <p:spPr>
            <a:xfrm>
              <a:off x="601883" y="1304068"/>
              <a:ext cx="1817226" cy="2546431"/>
            </a:xfrm>
            <a:prstGeom prst="round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11" name="TextBox 10"/>
            <p:cNvSpPr txBox="1"/>
            <p:nvPr/>
          </p:nvSpPr>
          <p:spPr>
            <a:xfrm>
              <a:off x="601883" y="2777915"/>
              <a:ext cx="1817226" cy="1072584"/>
            </a:xfrm>
            <a:prstGeom prst="rect">
              <a:avLst/>
            </a:prstGeom>
            <a:noFill/>
          </p:spPr>
          <p:txBody>
            <a:bodyPr wrap="square" rtlCol="0">
              <a:noAutofit/>
            </a:bodyPr>
            <a:lstStyle/>
            <a:p>
              <a:pPr algn="ctr">
                <a:lnSpc>
                  <a:spcPct val="90000"/>
                </a:lnSpc>
              </a:pPr>
              <a:r>
                <a:rPr lang="en-US" sz="1700" b="1" dirty="0" smtClean="0">
                  <a:solidFill>
                    <a:schemeClr val="bg1"/>
                  </a:solidFill>
                </a:rPr>
                <a:t>Customer Purchases Product</a:t>
              </a:r>
              <a:endParaRPr lang="en-US" sz="1700" b="1" dirty="0">
                <a:solidFill>
                  <a:schemeClr val="bg1"/>
                </a:solidFill>
              </a:endParaRPr>
            </a:p>
          </p:txBody>
        </p:sp>
        <p:grpSp>
          <p:nvGrpSpPr>
            <p:cNvPr id="26" name="Group 25"/>
            <p:cNvGrpSpPr/>
            <p:nvPr/>
          </p:nvGrpSpPr>
          <p:grpSpPr>
            <a:xfrm>
              <a:off x="850318" y="1441523"/>
              <a:ext cx="1250372" cy="1321639"/>
              <a:chOff x="-2579542" y="2532535"/>
              <a:chExt cx="1180572" cy="1247863"/>
            </a:xfrm>
            <a:solidFill>
              <a:schemeClr val="bg1"/>
            </a:solidFill>
          </p:grpSpPr>
          <p:sp>
            <p:nvSpPr>
              <p:cNvPr id="27" name="Freeform 12"/>
              <p:cNvSpPr>
                <a:spLocks/>
              </p:cNvSpPr>
              <p:nvPr/>
            </p:nvSpPr>
            <p:spPr bwMode="auto">
              <a:xfrm>
                <a:off x="-2579542" y="2885816"/>
                <a:ext cx="346354" cy="801562"/>
              </a:xfrm>
              <a:custGeom>
                <a:avLst/>
                <a:gdLst>
                  <a:gd name="T0" fmla="*/ 127 w 148"/>
                  <a:gd name="T1" fmla="*/ 124 h 343"/>
                  <a:gd name="T2" fmla="*/ 127 w 148"/>
                  <a:gd name="T3" fmla="*/ 121 h 343"/>
                  <a:gd name="T4" fmla="*/ 127 w 148"/>
                  <a:gd name="T5" fmla="*/ 119 h 343"/>
                  <a:gd name="T6" fmla="*/ 125 w 148"/>
                  <a:gd name="T7" fmla="*/ 10 h 343"/>
                  <a:gd name="T8" fmla="*/ 95 w 148"/>
                  <a:gd name="T9" fmla="*/ 40 h 343"/>
                  <a:gd name="T10" fmla="*/ 79 w 148"/>
                  <a:gd name="T11" fmla="*/ 40 h 343"/>
                  <a:gd name="T12" fmla="*/ 41 w 148"/>
                  <a:gd name="T13" fmla="*/ 2 h 343"/>
                  <a:gd name="T14" fmla="*/ 28 w 148"/>
                  <a:gd name="T15" fmla="*/ 3 h 343"/>
                  <a:gd name="T16" fmla="*/ 1 w 148"/>
                  <a:gd name="T17" fmla="*/ 28 h 343"/>
                  <a:gd name="T18" fmla="*/ 2 w 148"/>
                  <a:gd name="T19" fmla="*/ 128 h 343"/>
                  <a:gd name="T20" fmla="*/ 25 w 148"/>
                  <a:gd name="T21" fmla="*/ 162 h 343"/>
                  <a:gd name="T22" fmla="*/ 44 w 148"/>
                  <a:gd name="T23" fmla="*/ 328 h 343"/>
                  <a:gd name="T24" fmla="*/ 56 w 148"/>
                  <a:gd name="T25" fmla="*/ 343 h 343"/>
                  <a:gd name="T26" fmla="*/ 118 w 148"/>
                  <a:gd name="T27" fmla="*/ 343 h 343"/>
                  <a:gd name="T28" fmla="*/ 130 w 148"/>
                  <a:gd name="T29" fmla="*/ 328 h 343"/>
                  <a:gd name="T30" fmla="*/ 148 w 148"/>
                  <a:gd name="T31" fmla="*/ 172 h 343"/>
                  <a:gd name="T32" fmla="*/ 127 w 148"/>
                  <a:gd name="T33" fmla="*/ 1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343">
                    <a:moveTo>
                      <a:pt x="127" y="124"/>
                    </a:moveTo>
                    <a:cubicBezTo>
                      <a:pt x="127" y="123"/>
                      <a:pt x="127" y="122"/>
                      <a:pt x="127" y="121"/>
                    </a:cubicBezTo>
                    <a:cubicBezTo>
                      <a:pt x="127" y="121"/>
                      <a:pt x="127" y="119"/>
                      <a:pt x="127" y="119"/>
                    </a:cubicBezTo>
                    <a:cubicBezTo>
                      <a:pt x="125" y="10"/>
                      <a:pt x="125" y="10"/>
                      <a:pt x="125" y="10"/>
                    </a:cubicBezTo>
                    <a:cubicBezTo>
                      <a:pt x="114" y="21"/>
                      <a:pt x="95" y="40"/>
                      <a:pt x="95" y="40"/>
                    </a:cubicBezTo>
                    <a:cubicBezTo>
                      <a:pt x="90" y="45"/>
                      <a:pt x="84" y="45"/>
                      <a:pt x="79" y="40"/>
                    </a:cubicBezTo>
                    <a:cubicBezTo>
                      <a:pt x="79" y="40"/>
                      <a:pt x="43" y="4"/>
                      <a:pt x="41" y="2"/>
                    </a:cubicBezTo>
                    <a:cubicBezTo>
                      <a:pt x="38" y="0"/>
                      <a:pt x="34" y="1"/>
                      <a:pt x="28" y="3"/>
                    </a:cubicBezTo>
                    <a:cubicBezTo>
                      <a:pt x="14" y="10"/>
                      <a:pt x="1" y="16"/>
                      <a:pt x="1" y="28"/>
                    </a:cubicBezTo>
                    <a:cubicBezTo>
                      <a:pt x="2" y="128"/>
                      <a:pt x="2" y="128"/>
                      <a:pt x="2" y="128"/>
                    </a:cubicBezTo>
                    <a:cubicBezTo>
                      <a:pt x="2" y="142"/>
                      <a:pt x="0" y="158"/>
                      <a:pt x="25" y="162"/>
                    </a:cubicBezTo>
                    <a:cubicBezTo>
                      <a:pt x="44" y="328"/>
                      <a:pt x="44" y="328"/>
                      <a:pt x="44" y="328"/>
                    </a:cubicBezTo>
                    <a:cubicBezTo>
                      <a:pt x="44" y="339"/>
                      <a:pt x="49" y="343"/>
                      <a:pt x="56" y="343"/>
                    </a:cubicBezTo>
                    <a:cubicBezTo>
                      <a:pt x="118" y="343"/>
                      <a:pt x="118" y="343"/>
                      <a:pt x="118" y="343"/>
                    </a:cubicBezTo>
                    <a:cubicBezTo>
                      <a:pt x="125" y="343"/>
                      <a:pt x="130" y="339"/>
                      <a:pt x="130" y="328"/>
                    </a:cubicBezTo>
                    <a:cubicBezTo>
                      <a:pt x="148" y="172"/>
                      <a:pt x="148" y="172"/>
                      <a:pt x="148" y="172"/>
                    </a:cubicBezTo>
                    <a:cubicBezTo>
                      <a:pt x="128" y="159"/>
                      <a:pt x="127" y="136"/>
                      <a:pt x="127"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p:nvSpPr>
            <p:spPr bwMode="auto">
              <a:xfrm>
                <a:off x="-2020428" y="3009514"/>
                <a:ext cx="20782" cy="44531"/>
              </a:xfrm>
              <a:custGeom>
                <a:avLst/>
                <a:gdLst>
                  <a:gd name="T0" fmla="*/ 2 w 9"/>
                  <a:gd name="T1" fmla="*/ 4 h 19"/>
                  <a:gd name="T2" fmla="*/ 0 w 9"/>
                  <a:gd name="T3" fmla="*/ 10 h 19"/>
                  <a:gd name="T4" fmla="*/ 2 w 9"/>
                  <a:gd name="T5" fmla="*/ 15 h 19"/>
                  <a:gd name="T6" fmla="*/ 9 w 9"/>
                  <a:gd name="T7" fmla="*/ 19 h 19"/>
                  <a:gd name="T8" fmla="*/ 9 w 9"/>
                  <a:gd name="T9" fmla="*/ 0 h 19"/>
                  <a:gd name="T10" fmla="*/ 2 w 9"/>
                  <a:gd name="T11" fmla="*/ 4 h 19"/>
                </a:gdLst>
                <a:ahLst/>
                <a:cxnLst>
                  <a:cxn ang="0">
                    <a:pos x="T0" y="T1"/>
                  </a:cxn>
                  <a:cxn ang="0">
                    <a:pos x="T2" y="T3"/>
                  </a:cxn>
                  <a:cxn ang="0">
                    <a:pos x="T4" y="T5"/>
                  </a:cxn>
                  <a:cxn ang="0">
                    <a:pos x="T6" y="T7"/>
                  </a:cxn>
                  <a:cxn ang="0">
                    <a:pos x="T8" y="T9"/>
                  </a:cxn>
                  <a:cxn ang="0">
                    <a:pos x="T10" y="T11"/>
                  </a:cxn>
                </a:cxnLst>
                <a:rect l="0" t="0" r="r" b="b"/>
                <a:pathLst>
                  <a:path w="9" h="19">
                    <a:moveTo>
                      <a:pt x="2" y="4"/>
                    </a:moveTo>
                    <a:cubicBezTo>
                      <a:pt x="1" y="6"/>
                      <a:pt x="0" y="8"/>
                      <a:pt x="0" y="10"/>
                    </a:cubicBezTo>
                    <a:cubicBezTo>
                      <a:pt x="0" y="12"/>
                      <a:pt x="1" y="14"/>
                      <a:pt x="2" y="15"/>
                    </a:cubicBezTo>
                    <a:cubicBezTo>
                      <a:pt x="3" y="17"/>
                      <a:pt x="6" y="18"/>
                      <a:pt x="9" y="19"/>
                    </a:cubicBezTo>
                    <a:cubicBezTo>
                      <a:pt x="9" y="0"/>
                      <a:pt x="9" y="0"/>
                      <a:pt x="9" y="0"/>
                    </a:cubicBezTo>
                    <a:cubicBezTo>
                      <a:pt x="6" y="1"/>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14"/>
              <p:cNvSpPr>
                <a:spLocks noChangeArrowheads="1"/>
              </p:cNvSpPr>
              <p:nvPr/>
            </p:nvSpPr>
            <p:spPr bwMode="auto">
              <a:xfrm>
                <a:off x="-1711679" y="2671077"/>
                <a:ext cx="221666" cy="2236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15"/>
              <p:cNvSpPr>
                <a:spLocks noChangeArrowheads="1"/>
              </p:cNvSpPr>
              <p:nvPr/>
            </p:nvSpPr>
            <p:spPr bwMode="auto">
              <a:xfrm>
                <a:off x="-2126313" y="2532535"/>
                <a:ext cx="274115" cy="2741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16"/>
              <p:cNvSpPr>
                <a:spLocks noChangeArrowheads="1"/>
              </p:cNvSpPr>
              <p:nvPr/>
            </p:nvSpPr>
            <p:spPr bwMode="auto">
              <a:xfrm>
                <a:off x="-2488500" y="2671077"/>
                <a:ext cx="224635" cy="2236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p:nvSpPr>
            <p:spPr bwMode="auto">
              <a:xfrm>
                <a:off x="-1742355" y="2885816"/>
                <a:ext cx="343385" cy="801562"/>
              </a:xfrm>
              <a:custGeom>
                <a:avLst/>
                <a:gdLst>
                  <a:gd name="T0" fmla="*/ 147 w 147"/>
                  <a:gd name="T1" fmla="*/ 28 h 343"/>
                  <a:gd name="T2" fmla="*/ 119 w 147"/>
                  <a:gd name="T3" fmla="*/ 3 h 343"/>
                  <a:gd name="T4" fmla="*/ 106 w 147"/>
                  <a:gd name="T5" fmla="*/ 2 h 343"/>
                  <a:gd name="T6" fmla="*/ 69 w 147"/>
                  <a:gd name="T7" fmla="*/ 40 h 343"/>
                  <a:gd name="T8" fmla="*/ 52 w 147"/>
                  <a:gd name="T9" fmla="*/ 40 h 343"/>
                  <a:gd name="T10" fmla="*/ 22 w 147"/>
                  <a:gd name="T11" fmla="*/ 10 h 343"/>
                  <a:gd name="T12" fmla="*/ 21 w 147"/>
                  <a:gd name="T13" fmla="*/ 119 h 343"/>
                  <a:gd name="T14" fmla="*/ 21 w 147"/>
                  <a:gd name="T15" fmla="*/ 124 h 343"/>
                  <a:gd name="T16" fmla="*/ 0 w 147"/>
                  <a:gd name="T17" fmla="*/ 172 h 343"/>
                  <a:gd name="T18" fmla="*/ 17 w 147"/>
                  <a:gd name="T19" fmla="*/ 328 h 343"/>
                  <a:gd name="T20" fmla="*/ 29 w 147"/>
                  <a:gd name="T21" fmla="*/ 343 h 343"/>
                  <a:gd name="T22" fmla="*/ 91 w 147"/>
                  <a:gd name="T23" fmla="*/ 343 h 343"/>
                  <a:gd name="T24" fmla="*/ 103 w 147"/>
                  <a:gd name="T25" fmla="*/ 328 h 343"/>
                  <a:gd name="T26" fmla="*/ 122 w 147"/>
                  <a:gd name="T27" fmla="*/ 162 h 343"/>
                  <a:gd name="T28" fmla="*/ 145 w 147"/>
                  <a:gd name="T29" fmla="*/ 128 h 343"/>
                  <a:gd name="T30" fmla="*/ 147 w 147"/>
                  <a:gd name="T31" fmla="*/ 2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343">
                    <a:moveTo>
                      <a:pt x="147" y="28"/>
                    </a:moveTo>
                    <a:cubicBezTo>
                      <a:pt x="147" y="16"/>
                      <a:pt x="133" y="10"/>
                      <a:pt x="119" y="3"/>
                    </a:cubicBezTo>
                    <a:cubicBezTo>
                      <a:pt x="113" y="1"/>
                      <a:pt x="109" y="0"/>
                      <a:pt x="106" y="2"/>
                    </a:cubicBezTo>
                    <a:cubicBezTo>
                      <a:pt x="104" y="4"/>
                      <a:pt x="69" y="40"/>
                      <a:pt x="69" y="40"/>
                    </a:cubicBezTo>
                    <a:cubicBezTo>
                      <a:pt x="63" y="45"/>
                      <a:pt x="57" y="45"/>
                      <a:pt x="52" y="40"/>
                    </a:cubicBezTo>
                    <a:cubicBezTo>
                      <a:pt x="52" y="40"/>
                      <a:pt x="33" y="21"/>
                      <a:pt x="22" y="10"/>
                    </a:cubicBezTo>
                    <a:cubicBezTo>
                      <a:pt x="21" y="119"/>
                      <a:pt x="21" y="119"/>
                      <a:pt x="21" y="119"/>
                    </a:cubicBezTo>
                    <a:cubicBezTo>
                      <a:pt x="21" y="119"/>
                      <a:pt x="21" y="123"/>
                      <a:pt x="21" y="124"/>
                    </a:cubicBezTo>
                    <a:cubicBezTo>
                      <a:pt x="21" y="136"/>
                      <a:pt x="19" y="159"/>
                      <a:pt x="0" y="172"/>
                    </a:cubicBezTo>
                    <a:cubicBezTo>
                      <a:pt x="17" y="328"/>
                      <a:pt x="17" y="328"/>
                      <a:pt x="17" y="328"/>
                    </a:cubicBezTo>
                    <a:cubicBezTo>
                      <a:pt x="17" y="339"/>
                      <a:pt x="23" y="343"/>
                      <a:pt x="29" y="343"/>
                    </a:cubicBezTo>
                    <a:cubicBezTo>
                      <a:pt x="91" y="343"/>
                      <a:pt x="91" y="343"/>
                      <a:pt x="91" y="343"/>
                    </a:cubicBezTo>
                    <a:cubicBezTo>
                      <a:pt x="98" y="343"/>
                      <a:pt x="103" y="339"/>
                      <a:pt x="103" y="328"/>
                    </a:cubicBezTo>
                    <a:cubicBezTo>
                      <a:pt x="122" y="162"/>
                      <a:pt x="122" y="162"/>
                      <a:pt x="122" y="162"/>
                    </a:cubicBezTo>
                    <a:cubicBezTo>
                      <a:pt x="147" y="158"/>
                      <a:pt x="145" y="142"/>
                      <a:pt x="145" y="128"/>
                    </a:cubicBezTo>
                    <a:lnTo>
                      <a:pt x="147"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noEditPoints="1"/>
              </p:cNvSpPr>
              <p:nvPr/>
            </p:nvSpPr>
            <p:spPr bwMode="auto">
              <a:xfrm>
                <a:off x="-2236157" y="2794774"/>
                <a:ext cx="495781" cy="985624"/>
              </a:xfrm>
              <a:custGeom>
                <a:avLst/>
                <a:gdLst>
                  <a:gd name="T0" fmla="*/ 211 w 212"/>
                  <a:gd name="T1" fmla="*/ 35 h 422"/>
                  <a:gd name="T2" fmla="*/ 177 w 212"/>
                  <a:gd name="T3" fmla="*/ 5 h 422"/>
                  <a:gd name="T4" fmla="*/ 162 w 212"/>
                  <a:gd name="T5" fmla="*/ 3 h 422"/>
                  <a:gd name="T6" fmla="*/ 116 w 212"/>
                  <a:gd name="T7" fmla="*/ 49 h 422"/>
                  <a:gd name="T8" fmla="*/ 95 w 212"/>
                  <a:gd name="T9" fmla="*/ 49 h 422"/>
                  <a:gd name="T10" fmla="*/ 49 w 212"/>
                  <a:gd name="T11" fmla="*/ 3 h 422"/>
                  <a:gd name="T12" fmla="*/ 34 w 212"/>
                  <a:gd name="T13" fmla="*/ 5 h 422"/>
                  <a:gd name="T14" fmla="*/ 0 w 212"/>
                  <a:gd name="T15" fmla="*/ 35 h 422"/>
                  <a:gd name="T16" fmla="*/ 1 w 212"/>
                  <a:gd name="T17" fmla="*/ 158 h 422"/>
                  <a:gd name="T18" fmla="*/ 30 w 212"/>
                  <a:gd name="T19" fmla="*/ 199 h 422"/>
                  <a:gd name="T20" fmla="*/ 53 w 212"/>
                  <a:gd name="T21" fmla="*/ 403 h 422"/>
                  <a:gd name="T22" fmla="*/ 68 w 212"/>
                  <a:gd name="T23" fmla="*/ 422 h 422"/>
                  <a:gd name="T24" fmla="*/ 144 w 212"/>
                  <a:gd name="T25" fmla="*/ 422 h 422"/>
                  <a:gd name="T26" fmla="*/ 158 w 212"/>
                  <a:gd name="T27" fmla="*/ 403 h 422"/>
                  <a:gd name="T28" fmla="*/ 181 w 212"/>
                  <a:gd name="T29" fmla="*/ 199 h 422"/>
                  <a:gd name="T30" fmla="*/ 210 w 212"/>
                  <a:gd name="T31" fmla="*/ 158 h 422"/>
                  <a:gd name="T32" fmla="*/ 211 w 212"/>
                  <a:gd name="T33" fmla="*/ 35 h 422"/>
                  <a:gd name="T34" fmla="*/ 147 w 212"/>
                  <a:gd name="T35" fmla="*/ 164 h 422"/>
                  <a:gd name="T36" fmla="*/ 138 w 212"/>
                  <a:gd name="T37" fmla="*/ 175 h 422"/>
                  <a:gd name="T38" fmla="*/ 127 w 212"/>
                  <a:gd name="T39" fmla="*/ 181 h 422"/>
                  <a:gd name="T40" fmla="*/ 111 w 212"/>
                  <a:gd name="T41" fmla="*/ 184 h 422"/>
                  <a:gd name="T42" fmla="*/ 111 w 212"/>
                  <a:gd name="T43" fmla="*/ 197 h 422"/>
                  <a:gd name="T44" fmla="*/ 101 w 212"/>
                  <a:gd name="T45" fmla="*/ 197 h 422"/>
                  <a:gd name="T46" fmla="*/ 101 w 212"/>
                  <a:gd name="T47" fmla="*/ 184 h 422"/>
                  <a:gd name="T48" fmla="*/ 83 w 212"/>
                  <a:gd name="T49" fmla="*/ 180 h 422"/>
                  <a:gd name="T50" fmla="*/ 72 w 212"/>
                  <a:gd name="T51" fmla="*/ 173 h 422"/>
                  <a:gd name="T52" fmla="*/ 64 w 212"/>
                  <a:gd name="T53" fmla="*/ 164 h 422"/>
                  <a:gd name="T54" fmla="*/ 60 w 212"/>
                  <a:gd name="T55" fmla="*/ 151 h 422"/>
                  <a:gd name="T56" fmla="*/ 90 w 212"/>
                  <a:gd name="T57" fmla="*/ 148 h 422"/>
                  <a:gd name="T58" fmla="*/ 93 w 212"/>
                  <a:gd name="T59" fmla="*/ 158 h 422"/>
                  <a:gd name="T60" fmla="*/ 101 w 212"/>
                  <a:gd name="T61" fmla="*/ 164 h 422"/>
                  <a:gd name="T62" fmla="*/ 101 w 212"/>
                  <a:gd name="T63" fmla="*/ 138 h 422"/>
                  <a:gd name="T64" fmla="*/ 80 w 212"/>
                  <a:gd name="T65" fmla="*/ 131 h 422"/>
                  <a:gd name="T66" fmla="*/ 69 w 212"/>
                  <a:gd name="T67" fmla="*/ 121 h 422"/>
                  <a:gd name="T68" fmla="*/ 65 w 212"/>
                  <a:gd name="T69" fmla="*/ 105 h 422"/>
                  <a:gd name="T70" fmla="*/ 74 w 212"/>
                  <a:gd name="T71" fmla="*/ 83 h 422"/>
                  <a:gd name="T72" fmla="*/ 101 w 212"/>
                  <a:gd name="T73" fmla="*/ 74 h 422"/>
                  <a:gd name="T74" fmla="*/ 101 w 212"/>
                  <a:gd name="T75" fmla="*/ 66 h 422"/>
                  <a:gd name="T76" fmla="*/ 111 w 212"/>
                  <a:gd name="T77" fmla="*/ 66 h 422"/>
                  <a:gd name="T78" fmla="*/ 111 w 212"/>
                  <a:gd name="T79" fmla="*/ 74 h 422"/>
                  <a:gd name="T80" fmla="*/ 136 w 212"/>
                  <a:gd name="T81" fmla="*/ 81 h 422"/>
                  <a:gd name="T82" fmla="*/ 148 w 212"/>
                  <a:gd name="T83" fmla="*/ 100 h 422"/>
                  <a:gd name="T84" fmla="*/ 121 w 212"/>
                  <a:gd name="T85" fmla="*/ 104 h 422"/>
                  <a:gd name="T86" fmla="*/ 117 w 212"/>
                  <a:gd name="T87" fmla="*/ 97 h 422"/>
                  <a:gd name="T88" fmla="*/ 111 w 212"/>
                  <a:gd name="T89" fmla="*/ 93 h 422"/>
                  <a:gd name="T90" fmla="*/ 111 w 212"/>
                  <a:gd name="T91" fmla="*/ 114 h 422"/>
                  <a:gd name="T92" fmla="*/ 141 w 212"/>
                  <a:gd name="T93" fmla="*/ 127 h 422"/>
                  <a:gd name="T94" fmla="*/ 151 w 212"/>
                  <a:gd name="T95" fmla="*/ 149 h 422"/>
                  <a:gd name="T96" fmla="*/ 147 w 212"/>
                  <a:gd name="T97" fmla="*/ 16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422">
                    <a:moveTo>
                      <a:pt x="211" y="35"/>
                    </a:moveTo>
                    <a:cubicBezTo>
                      <a:pt x="211" y="20"/>
                      <a:pt x="195" y="13"/>
                      <a:pt x="177" y="5"/>
                    </a:cubicBezTo>
                    <a:cubicBezTo>
                      <a:pt x="170" y="1"/>
                      <a:pt x="165" y="0"/>
                      <a:pt x="162" y="3"/>
                    </a:cubicBezTo>
                    <a:cubicBezTo>
                      <a:pt x="159" y="6"/>
                      <a:pt x="116" y="49"/>
                      <a:pt x="116" y="49"/>
                    </a:cubicBezTo>
                    <a:cubicBezTo>
                      <a:pt x="109" y="56"/>
                      <a:pt x="102" y="56"/>
                      <a:pt x="95" y="49"/>
                    </a:cubicBezTo>
                    <a:cubicBezTo>
                      <a:pt x="95" y="49"/>
                      <a:pt x="52" y="6"/>
                      <a:pt x="49" y="3"/>
                    </a:cubicBezTo>
                    <a:cubicBezTo>
                      <a:pt x="46" y="0"/>
                      <a:pt x="41" y="1"/>
                      <a:pt x="34" y="5"/>
                    </a:cubicBezTo>
                    <a:cubicBezTo>
                      <a:pt x="16" y="13"/>
                      <a:pt x="0" y="20"/>
                      <a:pt x="0" y="35"/>
                    </a:cubicBezTo>
                    <a:cubicBezTo>
                      <a:pt x="1" y="158"/>
                      <a:pt x="1" y="158"/>
                      <a:pt x="1" y="158"/>
                    </a:cubicBezTo>
                    <a:cubicBezTo>
                      <a:pt x="1" y="174"/>
                      <a:pt x="0" y="195"/>
                      <a:pt x="30" y="199"/>
                    </a:cubicBezTo>
                    <a:cubicBezTo>
                      <a:pt x="53" y="403"/>
                      <a:pt x="53" y="403"/>
                      <a:pt x="53" y="403"/>
                    </a:cubicBezTo>
                    <a:cubicBezTo>
                      <a:pt x="53" y="416"/>
                      <a:pt x="59" y="422"/>
                      <a:pt x="68" y="422"/>
                    </a:cubicBezTo>
                    <a:cubicBezTo>
                      <a:pt x="144" y="422"/>
                      <a:pt x="144" y="422"/>
                      <a:pt x="144" y="422"/>
                    </a:cubicBezTo>
                    <a:cubicBezTo>
                      <a:pt x="152" y="422"/>
                      <a:pt x="158" y="416"/>
                      <a:pt x="158" y="403"/>
                    </a:cubicBezTo>
                    <a:cubicBezTo>
                      <a:pt x="181" y="199"/>
                      <a:pt x="181" y="199"/>
                      <a:pt x="181" y="199"/>
                    </a:cubicBezTo>
                    <a:cubicBezTo>
                      <a:pt x="212" y="195"/>
                      <a:pt x="210" y="174"/>
                      <a:pt x="210" y="158"/>
                    </a:cubicBezTo>
                    <a:lnTo>
                      <a:pt x="211" y="35"/>
                    </a:lnTo>
                    <a:close/>
                    <a:moveTo>
                      <a:pt x="147" y="164"/>
                    </a:moveTo>
                    <a:cubicBezTo>
                      <a:pt x="145" y="168"/>
                      <a:pt x="142" y="172"/>
                      <a:pt x="138" y="175"/>
                    </a:cubicBezTo>
                    <a:cubicBezTo>
                      <a:pt x="135" y="178"/>
                      <a:pt x="131" y="180"/>
                      <a:pt x="127" y="181"/>
                    </a:cubicBezTo>
                    <a:cubicBezTo>
                      <a:pt x="122" y="183"/>
                      <a:pt x="117" y="183"/>
                      <a:pt x="111" y="184"/>
                    </a:cubicBezTo>
                    <a:cubicBezTo>
                      <a:pt x="111" y="197"/>
                      <a:pt x="111" y="197"/>
                      <a:pt x="111" y="197"/>
                    </a:cubicBezTo>
                    <a:cubicBezTo>
                      <a:pt x="101" y="197"/>
                      <a:pt x="101" y="197"/>
                      <a:pt x="101" y="197"/>
                    </a:cubicBezTo>
                    <a:cubicBezTo>
                      <a:pt x="101" y="184"/>
                      <a:pt x="101" y="184"/>
                      <a:pt x="101" y="184"/>
                    </a:cubicBezTo>
                    <a:cubicBezTo>
                      <a:pt x="94" y="183"/>
                      <a:pt x="88" y="182"/>
                      <a:pt x="83" y="180"/>
                    </a:cubicBezTo>
                    <a:cubicBezTo>
                      <a:pt x="79" y="178"/>
                      <a:pt x="75" y="176"/>
                      <a:pt x="72" y="173"/>
                    </a:cubicBezTo>
                    <a:cubicBezTo>
                      <a:pt x="68" y="170"/>
                      <a:pt x="66" y="167"/>
                      <a:pt x="64" y="164"/>
                    </a:cubicBezTo>
                    <a:cubicBezTo>
                      <a:pt x="62" y="160"/>
                      <a:pt x="61" y="156"/>
                      <a:pt x="60" y="151"/>
                    </a:cubicBezTo>
                    <a:cubicBezTo>
                      <a:pt x="90" y="148"/>
                      <a:pt x="90" y="148"/>
                      <a:pt x="90" y="148"/>
                    </a:cubicBezTo>
                    <a:cubicBezTo>
                      <a:pt x="91" y="152"/>
                      <a:pt x="92" y="156"/>
                      <a:pt x="93" y="158"/>
                    </a:cubicBezTo>
                    <a:cubicBezTo>
                      <a:pt x="95" y="160"/>
                      <a:pt x="97" y="162"/>
                      <a:pt x="101" y="164"/>
                    </a:cubicBezTo>
                    <a:cubicBezTo>
                      <a:pt x="101" y="138"/>
                      <a:pt x="101" y="138"/>
                      <a:pt x="101" y="138"/>
                    </a:cubicBezTo>
                    <a:cubicBezTo>
                      <a:pt x="91" y="135"/>
                      <a:pt x="84" y="133"/>
                      <a:pt x="80" y="131"/>
                    </a:cubicBezTo>
                    <a:cubicBezTo>
                      <a:pt x="76" y="129"/>
                      <a:pt x="72" y="126"/>
                      <a:pt x="69" y="121"/>
                    </a:cubicBezTo>
                    <a:cubicBezTo>
                      <a:pt x="66" y="117"/>
                      <a:pt x="65" y="111"/>
                      <a:pt x="65" y="105"/>
                    </a:cubicBezTo>
                    <a:cubicBezTo>
                      <a:pt x="65" y="96"/>
                      <a:pt x="68" y="89"/>
                      <a:pt x="74" y="83"/>
                    </a:cubicBezTo>
                    <a:cubicBezTo>
                      <a:pt x="80" y="77"/>
                      <a:pt x="89" y="74"/>
                      <a:pt x="101" y="74"/>
                    </a:cubicBezTo>
                    <a:cubicBezTo>
                      <a:pt x="101" y="66"/>
                      <a:pt x="101" y="66"/>
                      <a:pt x="101" y="66"/>
                    </a:cubicBezTo>
                    <a:cubicBezTo>
                      <a:pt x="111" y="66"/>
                      <a:pt x="111" y="66"/>
                      <a:pt x="111" y="66"/>
                    </a:cubicBezTo>
                    <a:cubicBezTo>
                      <a:pt x="111" y="74"/>
                      <a:pt x="111" y="74"/>
                      <a:pt x="111" y="74"/>
                    </a:cubicBezTo>
                    <a:cubicBezTo>
                      <a:pt x="122" y="74"/>
                      <a:pt x="131" y="77"/>
                      <a:pt x="136" y="81"/>
                    </a:cubicBezTo>
                    <a:cubicBezTo>
                      <a:pt x="142" y="86"/>
                      <a:pt x="146" y="92"/>
                      <a:pt x="148" y="100"/>
                    </a:cubicBezTo>
                    <a:cubicBezTo>
                      <a:pt x="121" y="104"/>
                      <a:pt x="121" y="104"/>
                      <a:pt x="121" y="104"/>
                    </a:cubicBezTo>
                    <a:cubicBezTo>
                      <a:pt x="119" y="101"/>
                      <a:pt x="118" y="98"/>
                      <a:pt x="117" y="97"/>
                    </a:cubicBezTo>
                    <a:cubicBezTo>
                      <a:pt x="116" y="96"/>
                      <a:pt x="114" y="94"/>
                      <a:pt x="111" y="93"/>
                    </a:cubicBezTo>
                    <a:cubicBezTo>
                      <a:pt x="111" y="114"/>
                      <a:pt x="111" y="114"/>
                      <a:pt x="111" y="114"/>
                    </a:cubicBezTo>
                    <a:cubicBezTo>
                      <a:pt x="126" y="118"/>
                      <a:pt x="136" y="122"/>
                      <a:pt x="141" y="127"/>
                    </a:cubicBezTo>
                    <a:cubicBezTo>
                      <a:pt x="148" y="132"/>
                      <a:pt x="151" y="140"/>
                      <a:pt x="151" y="149"/>
                    </a:cubicBezTo>
                    <a:cubicBezTo>
                      <a:pt x="151" y="154"/>
                      <a:pt x="150" y="159"/>
                      <a:pt x="147"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p:cNvSpPr>
              <p:nvPr/>
            </p:nvSpPr>
            <p:spPr bwMode="auto">
              <a:xfrm>
                <a:off x="-1975897" y="3124305"/>
                <a:ext cx="27708" cy="55417"/>
              </a:xfrm>
              <a:custGeom>
                <a:avLst/>
                <a:gdLst>
                  <a:gd name="T0" fmla="*/ 0 w 12"/>
                  <a:gd name="T1" fmla="*/ 0 h 24"/>
                  <a:gd name="T2" fmla="*/ 0 w 12"/>
                  <a:gd name="T3" fmla="*/ 24 h 24"/>
                  <a:gd name="T4" fmla="*/ 10 w 12"/>
                  <a:gd name="T5" fmla="*/ 19 h 24"/>
                  <a:gd name="T6" fmla="*/ 12 w 12"/>
                  <a:gd name="T7" fmla="*/ 12 h 24"/>
                  <a:gd name="T8" fmla="*/ 10 w 12"/>
                  <a:gd name="T9" fmla="*/ 5 h 24"/>
                  <a:gd name="T10" fmla="*/ 0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0" y="0"/>
                    </a:moveTo>
                    <a:cubicBezTo>
                      <a:pt x="0" y="24"/>
                      <a:pt x="0" y="24"/>
                      <a:pt x="0" y="24"/>
                    </a:cubicBezTo>
                    <a:cubicBezTo>
                      <a:pt x="5" y="23"/>
                      <a:pt x="8" y="21"/>
                      <a:pt x="10" y="19"/>
                    </a:cubicBezTo>
                    <a:cubicBezTo>
                      <a:pt x="11" y="17"/>
                      <a:pt x="12" y="14"/>
                      <a:pt x="12" y="12"/>
                    </a:cubicBezTo>
                    <a:cubicBezTo>
                      <a:pt x="12" y="9"/>
                      <a:pt x="12" y="7"/>
                      <a:pt x="10" y="5"/>
                    </a:cubicBezTo>
                    <a:cubicBezTo>
                      <a:pt x="8" y="3"/>
                      <a:pt x="5"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Oval 57"/>
            <p:cNvSpPr/>
            <p:nvPr/>
          </p:nvSpPr>
          <p:spPr>
            <a:xfrm>
              <a:off x="379615" y="1012941"/>
              <a:ext cx="628620" cy="628620"/>
            </a:xfrm>
            <a:prstGeom prst="ellipse">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600" dirty="0" smtClean="0"/>
                <a:t>1</a:t>
              </a:r>
            </a:p>
          </p:txBody>
        </p:sp>
      </p:grpSp>
      <p:grpSp>
        <p:nvGrpSpPr>
          <p:cNvPr id="52" name="Group 51"/>
          <p:cNvGrpSpPr/>
          <p:nvPr/>
        </p:nvGrpSpPr>
        <p:grpSpPr>
          <a:xfrm>
            <a:off x="2487270" y="1945552"/>
            <a:ext cx="1817226" cy="2837558"/>
            <a:chOff x="2487270" y="1012941"/>
            <a:chExt cx="1817226" cy="2837558"/>
          </a:xfrm>
        </p:grpSpPr>
        <p:sp>
          <p:nvSpPr>
            <p:cNvPr id="5" name="Rounded Rectangle 4"/>
            <p:cNvSpPr/>
            <p:nvPr/>
          </p:nvSpPr>
          <p:spPr>
            <a:xfrm>
              <a:off x="2487270" y="1304068"/>
              <a:ext cx="1817226" cy="2546431"/>
            </a:xfrm>
            <a:prstGeom prst="roundRect">
              <a:avLst/>
            </a:prstGeom>
            <a:solidFill>
              <a:schemeClr val="tx1">
                <a:lumMod val="50000"/>
                <a:lumOff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12" name="TextBox 11"/>
            <p:cNvSpPr txBox="1"/>
            <p:nvPr/>
          </p:nvSpPr>
          <p:spPr>
            <a:xfrm>
              <a:off x="2487270" y="2777915"/>
              <a:ext cx="1817226" cy="1072583"/>
            </a:xfrm>
            <a:prstGeom prst="rect">
              <a:avLst/>
            </a:prstGeom>
            <a:noFill/>
          </p:spPr>
          <p:txBody>
            <a:bodyPr wrap="square" rtlCol="0">
              <a:noAutofit/>
            </a:bodyPr>
            <a:lstStyle/>
            <a:p>
              <a:pPr algn="ctr">
                <a:lnSpc>
                  <a:spcPct val="90000"/>
                </a:lnSpc>
              </a:pPr>
              <a:r>
                <a:rPr lang="en-US" sz="1700" b="1" dirty="0" smtClean="0">
                  <a:solidFill>
                    <a:schemeClr val="bg1"/>
                  </a:solidFill>
                </a:rPr>
                <a:t>SAL Gateway is deployed if not already present</a:t>
              </a:r>
              <a:endParaRPr lang="en-US" sz="1700" b="1" dirty="0">
                <a:solidFill>
                  <a:schemeClr val="bg1"/>
                </a:solidFill>
              </a:endParaRPr>
            </a:p>
          </p:txBody>
        </p:sp>
        <p:sp>
          <p:nvSpPr>
            <p:cNvPr id="56" name="Freeform 17"/>
            <p:cNvSpPr>
              <a:spLocks/>
            </p:cNvSpPr>
            <p:nvPr/>
          </p:nvSpPr>
          <p:spPr bwMode="auto">
            <a:xfrm>
              <a:off x="2787596" y="1444362"/>
              <a:ext cx="1216573" cy="1202260"/>
            </a:xfrm>
            <a:custGeom>
              <a:avLst/>
              <a:gdLst>
                <a:gd name="T0" fmla="*/ 379 w 396"/>
                <a:gd name="T1" fmla="*/ 177 h 391"/>
                <a:gd name="T2" fmla="*/ 352 w 396"/>
                <a:gd name="T3" fmla="*/ 151 h 391"/>
                <a:gd name="T4" fmla="*/ 346 w 396"/>
                <a:gd name="T5" fmla="*/ 118 h 391"/>
                <a:gd name="T6" fmla="*/ 295 w 396"/>
                <a:gd name="T7" fmla="*/ 159 h 391"/>
                <a:gd name="T8" fmla="*/ 281 w 396"/>
                <a:gd name="T9" fmla="*/ 156 h 391"/>
                <a:gd name="T10" fmla="*/ 219 w 396"/>
                <a:gd name="T11" fmla="*/ 157 h 391"/>
                <a:gd name="T12" fmla="*/ 189 w 396"/>
                <a:gd name="T13" fmla="*/ 258 h 391"/>
                <a:gd name="T14" fmla="*/ 157 w 396"/>
                <a:gd name="T15" fmla="*/ 246 h 391"/>
                <a:gd name="T16" fmla="*/ 230 w 396"/>
                <a:gd name="T17" fmla="*/ 131 h 391"/>
                <a:gd name="T18" fmla="*/ 238 w 396"/>
                <a:gd name="T19" fmla="*/ 125 h 391"/>
                <a:gd name="T20" fmla="*/ 254 w 396"/>
                <a:gd name="T21" fmla="*/ 115 h 391"/>
                <a:gd name="T22" fmla="*/ 262 w 396"/>
                <a:gd name="T23" fmla="*/ 111 h 391"/>
                <a:gd name="T24" fmla="*/ 272 w 396"/>
                <a:gd name="T25" fmla="*/ 106 h 391"/>
                <a:gd name="T26" fmla="*/ 289 w 396"/>
                <a:gd name="T27" fmla="*/ 116 h 391"/>
                <a:gd name="T28" fmla="*/ 372 w 396"/>
                <a:gd name="T29" fmla="*/ 34 h 391"/>
                <a:gd name="T30" fmla="*/ 371 w 396"/>
                <a:gd name="T31" fmla="*/ 32 h 391"/>
                <a:gd name="T32" fmla="*/ 258 w 396"/>
                <a:gd name="T33" fmla="*/ 28 h 391"/>
                <a:gd name="T34" fmla="*/ 253 w 396"/>
                <a:gd name="T35" fmla="*/ 46 h 391"/>
                <a:gd name="T36" fmla="*/ 172 w 396"/>
                <a:gd name="T37" fmla="*/ 111 h 391"/>
                <a:gd name="T38" fmla="*/ 167 w 396"/>
                <a:gd name="T39" fmla="*/ 120 h 391"/>
                <a:gd name="T40" fmla="*/ 161 w 396"/>
                <a:gd name="T41" fmla="*/ 129 h 391"/>
                <a:gd name="T42" fmla="*/ 152 w 396"/>
                <a:gd name="T43" fmla="*/ 148 h 391"/>
                <a:gd name="T44" fmla="*/ 152 w 396"/>
                <a:gd name="T45" fmla="*/ 148 h 391"/>
                <a:gd name="T46" fmla="*/ 133 w 396"/>
                <a:gd name="T47" fmla="*/ 233 h 391"/>
                <a:gd name="T48" fmla="*/ 71 w 396"/>
                <a:gd name="T49" fmla="*/ 195 h 391"/>
                <a:gd name="T50" fmla="*/ 164 w 396"/>
                <a:gd name="T51" fmla="*/ 102 h 391"/>
                <a:gd name="T52" fmla="*/ 102 w 396"/>
                <a:gd name="T53" fmla="*/ 63 h 391"/>
                <a:gd name="T54" fmla="*/ 7 w 396"/>
                <a:gd name="T55" fmla="*/ 127 h 391"/>
                <a:gd name="T56" fmla="*/ 45 w 396"/>
                <a:gd name="T57" fmla="*/ 185 h 391"/>
                <a:gd name="T58" fmla="*/ 2 w 396"/>
                <a:gd name="T59" fmla="*/ 182 h 391"/>
                <a:gd name="T60" fmla="*/ 54 w 396"/>
                <a:gd name="T61" fmla="*/ 220 h 391"/>
                <a:gd name="T62" fmla="*/ 74 w 396"/>
                <a:gd name="T63" fmla="*/ 329 h 391"/>
                <a:gd name="T64" fmla="*/ 208 w 396"/>
                <a:gd name="T65" fmla="*/ 385 h 391"/>
                <a:gd name="T66" fmla="*/ 312 w 396"/>
                <a:gd name="T67" fmla="*/ 302 h 391"/>
                <a:gd name="T68" fmla="*/ 385 w 396"/>
                <a:gd name="T69" fmla="*/ 19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391">
                  <a:moveTo>
                    <a:pt x="393" y="179"/>
                  </a:moveTo>
                  <a:cubicBezTo>
                    <a:pt x="391" y="174"/>
                    <a:pt x="383" y="176"/>
                    <a:pt x="379" y="177"/>
                  </a:cubicBezTo>
                  <a:cubicBezTo>
                    <a:pt x="322" y="192"/>
                    <a:pt x="322" y="192"/>
                    <a:pt x="322" y="192"/>
                  </a:cubicBezTo>
                  <a:cubicBezTo>
                    <a:pt x="352" y="151"/>
                    <a:pt x="352" y="151"/>
                    <a:pt x="352" y="151"/>
                  </a:cubicBezTo>
                  <a:cubicBezTo>
                    <a:pt x="356" y="146"/>
                    <a:pt x="358" y="139"/>
                    <a:pt x="357" y="133"/>
                  </a:cubicBezTo>
                  <a:cubicBezTo>
                    <a:pt x="356" y="127"/>
                    <a:pt x="352" y="121"/>
                    <a:pt x="346" y="118"/>
                  </a:cubicBezTo>
                  <a:cubicBezTo>
                    <a:pt x="332" y="110"/>
                    <a:pt x="332" y="110"/>
                    <a:pt x="332" y="110"/>
                  </a:cubicBezTo>
                  <a:cubicBezTo>
                    <a:pt x="295" y="159"/>
                    <a:pt x="295" y="159"/>
                    <a:pt x="295" y="159"/>
                  </a:cubicBezTo>
                  <a:cubicBezTo>
                    <a:pt x="292" y="163"/>
                    <a:pt x="290" y="165"/>
                    <a:pt x="287" y="165"/>
                  </a:cubicBezTo>
                  <a:cubicBezTo>
                    <a:pt x="284" y="165"/>
                    <a:pt x="282" y="162"/>
                    <a:pt x="281" y="156"/>
                  </a:cubicBezTo>
                  <a:cubicBezTo>
                    <a:pt x="277" y="117"/>
                    <a:pt x="277" y="117"/>
                    <a:pt x="277" y="117"/>
                  </a:cubicBezTo>
                  <a:cubicBezTo>
                    <a:pt x="255" y="126"/>
                    <a:pt x="235" y="140"/>
                    <a:pt x="219" y="157"/>
                  </a:cubicBezTo>
                  <a:cubicBezTo>
                    <a:pt x="249" y="175"/>
                    <a:pt x="287" y="197"/>
                    <a:pt x="295" y="202"/>
                  </a:cubicBezTo>
                  <a:cubicBezTo>
                    <a:pt x="292" y="203"/>
                    <a:pt x="214" y="258"/>
                    <a:pt x="189" y="258"/>
                  </a:cubicBezTo>
                  <a:cubicBezTo>
                    <a:pt x="184" y="258"/>
                    <a:pt x="177" y="256"/>
                    <a:pt x="168" y="252"/>
                  </a:cubicBezTo>
                  <a:cubicBezTo>
                    <a:pt x="165" y="250"/>
                    <a:pt x="158" y="247"/>
                    <a:pt x="157" y="246"/>
                  </a:cubicBezTo>
                  <a:cubicBezTo>
                    <a:pt x="158" y="244"/>
                    <a:pt x="177" y="184"/>
                    <a:pt x="208" y="151"/>
                  </a:cubicBezTo>
                  <a:cubicBezTo>
                    <a:pt x="215" y="144"/>
                    <a:pt x="222" y="137"/>
                    <a:pt x="230" y="131"/>
                  </a:cubicBezTo>
                  <a:cubicBezTo>
                    <a:pt x="230" y="131"/>
                    <a:pt x="231" y="131"/>
                    <a:pt x="231" y="131"/>
                  </a:cubicBezTo>
                  <a:cubicBezTo>
                    <a:pt x="233" y="129"/>
                    <a:pt x="235" y="127"/>
                    <a:pt x="238" y="125"/>
                  </a:cubicBezTo>
                  <a:cubicBezTo>
                    <a:pt x="238" y="125"/>
                    <a:pt x="238" y="125"/>
                    <a:pt x="239" y="125"/>
                  </a:cubicBezTo>
                  <a:cubicBezTo>
                    <a:pt x="244" y="121"/>
                    <a:pt x="249" y="118"/>
                    <a:pt x="254" y="115"/>
                  </a:cubicBezTo>
                  <a:cubicBezTo>
                    <a:pt x="255" y="114"/>
                    <a:pt x="255" y="114"/>
                    <a:pt x="256" y="114"/>
                  </a:cubicBezTo>
                  <a:cubicBezTo>
                    <a:pt x="258" y="113"/>
                    <a:pt x="260" y="112"/>
                    <a:pt x="262" y="111"/>
                  </a:cubicBezTo>
                  <a:cubicBezTo>
                    <a:pt x="263" y="110"/>
                    <a:pt x="264" y="110"/>
                    <a:pt x="264" y="110"/>
                  </a:cubicBezTo>
                  <a:cubicBezTo>
                    <a:pt x="267" y="108"/>
                    <a:pt x="270" y="107"/>
                    <a:pt x="272" y="106"/>
                  </a:cubicBezTo>
                  <a:cubicBezTo>
                    <a:pt x="287" y="100"/>
                    <a:pt x="287" y="100"/>
                    <a:pt x="287" y="100"/>
                  </a:cubicBezTo>
                  <a:cubicBezTo>
                    <a:pt x="289" y="116"/>
                    <a:pt x="289" y="116"/>
                    <a:pt x="289" y="116"/>
                  </a:cubicBezTo>
                  <a:cubicBezTo>
                    <a:pt x="292" y="144"/>
                    <a:pt x="292" y="144"/>
                    <a:pt x="292" y="144"/>
                  </a:cubicBezTo>
                  <a:cubicBezTo>
                    <a:pt x="372" y="34"/>
                    <a:pt x="372" y="34"/>
                    <a:pt x="372" y="34"/>
                  </a:cubicBezTo>
                  <a:cubicBezTo>
                    <a:pt x="373" y="33"/>
                    <a:pt x="373" y="33"/>
                    <a:pt x="373" y="32"/>
                  </a:cubicBezTo>
                  <a:cubicBezTo>
                    <a:pt x="373" y="32"/>
                    <a:pt x="372" y="32"/>
                    <a:pt x="371" y="32"/>
                  </a:cubicBezTo>
                  <a:cubicBezTo>
                    <a:pt x="239" y="0"/>
                    <a:pt x="239" y="0"/>
                    <a:pt x="239" y="0"/>
                  </a:cubicBezTo>
                  <a:cubicBezTo>
                    <a:pt x="258" y="28"/>
                    <a:pt x="258" y="28"/>
                    <a:pt x="258" y="28"/>
                  </a:cubicBezTo>
                  <a:cubicBezTo>
                    <a:pt x="267" y="40"/>
                    <a:pt x="267" y="40"/>
                    <a:pt x="267" y="40"/>
                  </a:cubicBezTo>
                  <a:cubicBezTo>
                    <a:pt x="253" y="46"/>
                    <a:pt x="253" y="46"/>
                    <a:pt x="253" y="46"/>
                  </a:cubicBezTo>
                  <a:cubicBezTo>
                    <a:pt x="221" y="58"/>
                    <a:pt x="193" y="81"/>
                    <a:pt x="172" y="111"/>
                  </a:cubicBezTo>
                  <a:cubicBezTo>
                    <a:pt x="172" y="111"/>
                    <a:pt x="172" y="111"/>
                    <a:pt x="172" y="111"/>
                  </a:cubicBezTo>
                  <a:cubicBezTo>
                    <a:pt x="172" y="112"/>
                    <a:pt x="172" y="112"/>
                    <a:pt x="172" y="112"/>
                  </a:cubicBezTo>
                  <a:cubicBezTo>
                    <a:pt x="170" y="114"/>
                    <a:pt x="168" y="117"/>
                    <a:pt x="167" y="120"/>
                  </a:cubicBezTo>
                  <a:cubicBezTo>
                    <a:pt x="167" y="120"/>
                    <a:pt x="167" y="120"/>
                    <a:pt x="167" y="120"/>
                  </a:cubicBezTo>
                  <a:cubicBezTo>
                    <a:pt x="165" y="123"/>
                    <a:pt x="163" y="126"/>
                    <a:pt x="161" y="129"/>
                  </a:cubicBezTo>
                  <a:cubicBezTo>
                    <a:pt x="161" y="129"/>
                    <a:pt x="161" y="129"/>
                    <a:pt x="161" y="129"/>
                  </a:cubicBezTo>
                  <a:cubicBezTo>
                    <a:pt x="158" y="135"/>
                    <a:pt x="155" y="141"/>
                    <a:pt x="152" y="148"/>
                  </a:cubicBezTo>
                  <a:cubicBezTo>
                    <a:pt x="152" y="148"/>
                    <a:pt x="152" y="148"/>
                    <a:pt x="152" y="148"/>
                  </a:cubicBezTo>
                  <a:cubicBezTo>
                    <a:pt x="152" y="148"/>
                    <a:pt x="152" y="148"/>
                    <a:pt x="152" y="148"/>
                  </a:cubicBezTo>
                  <a:cubicBezTo>
                    <a:pt x="151" y="150"/>
                    <a:pt x="150" y="152"/>
                    <a:pt x="150" y="153"/>
                  </a:cubicBezTo>
                  <a:cubicBezTo>
                    <a:pt x="139" y="180"/>
                    <a:pt x="134" y="207"/>
                    <a:pt x="133" y="233"/>
                  </a:cubicBezTo>
                  <a:cubicBezTo>
                    <a:pt x="129" y="231"/>
                    <a:pt x="125" y="229"/>
                    <a:pt x="121" y="226"/>
                  </a:cubicBezTo>
                  <a:cubicBezTo>
                    <a:pt x="95" y="211"/>
                    <a:pt x="72" y="196"/>
                    <a:pt x="71" y="195"/>
                  </a:cubicBezTo>
                  <a:cubicBezTo>
                    <a:pt x="79" y="190"/>
                    <a:pt x="109" y="173"/>
                    <a:pt x="135" y="158"/>
                  </a:cubicBezTo>
                  <a:cubicBezTo>
                    <a:pt x="142" y="138"/>
                    <a:pt x="152" y="119"/>
                    <a:pt x="164" y="102"/>
                  </a:cubicBezTo>
                  <a:cubicBezTo>
                    <a:pt x="138" y="70"/>
                    <a:pt x="138" y="70"/>
                    <a:pt x="138" y="70"/>
                  </a:cubicBezTo>
                  <a:cubicBezTo>
                    <a:pt x="130" y="59"/>
                    <a:pt x="114" y="56"/>
                    <a:pt x="102" y="63"/>
                  </a:cubicBezTo>
                  <a:cubicBezTo>
                    <a:pt x="18" y="112"/>
                    <a:pt x="18" y="112"/>
                    <a:pt x="18" y="112"/>
                  </a:cubicBezTo>
                  <a:cubicBezTo>
                    <a:pt x="12" y="115"/>
                    <a:pt x="8" y="120"/>
                    <a:pt x="7" y="127"/>
                  </a:cubicBezTo>
                  <a:cubicBezTo>
                    <a:pt x="6" y="133"/>
                    <a:pt x="8" y="139"/>
                    <a:pt x="12" y="145"/>
                  </a:cubicBezTo>
                  <a:cubicBezTo>
                    <a:pt x="45" y="185"/>
                    <a:pt x="45" y="185"/>
                    <a:pt x="45" y="185"/>
                  </a:cubicBezTo>
                  <a:cubicBezTo>
                    <a:pt x="17" y="179"/>
                    <a:pt x="17" y="179"/>
                    <a:pt x="17" y="179"/>
                  </a:cubicBezTo>
                  <a:cubicBezTo>
                    <a:pt x="12" y="178"/>
                    <a:pt x="4" y="176"/>
                    <a:pt x="2" y="182"/>
                  </a:cubicBezTo>
                  <a:cubicBezTo>
                    <a:pt x="0" y="188"/>
                    <a:pt x="7" y="193"/>
                    <a:pt x="11" y="195"/>
                  </a:cubicBezTo>
                  <a:cubicBezTo>
                    <a:pt x="54" y="220"/>
                    <a:pt x="54" y="220"/>
                    <a:pt x="54" y="220"/>
                  </a:cubicBezTo>
                  <a:cubicBezTo>
                    <a:pt x="55" y="296"/>
                    <a:pt x="55" y="296"/>
                    <a:pt x="55" y="296"/>
                  </a:cubicBezTo>
                  <a:cubicBezTo>
                    <a:pt x="55" y="308"/>
                    <a:pt x="63" y="323"/>
                    <a:pt x="74" y="329"/>
                  </a:cubicBezTo>
                  <a:cubicBezTo>
                    <a:pt x="169" y="385"/>
                    <a:pt x="169" y="385"/>
                    <a:pt x="169" y="385"/>
                  </a:cubicBezTo>
                  <a:cubicBezTo>
                    <a:pt x="180" y="391"/>
                    <a:pt x="197" y="391"/>
                    <a:pt x="208" y="385"/>
                  </a:cubicBezTo>
                  <a:cubicBezTo>
                    <a:pt x="293" y="336"/>
                    <a:pt x="293" y="336"/>
                    <a:pt x="293" y="336"/>
                  </a:cubicBezTo>
                  <a:cubicBezTo>
                    <a:pt x="304" y="330"/>
                    <a:pt x="312" y="315"/>
                    <a:pt x="312" y="302"/>
                  </a:cubicBezTo>
                  <a:cubicBezTo>
                    <a:pt x="312" y="234"/>
                    <a:pt x="312" y="234"/>
                    <a:pt x="312" y="234"/>
                  </a:cubicBezTo>
                  <a:cubicBezTo>
                    <a:pt x="385" y="192"/>
                    <a:pt x="385" y="192"/>
                    <a:pt x="385" y="192"/>
                  </a:cubicBezTo>
                  <a:cubicBezTo>
                    <a:pt x="389" y="189"/>
                    <a:pt x="396" y="185"/>
                    <a:pt x="393" y="1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Oval 58"/>
            <p:cNvSpPr/>
            <p:nvPr/>
          </p:nvSpPr>
          <p:spPr>
            <a:xfrm>
              <a:off x="2487270" y="1012941"/>
              <a:ext cx="628620" cy="628620"/>
            </a:xfrm>
            <a:prstGeom prst="ellipse">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600" dirty="0"/>
                <a:t>2</a:t>
              </a:r>
              <a:endParaRPr lang="en-US" sz="3600" dirty="0" smtClean="0"/>
            </a:p>
          </p:txBody>
        </p:sp>
      </p:grpSp>
      <p:grpSp>
        <p:nvGrpSpPr>
          <p:cNvPr id="53" name="Group 52"/>
          <p:cNvGrpSpPr/>
          <p:nvPr/>
        </p:nvGrpSpPr>
        <p:grpSpPr>
          <a:xfrm>
            <a:off x="4372657" y="1945552"/>
            <a:ext cx="1817226" cy="2854922"/>
            <a:chOff x="4372657" y="1012941"/>
            <a:chExt cx="1817226" cy="2854922"/>
          </a:xfrm>
        </p:grpSpPr>
        <p:sp>
          <p:nvSpPr>
            <p:cNvPr id="6" name="Rounded Rectangle 5"/>
            <p:cNvSpPr/>
            <p:nvPr/>
          </p:nvSpPr>
          <p:spPr>
            <a:xfrm>
              <a:off x="4372657" y="1304068"/>
              <a:ext cx="1817226" cy="2546431"/>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13" name="TextBox 12"/>
            <p:cNvSpPr txBox="1"/>
            <p:nvPr/>
          </p:nvSpPr>
          <p:spPr>
            <a:xfrm>
              <a:off x="4372657" y="2777914"/>
              <a:ext cx="1817226" cy="1089949"/>
            </a:xfrm>
            <a:prstGeom prst="rect">
              <a:avLst/>
            </a:prstGeom>
            <a:noFill/>
          </p:spPr>
          <p:txBody>
            <a:bodyPr wrap="square" rtlCol="0">
              <a:noAutofit/>
            </a:bodyPr>
            <a:lstStyle/>
            <a:p>
              <a:pPr algn="ctr">
                <a:lnSpc>
                  <a:spcPct val="90000"/>
                </a:lnSpc>
              </a:pPr>
              <a:r>
                <a:rPr lang="en-US" sz="1700" b="1" dirty="0" smtClean="0">
                  <a:solidFill>
                    <a:schemeClr val="bg1"/>
                  </a:solidFill>
                </a:rPr>
                <a:t>Product Material Code added in SAP Install Base</a:t>
              </a:r>
              <a:endParaRPr lang="en-US" sz="1700" b="1" dirty="0">
                <a:solidFill>
                  <a:schemeClr val="bg1"/>
                </a:solidFill>
              </a:endParaRPr>
            </a:p>
          </p:txBody>
        </p:sp>
        <p:grpSp>
          <p:nvGrpSpPr>
            <p:cNvPr id="46" name="Group 45"/>
            <p:cNvGrpSpPr/>
            <p:nvPr/>
          </p:nvGrpSpPr>
          <p:grpSpPr>
            <a:xfrm>
              <a:off x="4790867" y="1465623"/>
              <a:ext cx="980806" cy="1234909"/>
              <a:chOff x="3313401" y="3373307"/>
              <a:chExt cx="458499" cy="577285"/>
            </a:xfrm>
          </p:grpSpPr>
          <p:sp>
            <p:nvSpPr>
              <p:cNvPr id="47" name="Freeform 11"/>
              <p:cNvSpPr>
                <a:spLocks noEditPoints="1"/>
              </p:cNvSpPr>
              <p:nvPr/>
            </p:nvSpPr>
            <p:spPr bwMode="auto">
              <a:xfrm>
                <a:off x="3313401" y="3373307"/>
                <a:ext cx="458499" cy="577285"/>
              </a:xfrm>
              <a:custGeom>
                <a:avLst/>
                <a:gdLst>
                  <a:gd name="T0" fmla="*/ 398 w 629"/>
                  <a:gd name="T1" fmla="*/ 0 h 792"/>
                  <a:gd name="T2" fmla="*/ 355 w 629"/>
                  <a:gd name="T3" fmla="*/ 0 h 792"/>
                  <a:gd name="T4" fmla="*/ 66 w 629"/>
                  <a:gd name="T5" fmla="*/ 0 h 792"/>
                  <a:gd name="T6" fmla="*/ 0 w 629"/>
                  <a:gd name="T7" fmla="*/ 66 h 792"/>
                  <a:gd name="T8" fmla="*/ 0 w 629"/>
                  <a:gd name="T9" fmla="*/ 726 h 792"/>
                  <a:gd name="T10" fmla="*/ 66 w 629"/>
                  <a:gd name="T11" fmla="*/ 792 h 792"/>
                  <a:gd name="T12" fmla="*/ 563 w 629"/>
                  <a:gd name="T13" fmla="*/ 792 h 792"/>
                  <a:gd name="T14" fmla="*/ 629 w 629"/>
                  <a:gd name="T15" fmla="*/ 726 h 792"/>
                  <a:gd name="T16" fmla="*/ 629 w 629"/>
                  <a:gd name="T17" fmla="*/ 243 h 792"/>
                  <a:gd name="T18" fmla="*/ 398 w 629"/>
                  <a:gd name="T19" fmla="*/ 0 h 792"/>
                  <a:gd name="T20" fmla="*/ 415 w 629"/>
                  <a:gd name="T21" fmla="*/ 105 h 792"/>
                  <a:gd name="T22" fmla="*/ 529 w 629"/>
                  <a:gd name="T23" fmla="*/ 225 h 792"/>
                  <a:gd name="T24" fmla="*/ 421 w 629"/>
                  <a:gd name="T25" fmla="*/ 225 h 792"/>
                  <a:gd name="T26" fmla="*/ 415 w 629"/>
                  <a:gd name="T27" fmla="*/ 219 h 792"/>
                  <a:gd name="T28" fmla="*/ 415 w 629"/>
                  <a:gd name="T29" fmla="*/ 105 h 792"/>
                  <a:gd name="T30" fmla="*/ 569 w 629"/>
                  <a:gd name="T31" fmla="*/ 726 h 792"/>
                  <a:gd name="T32" fmla="*/ 563 w 629"/>
                  <a:gd name="T33" fmla="*/ 732 h 792"/>
                  <a:gd name="T34" fmla="*/ 66 w 629"/>
                  <a:gd name="T35" fmla="*/ 732 h 792"/>
                  <a:gd name="T36" fmla="*/ 60 w 629"/>
                  <a:gd name="T37" fmla="*/ 726 h 792"/>
                  <a:gd name="T38" fmla="*/ 60 w 629"/>
                  <a:gd name="T39" fmla="*/ 66 h 792"/>
                  <a:gd name="T40" fmla="*/ 66 w 629"/>
                  <a:gd name="T41" fmla="*/ 60 h 792"/>
                  <a:gd name="T42" fmla="*/ 355 w 629"/>
                  <a:gd name="T43" fmla="*/ 60 h 792"/>
                  <a:gd name="T44" fmla="*/ 355 w 629"/>
                  <a:gd name="T45" fmla="*/ 219 h 792"/>
                  <a:gd name="T46" fmla="*/ 421 w 629"/>
                  <a:gd name="T47" fmla="*/ 285 h 792"/>
                  <a:gd name="T48" fmla="*/ 569 w 629"/>
                  <a:gd name="T49" fmla="*/ 285 h 792"/>
                  <a:gd name="T50" fmla="*/ 569 w 629"/>
                  <a:gd name="T51" fmla="*/ 726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9" h="792">
                    <a:moveTo>
                      <a:pt x="398" y="0"/>
                    </a:moveTo>
                    <a:cubicBezTo>
                      <a:pt x="355" y="0"/>
                      <a:pt x="355" y="0"/>
                      <a:pt x="355" y="0"/>
                    </a:cubicBezTo>
                    <a:cubicBezTo>
                      <a:pt x="66" y="0"/>
                      <a:pt x="66" y="0"/>
                      <a:pt x="66" y="0"/>
                    </a:cubicBezTo>
                    <a:cubicBezTo>
                      <a:pt x="29" y="0"/>
                      <a:pt x="0" y="29"/>
                      <a:pt x="0" y="66"/>
                    </a:cubicBezTo>
                    <a:cubicBezTo>
                      <a:pt x="0" y="726"/>
                      <a:pt x="0" y="726"/>
                      <a:pt x="0" y="726"/>
                    </a:cubicBezTo>
                    <a:cubicBezTo>
                      <a:pt x="0" y="763"/>
                      <a:pt x="29" y="792"/>
                      <a:pt x="66" y="792"/>
                    </a:cubicBezTo>
                    <a:cubicBezTo>
                      <a:pt x="563" y="792"/>
                      <a:pt x="563" y="792"/>
                      <a:pt x="563" y="792"/>
                    </a:cubicBezTo>
                    <a:cubicBezTo>
                      <a:pt x="599" y="792"/>
                      <a:pt x="629" y="763"/>
                      <a:pt x="629" y="726"/>
                    </a:cubicBezTo>
                    <a:cubicBezTo>
                      <a:pt x="629" y="243"/>
                      <a:pt x="629" y="243"/>
                      <a:pt x="629" y="243"/>
                    </a:cubicBezTo>
                    <a:lnTo>
                      <a:pt x="398" y="0"/>
                    </a:lnTo>
                    <a:close/>
                    <a:moveTo>
                      <a:pt x="415" y="105"/>
                    </a:moveTo>
                    <a:cubicBezTo>
                      <a:pt x="529" y="225"/>
                      <a:pt x="529" y="225"/>
                      <a:pt x="529" y="225"/>
                    </a:cubicBezTo>
                    <a:cubicBezTo>
                      <a:pt x="421" y="225"/>
                      <a:pt x="421" y="225"/>
                      <a:pt x="421" y="225"/>
                    </a:cubicBezTo>
                    <a:cubicBezTo>
                      <a:pt x="418" y="225"/>
                      <a:pt x="415" y="223"/>
                      <a:pt x="415" y="219"/>
                    </a:cubicBezTo>
                    <a:lnTo>
                      <a:pt x="415" y="105"/>
                    </a:lnTo>
                    <a:close/>
                    <a:moveTo>
                      <a:pt x="569" y="726"/>
                    </a:moveTo>
                    <a:cubicBezTo>
                      <a:pt x="569" y="729"/>
                      <a:pt x="566" y="732"/>
                      <a:pt x="563" y="732"/>
                    </a:cubicBezTo>
                    <a:cubicBezTo>
                      <a:pt x="66" y="732"/>
                      <a:pt x="66" y="732"/>
                      <a:pt x="66" y="732"/>
                    </a:cubicBezTo>
                    <a:cubicBezTo>
                      <a:pt x="62" y="732"/>
                      <a:pt x="60" y="729"/>
                      <a:pt x="60" y="726"/>
                    </a:cubicBezTo>
                    <a:cubicBezTo>
                      <a:pt x="60" y="66"/>
                      <a:pt x="60" y="66"/>
                      <a:pt x="60" y="66"/>
                    </a:cubicBezTo>
                    <a:cubicBezTo>
                      <a:pt x="60" y="62"/>
                      <a:pt x="62" y="60"/>
                      <a:pt x="66" y="60"/>
                    </a:cubicBezTo>
                    <a:cubicBezTo>
                      <a:pt x="355" y="60"/>
                      <a:pt x="355" y="60"/>
                      <a:pt x="355" y="60"/>
                    </a:cubicBezTo>
                    <a:cubicBezTo>
                      <a:pt x="355" y="219"/>
                      <a:pt x="355" y="219"/>
                      <a:pt x="355" y="219"/>
                    </a:cubicBezTo>
                    <a:cubicBezTo>
                      <a:pt x="355" y="256"/>
                      <a:pt x="385" y="285"/>
                      <a:pt x="421" y="285"/>
                    </a:cubicBezTo>
                    <a:cubicBezTo>
                      <a:pt x="569" y="285"/>
                      <a:pt x="569" y="285"/>
                      <a:pt x="569" y="285"/>
                    </a:cubicBezTo>
                    <a:lnTo>
                      <a:pt x="569" y="726"/>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12"/>
              <p:cNvSpPr>
                <a:spLocks/>
              </p:cNvSpPr>
              <p:nvPr/>
            </p:nvSpPr>
            <p:spPr bwMode="auto">
              <a:xfrm>
                <a:off x="3388378" y="3640814"/>
                <a:ext cx="307620" cy="33323"/>
              </a:xfrm>
              <a:custGeom>
                <a:avLst/>
                <a:gdLst>
                  <a:gd name="T0" fmla="*/ 0 w 422"/>
                  <a:gd name="T1" fmla="*/ 23 h 46"/>
                  <a:gd name="T2" fmla="*/ 23 w 422"/>
                  <a:gd name="T3" fmla="*/ 46 h 46"/>
                  <a:gd name="T4" fmla="*/ 400 w 422"/>
                  <a:gd name="T5" fmla="*/ 46 h 46"/>
                  <a:gd name="T6" fmla="*/ 422 w 422"/>
                  <a:gd name="T7" fmla="*/ 23 h 46"/>
                  <a:gd name="T8" fmla="*/ 400 w 422"/>
                  <a:gd name="T9" fmla="*/ 0 h 46"/>
                  <a:gd name="T10" fmla="*/ 23 w 422"/>
                  <a:gd name="T11" fmla="*/ 0 h 46"/>
                  <a:gd name="T12" fmla="*/ 0 w 422"/>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22" h="46">
                    <a:moveTo>
                      <a:pt x="0" y="23"/>
                    </a:moveTo>
                    <a:cubicBezTo>
                      <a:pt x="0" y="36"/>
                      <a:pt x="10" y="46"/>
                      <a:pt x="23" y="46"/>
                    </a:cubicBezTo>
                    <a:cubicBezTo>
                      <a:pt x="400" y="46"/>
                      <a:pt x="400" y="46"/>
                      <a:pt x="400" y="46"/>
                    </a:cubicBezTo>
                    <a:cubicBezTo>
                      <a:pt x="412" y="46"/>
                      <a:pt x="422" y="36"/>
                      <a:pt x="422" y="23"/>
                    </a:cubicBezTo>
                    <a:cubicBezTo>
                      <a:pt x="422" y="11"/>
                      <a:pt x="412" y="0"/>
                      <a:pt x="400" y="0"/>
                    </a:cubicBezTo>
                    <a:cubicBezTo>
                      <a:pt x="23" y="0"/>
                      <a:pt x="23" y="0"/>
                      <a:pt x="23" y="0"/>
                    </a:cubicBezTo>
                    <a:cubicBezTo>
                      <a:pt x="10" y="0"/>
                      <a:pt x="0" y="11"/>
                      <a:pt x="0" y="2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13"/>
              <p:cNvSpPr>
                <a:spLocks/>
              </p:cNvSpPr>
              <p:nvPr/>
            </p:nvSpPr>
            <p:spPr bwMode="auto">
              <a:xfrm>
                <a:off x="3388378" y="3716407"/>
                <a:ext cx="307620" cy="33014"/>
              </a:xfrm>
              <a:custGeom>
                <a:avLst/>
                <a:gdLst>
                  <a:gd name="T0" fmla="*/ 400 w 422"/>
                  <a:gd name="T1" fmla="*/ 0 h 45"/>
                  <a:gd name="T2" fmla="*/ 23 w 422"/>
                  <a:gd name="T3" fmla="*/ 0 h 45"/>
                  <a:gd name="T4" fmla="*/ 0 w 422"/>
                  <a:gd name="T5" fmla="*/ 22 h 45"/>
                  <a:gd name="T6" fmla="*/ 23 w 422"/>
                  <a:gd name="T7" fmla="*/ 45 h 45"/>
                  <a:gd name="T8" fmla="*/ 400 w 422"/>
                  <a:gd name="T9" fmla="*/ 45 h 45"/>
                  <a:gd name="T10" fmla="*/ 422 w 422"/>
                  <a:gd name="T11" fmla="*/ 22 h 45"/>
                  <a:gd name="T12" fmla="*/ 400 w 422"/>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22" h="45">
                    <a:moveTo>
                      <a:pt x="400" y="0"/>
                    </a:moveTo>
                    <a:cubicBezTo>
                      <a:pt x="23" y="0"/>
                      <a:pt x="23" y="0"/>
                      <a:pt x="23" y="0"/>
                    </a:cubicBezTo>
                    <a:cubicBezTo>
                      <a:pt x="10" y="0"/>
                      <a:pt x="0" y="10"/>
                      <a:pt x="0" y="22"/>
                    </a:cubicBezTo>
                    <a:cubicBezTo>
                      <a:pt x="0" y="35"/>
                      <a:pt x="10" y="45"/>
                      <a:pt x="23" y="45"/>
                    </a:cubicBezTo>
                    <a:cubicBezTo>
                      <a:pt x="400" y="45"/>
                      <a:pt x="400" y="45"/>
                      <a:pt x="400" y="45"/>
                    </a:cubicBezTo>
                    <a:cubicBezTo>
                      <a:pt x="412" y="45"/>
                      <a:pt x="422" y="35"/>
                      <a:pt x="422" y="22"/>
                    </a:cubicBezTo>
                    <a:cubicBezTo>
                      <a:pt x="422" y="10"/>
                      <a:pt x="412" y="0"/>
                      <a:pt x="400" y="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14"/>
              <p:cNvSpPr>
                <a:spLocks/>
              </p:cNvSpPr>
              <p:nvPr/>
            </p:nvSpPr>
            <p:spPr bwMode="auto">
              <a:xfrm>
                <a:off x="3388378" y="3791692"/>
                <a:ext cx="307620" cy="32706"/>
              </a:xfrm>
              <a:custGeom>
                <a:avLst/>
                <a:gdLst>
                  <a:gd name="T0" fmla="*/ 400 w 422"/>
                  <a:gd name="T1" fmla="*/ 0 h 45"/>
                  <a:gd name="T2" fmla="*/ 23 w 422"/>
                  <a:gd name="T3" fmla="*/ 0 h 45"/>
                  <a:gd name="T4" fmla="*/ 0 w 422"/>
                  <a:gd name="T5" fmla="*/ 22 h 45"/>
                  <a:gd name="T6" fmla="*/ 23 w 422"/>
                  <a:gd name="T7" fmla="*/ 45 h 45"/>
                  <a:gd name="T8" fmla="*/ 400 w 422"/>
                  <a:gd name="T9" fmla="*/ 45 h 45"/>
                  <a:gd name="T10" fmla="*/ 422 w 422"/>
                  <a:gd name="T11" fmla="*/ 22 h 45"/>
                  <a:gd name="T12" fmla="*/ 400 w 422"/>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22" h="45">
                    <a:moveTo>
                      <a:pt x="400" y="0"/>
                    </a:moveTo>
                    <a:cubicBezTo>
                      <a:pt x="23" y="0"/>
                      <a:pt x="23" y="0"/>
                      <a:pt x="23" y="0"/>
                    </a:cubicBezTo>
                    <a:cubicBezTo>
                      <a:pt x="10" y="0"/>
                      <a:pt x="0" y="10"/>
                      <a:pt x="0" y="22"/>
                    </a:cubicBezTo>
                    <a:cubicBezTo>
                      <a:pt x="0" y="35"/>
                      <a:pt x="10" y="45"/>
                      <a:pt x="23" y="45"/>
                    </a:cubicBezTo>
                    <a:cubicBezTo>
                      <a:pt x="400" y="45"/>
                      <a:pt x="400" y="45"/>
                      <a:pt x="400" y="45"/>
                    </a:cubicBezTo>
                    <a:cubicBezTo>
                      <a:pt x="412" y="45"/>
                      <a:pt x="422" y="35"/>
                      <a:pt x="422" y="22"/>
                    </a:cubicBezTo>
                    <a:cubicBezTo>
                      <a:pt x="422" y="10"/>
                      <a:pt x="412" y="0"/>
                      <a:pt x="400" y="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60" name="Oval 59"/>
            <p:cNvSpPr/>
            <p:nvPr/>
          </p:nvSpPr>
          <p:spPr>
            <a:xfrm>
              <a:off x="4372657" y="1012941"/>
              <a:ext cx="628620" cy="628620"/>
            </a:xfrm>
            <a:prstGeom prst="ellipse">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600" dirty="0" smtClean="0"/>
                <a:t>3</a:t>
              </a:r>
            </a:p>
          </p:txBody>
        </p:sp>
      </p:grpSp>
      <p:grpSp>
        <p:nvGrpSpPr>
          <p:cNvPr id="54" name="Group 53"/>
          <p:cNvGrpSpPr/>
          <p:nvPr/>
        </p:nvGrpSpPr>
        <p:grpSpPr>
          <a:xfrm>
            <a:off x="6257299" y="1945552"/>
            <a:ext cx="1817971" cy="2837558"/>
            <a:chOff x="6257299" y="1012941"/>
            <a:chExt cx="1817971" cy="2837558"/>
          </a:xfrm>
        </p:grpSpPr>
        <p:sp>
          <p:nvSpPr>
            <p:cNvPr id="7" name="Rounded Rectangle 6"/>
            <p:cNvSpPr/>
            <p:nvPr/>
          </p:nvSpPr>
          <p:spPr>
            <a:xfrm>
              <a:off x="6258044" y="1304068"/>
              <a:ext cx="1817226" cy="2546431"/>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14" name="TextBox 13"/>
            <p:cNvSpPr txBox="1"/>
            <p:nvPr/>
          </p:nvSpPr>
          <p:spPr>
            <a:xfrm>
              <a:off x="6258044" y="2777914"/>
              <a:ext cx="1817226" cy="1070651"/>
            </a:xfrm>
            <a:prstGeom prst="rect">
              <a:avLst/>
            </a:prstGeom>
            <a:noFill/>
          </p:spPr>
          <p:txBody>
            <a:bodyPr wrap="square" rtlCol="0">
              <a:noAutofit/>
            </a:bodyPr>
            <a:lstStyle/>
            <a:p>
              <a:pPr algn="ctr">
                <a:lnSpc>
                  <a:spcPct val="90000"/>
                </a:lnSpc>
              </a:pPr>
              <a:r>
                <a:rPr lang="en-US" sz="1700" b="1" dirty="0" smtClean="0">
                  <a:solidFill>
                    <a:schemeClr val="bg1"/>
                  </a:solidFill>
                </a:rPr>
                <a:t>SEID Creation in GRT</a:t>
              </a:r>
              <a:endParaRPr lang="en-US" sz="1700" b="1" dirty="0">
                <a:solidFill>
                  <a:schemeClr val="bg1"/>
                </a:solidFill>
              </a:endParaRPr>
            </a:p>
          </p:txBody>
        </p:sp>
        <p:grpSp>
          <p:nvGrpSpPr>
            <p:cNvPr id="42" name="Group 41"/>
            <p:cNvGrpSpPr/>
            <p:nvPr/>
          </p:nvGrpSpPr>
          <p:grpSpPr>
            <a:xfrm flipH="1">
              <a:off x="6642729" y="1438763"/>
              <a:ext cx="1047855" cy="1298089"/>
              <a:chOff x="-2003425" y="4951413"/>
              <a:chExt cx="957262" cy="1185862"/>
            </a:xfrm>
            <a:solidFill>
              <a:schemeClr val="bg1"/>
            </a:solidFill>
          </p:grpSpPr>
          <p:sp>
            <p:nvSpPr>
              <p:cNvPr id="43" name="Freeform 6"/>
              <p:cNvSpPr>
                <a:spLocks noEditPoints="1"/>
              </p:cNvSpPr>
              <p:nvPr/>
            </p:nvSpPr>
            <p:spPr bwMode="auto">
              <a:xfrm>
                <a:off x="-1681163" y="5168900"/>
                <a:ext cx="635000" cy="633412"/>
              </a:xfrm>
              <a:custGeom>
                <a:avLst/>
                <a:gdLst>
                  <a:gd name="T0" fmla="*/ 127 w 169"/>
                  <a:gd name="T1" fmla="*/ 157 h 169"/>
                  <a:gd name="T2" fmla="*/ 117 w 169"/>
                  <a:gd name="T3" fmla="*/ 157 h 169"/>
                  <a:gd name="T4" fmla="*/ 101 w 169"/>
                  <a:gd name="T5" fmla="*/ 145 h 169"/>
                  <a:gd name="T6" fmla="*/ 92 w 169"/>
                  <a:gd name="T7" fmla="*/ 163 h 169"/>
                  <a:gd name="T8" fmla="*/ 85 w 169"/>
                  <a:gd name="T9" fmla="*/ 169 h 169"/>
                  <a:gd name="T10" fmla="*/ 77 w 169"/>
                  <a:gd name="T11" fmla="*/ 163 h 169"/>
                  <a:gd name="T12" fmla="*/ 68 w 169"/>
                  <a:gd name="T13" fmla="*/ 145 h 169"/>
                  <a:gd name="T14" fmla="*/ 52 w 169"/>
                  <a:gd name="T15" fmla="*/ 157 h 169"/>
                  <a:gd name="T16" fmla="*/ 43 w 169"/>
                  <a:gd name="T17" fmla="*/ 158 h 169"/>
                  <a:gd name="T18" fmla="*/ 38 w 169"/>
                  <a:gd name="T19" fmla="*/ 149 h 169"/>
                  <a:gd name="T20" fmla="*/ 40 w 169"/>
                  <a:gd name="T21" fmla="*/ 129 h 169"/>
                  <a:gd name="T22" fmla="*/ 20 w 169"/>
                  <a:gd name="T23" fmla="*/ 131 h 169"/>
                  <a:gd name="T24" fmla="*/ 12 w 169"/>
                  <a:gd name="T25" fmla="*/ 127 h 169"/>
                  <a:gd name="T26" fmla="*/ 12 w 169"/>
                  <a:gd name="T27" fmla="*/ 117 h 169"/>
                  <a:gd name="T28" fmla="*/ 23 w 169"/>
                  <a:gd name="T29" fmla="*/ 101 h 169"/>
                  <a:gd name="T30" fmla="*/ 6 w 169"/>
                  <a:gd name="T31" fmla="*/ 92 h 169"/>
                  <a:gd name="T32" fmla="*/ 0 w 169"/>
                  <a:gd name="T33" fmla="*/ 85 h 169"/>
                  <a:gd name="T34" fmla="*/ 5 w 169"/>
                  <a:gd name="T35" fmla="*/ 77 h 169"/>
                  <a:gd name="T36" fmla="*/ 23 w 169"/>
                  <a:gd name="T37" fmla="*/ 68 h 169"/>
                  <a:gd name="T38" fmla="*/ 12 w 169"/>
                  <a:gd name="T39" fmla="*/ 52 h 169"/>
                  <a:gd name="T40" fmla="*/ 11 w 169"/>
                  <a:gd name="T41" fmla="*/ 43 h 169"/>
                  <a:gd name="T42" fmla="*/ 20 w 169"/>
                  <a:gd name="T43" fmla="*/ 39 h 169"/>
                  <a:gd name="T44" fmla="*/ 40 w 169"/>
                  <a:gd name="T45" fmla="*/ 40 h 169"/>
                  <a:gd name="T46" fmla="*/ 38 w 169"/>
                  <a:gd name="T47" fmla="*/ 20 h 169"/>
                  <a:gd name="T48" fmla="*/ 42 w 169"/>
                  <a:gd name="T49" fmla="*/ 12 h 169"/>
                  <a:gd name="T50" fmla="*/ 51 w 169"/>
                  <a:gd name="T51" fmla="*/ 12 h 169"/>
                  <a:gd name="T52" fmla="*/ 68 w 169"/>
                  <a:gd name="T53" fmla="*/ 24 h 169"/>
                  <a:gd name="T54" fmla="*/ 76 w 169"/>
                  <a:gd name="T55" fmla="*/ 6 h 169"/>
                  <a:gd name="T56" fmla="*/ 84 w 169"/>
                  <a:gd name="T57" fmla="*/ 0 h 169"/>
                  <a:gd name="T58" fmla="*/ 92 w 169"/>
                  <a:gd name="T59" fmla="*/ 6 h 169"/>
                  <a:gd name="T60" fmla="*/ 101 w 169"/>
                  <a:gd name="T61" fmla="*/ 24 h 169"/>
                  <a:gd name="T62" fmla="*/ 117 w 169"/>
                  <a:gd name="T63" fmla="*/ 12 h 169"/>
                  <a:gd name="T64" fmla="*/ 126 w 169"/>
                  <a:gd name="T65" fmla="*/ 11 h 169"/>
                  <a:gd name="T66" fmla="*/ 130 w 169"/>
                  <a:gd name="T67" fmla="*/ 20 h 169"/>
                  <a:gd name="T68" fmla="*/ 129 w 169"/>
                  <a:gd name="T69" fmla="*/ 40 h 169"/>
                  <a:gd name="T70" fmla="*/ 148 w 169"/>
                  <a:gd name="T71" fmla="*/ 38 h 169"/>
                  <a:gd name="T72" fmla="*/ 157 w 169"/>
                  <a:gd name="T73" fmla="*/ 42 h 169"/>
                  <a:gd name="T74" fmla="*/ 156 w 169"/>
                  <a:gd name="T75" fmla="*/ 51 h 169"/>
                  <a:gd name="T76" fmla="*/ 145 w 169"/>
                  <a:gd name="T77" fmla="*/ 68 h 169"/>
                  <a:gd name="T78" fmla="*/ 163 w 169"/>
                  <a:gd name="T79" fmla="*/ 76 h 169"/>
                  <a:gd name="T80" fmla="*/ 168 w 169"/>
                  <a:gd name="T81" fmla="*/ 84 h 169"/>
                  <a:gd name="T82" fmla="*/ 163 w 169"/>
                  <a:gd name="T83" fmla="*/ 92 h 169"/>
                  <a:gd name="T84" fmla="*/ 145 w 169"/>
                  <a:gd name="T85" fmla="*/ 101 h 169"/>
                  <a:gd name="T86" fmla="*/ 156 w 169"/>
                  <a:gd name="T87" fmla="*/ 117 h 169"/>
                  <a:gd name="T88" fmla="*/ 157 w 169"/>
                  <a:gd name="T89" fmla="*/ 126 h 169"/>
                  <a:gd name="T90" fmla="*/ 149 w 169"/>
                  <a:gd name="T91" fmla="*/ 130 h 169"/>
                  <a:gd name="T92" fmla="*/ 129 w 169"/>
                  <a:gd name="T93" fmla="*/ 129 h 169"/>
                  <a:gd name="T94" fmla="*/ 131 w 169"/>
                  <a:gd name="T95" fmla="*/ 149 h 169"/>
                  <a:gd name="T96" fmla="*/ 63 w 169"/>
                  <a:gd name="T97" fmla="*/ 49 h 169"/>
                  <a:gd name="T98" fmla="*/ 120 w 169"/>
                  <a:gd name="T99" fmla="*/ 6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169">
                    <a:moveTo>
                      <a:pt x="131" y="153"/>
                    </a:moveTo>
                    <a:cubicBezTo>
                      <a:pt x="131" y="154"/>
                      <a:pt x="130" y="155"/>
                      <a:pt x="129" y="156"/>
                    </a:cubicBezTo>
                    <a:cubicBezTo>
                      <a:pt x="127" y="157"/>
                      <a:pt x="127" y="157"/>
                      <a:pt x="127" y="157"/>
                    </a:cubicBezTo>
                    <a:cubicBezTo>
                      <a:pt x="124" y="159"/>
                      <a:pt x="124" y="159"/>
                      <a:pt x="124" y="159"/>
                    </a:cubicBezTo>
                    <a:cubicBezTo>
                      <a:pt x="123" y="159"/>
                      <a:pt x="122" y="159"/>
                      <a:pt x="120" y="159"/>
                    </a:cubicBezTo>
                    <a:cubicBezTo>
                      <a:pt x="119" y="159"/>
                      <a:pt x="118" y="158"/>
                      <a:pt x="117" y="157"/>
                    </a:cubicBezTo>
                    <a:cubicBezTo>
                      <a:pt x="114" y="152"/>
                      <a:pt x="114" y="152"/>
                      <a:pt x="114" y="152"/>
                    </a:cubicBezTo>
                    <a:cubicBezTo>
                      <a:pt x="110" y="147"/>
                      <a:pt x="110" y="147"/>
                      <a:pt x="110" y="147"/>
                    </a:cubicBezTo>
                    <a:cubicBezTo>
                      <a:pt x="110" y="146"/>
                      <a:pt x="103" y="145"/>
                      <a:pt x="101" y="145"/>
                    </a:cubicBezTo>
                    <a:cubicBezTo>
                      <a:pt x="97" y="146"/>
                      <a:pt x="93" y="150"/>
                      <a:pt x="93" y="151"/>
                    </a:cubicBezTo>
                    <a:cubicBezTo>
                      <a:pt x="93" y="157"/>
                      <a:pt x="93" y="157"/>
                      <a:pt x="93" y="157"/>
                    </a:cubicBezTo>
                    <a:cubicBezTo>
                      <a:pt x="92" y="163"/>
                      <a:pt x="92" y="163"/>
                      <a:pt x="92" y="163"/>
                    </a:cubicBezTo>
                    <a:cubicBezTo>
                      <a:pt x="92" y="165"/>
                      <a:pt x="92" y="166"/>
                      <a:pt x="91" y="167"/>
                    </a:cubicBezTo>
                    <a:cubicBezTo>
                      <a:pt x="90" y="168"/>
                      <a:pt x="89" y="169"/>
                      <a:pt x="88" y="169"/>
                    </a:cubicBezTo>
                    <a:cubicBezTo>
                      <a:pt x="85" y="169"/>
                      <a:pt x="85" y="169"/>
                      <a:pt x="85" y="169"/>
                    </a:cubicBezTo>
                    <a:cubicBezTo>
                      <a:pt x="82" y="169"/>
                      <a:pt x="82" y="169"/>
                      <a:pt x="82" y="169"/>
                    </a:cubicBezTo>
                    <a:cubicBezTo>
                      <a:pt x="80" y="169"/>
                      <a:pt x="79" y="168"/>
                      <a:pt x="78" y="167"/>
                    </a:cubicBezTo>
                    <a:cubicBezTo>
                      <a:pt x="77" y="166"/>
                      <a:pt x="77" y="165"/>
                      <a:pt x="77" y="163"/>
                    </a:cubicBezTo>
                    <a:cubicBezTo>
                      <a:pt x="76" y="157"/>
                      <a:pt x="76" y="157"/>
                      <a:pt x="76" y="157"/>
                    </a:cubicBezTo>
                    <a:cubicBezTo>
                      <a:pt x="76" y="152"/>
                      <a:pt x="76" y="152"/>
                      <a:pt x="76" y="152"/>
                    </a:cubicBezTo>
                    <a:cubicBezTo>
                      <a:pt x="76" y="151"/>
                      <a:pt x="71" y="146"/>
                      <a:pt x="68" y="145"/>
                    </a:cubicBezTo>
                    <a:cubicBezTo>
                      <a:pt x="65" y="144"/>
                      <a:pt x="59" y="146"/>
                      <a:pt x="58" y="147"/>
                    </a:cubicBezTo>
                    <a:cubicBezTo>
                      <a:pt x="55" y="152"/>
                      <a:pt x="55" y="152"/>
                      <a:pt x="55" y="152"/>
                    </a:cubicBezTo>
                    <a:cubicBezTo>
                      <a:pt x="52" y="157"/>
                      <a:pt x="52" y="157"/>
                      <a:pt x="52" y="157"/>
                    </a:cubicBezTo>
                    <a:cubicBezTo>
                      <a:pt x="51" y="158"/>
                      <a:pt x="50" y="159"/>
                      <a:pt x="49" y="159"/>
                    </a:cubicBezTo>
                    <a:cubicBezTo>
                      <a:pt x="48" y="160"/>
                      <a:pt x="46" y="160"/>
                      <a:pt x="45" y="159"/>
                    </a:cubicBezTo>
                    <a:cubicBezTo>
                      <a:pt x="43" y="158"/>
                      <a:pt x="43" y="158"/>
                      <a:pt x="43" y="158"/>
                    </a:cubicBezTo>
                    <a:cubicBezTo>
                      <a:pt x="40" y="156"/>
                      <a:pt x="40" y="156"/>
                      <a:pt x="40" y="156"/>
                    </a:cubicBezTo>
                    <a:cubicBezTo>
                      <a:pt x="39" y="155"/>
                      <a:pt x="38" y="154"/>
                      <a:pt x="38" y="153"/>
                    </a:cubicBezTo>
                    <a:cubicBezTo>
                      <a:pt x="38" y="152"/>
                      <a:pt x="38" y="150"/>
                      <a:pt x="38" y="149"/>
                    </a:cubicBezTo>
                    <a:cubicBezTo>
                      <a:pt x="41" y="144"/>
                      <a:pt x="41" y="144"/>
                      <a:pt x="41" y="144"/>
                    </a:cubicBezTo>
                    <a:cubicBezTo>
                      <a:pt x="43" y="138"/>
                      <a:pt x="43" y="138"/>
                      <a:pt x="43" y="138"/>
                    </a:cubicBezTo>
                    <a:cubicBezTo>
                      <a:pt x="44" y="138"/>
                      <a:pt x="42" y="132"/>
                      <a:pt x="40" y="129"/>
                    </a:cubicBezTo>
                    <a:cubicBezTo>
                      <a:pt x="38" y="127"/>
                      <a:pt x="32" y="125"/>
                      <a:pt x="31" y="125"/>
                    </a:cubicBezTo>
                    <a:cubicBezTo>
                      <a:pt x="26" y="128"/>
                      <a:pt x="26" y="128"/>
                      <a:pt x="26" y="128"/>
                    </a:cubicBezTo>
                    <a:cubicBezTo>
                      <a:pt x="20" y="131"/>
                      <a:pt x="20" y="131"/>
                      <a:pt x="20" y="131"/>
                    </a:cubicBezTo>
                    <a:cubicBezTo>
                      <a:pt x="19" y="131"/>
                      <a:pt x="17" y="132"/>
                      <a:pt x="16" y="131"/>
                    </a:cubicBezTo>
                    <a:cubicBezTo>
                      <a:pt x="15" y="131"/>
                      <a:pt x="14" y="130"/>
                      <a:pt x="13" y="129"/>
                    </a:cubicBezTo>
                    <a:cubicBezTo>
                      <a:pt x="12" y="127"/>
                      <a:pt x="12" y="127"/>
                      <a:pt x="12" y="127"/>
                    </a:cubicBezTo>
                    <a:cubicBezTo>
                      <a:pt x="10" y="124"/>
                      <a:pt x="10" y="124"/>
                      <a:pt x="10" y="124"/>
                    </a:cubicBezTo>
                    <a:cubicBezTo>
                      <a:pt x="9" y="123"/>
                      <a:pt x="9" y="122"/>
                      <a:pt x="10" y="121"/>
                    </a:cubicBezTo>
                    <a:cubicBezTo>
                      <a:pt x="10" y="119"/>
                      <a:pt x="11" y="118"/>
                      <a:pt x="12" y="117"/>
                    </a:cubicBezTo>
                    <a:cubicBezTo>
                      <a:pt x="17" y="114"/>
                      <a:pt x="17" y="114"/>
                      <a:pt x="17" y="114"/>
                    </a:cubicBezTo>
                    <a:cubicBezTo>
                      <a:pt x="22" y="111"/>
                      <a:pt x="22" y="111"/>
                      <a:pt x="22" y="111"/>
                    </a:cubicBezTo>
                    <a:cubicBezTo>
                      <a:pt x="23" y="110"/>
                      <a:pt x="24" y="104"/>
                      <a:pt x="23" y="101"/>
                    </a:cubicBezTo>
                    <a:cubicBezTo>
                      <a:pt x="23" y="98"/>
                      <a:pt x="18" y="93"/>
                      <a:pt x="18" y="93"/>
                    </a:cubicBezTo>
                    <a:cubicBezTo>
                      <a:pt x="12" y="93"/>
                      <a:pt x="12" y="93"/>
                      <a:pt x="12" y="93"/>
                    </a:cubicBezTo>
                    <a:cubicBezTo>
                      <a:pt x="6" y="92"/>
                      <a:pt x="6" y="92"/>
                      <a:pt x="6" y="92"/>
                    </a:cubicBezTo>
                    <a:cubicBezTo>
                      <a:pt x="4" y="92"/>
                      <a:pt x="3" y="92"/>
                      <a:pt x="2" y="91"/>
                    </a:cubicBezTo>
                    <a:cubicBezTo>
                      <a:pt x="1" y="90"/>
                      <a:pt x="0" y="89"/>
                      <a:pt x="0" y="88"/>
                    </a:cubicBezTo>
                    <a:cubicBezTo>
                      <a:pt x="0" y="85"/>
                      <a:pt x="0" y="85"/>
                      <a:pt x="0" y="85"/>
                    </a:cubicBezTo>
                    <a:cubicBezTo>
                      <a:pt x="0" y="82"/>
                      <a:pt x="0" y="82"/>
                      <a:pt x="0" y="82"/>
                    </a:cubicBezTo>
                    <a:cubicBezTo>
                      <a:pt x="0" y="81"/>
                      <a:pt x="1" y="79"/>
                      <a:pt x="2" y="79"/>
                    </a:cubicBezTo>
                    <a:cubicBezTo>
                      <a:pt x="3" y="78"/>
                      <a:pt x="4" y="77"/>
                      <a:pt x="5" y="77"/>
                    </a:cubicBezTo>
                    <a:cubicBezTo>
                      <a:pt x="11" y="76"/>
                      <a:pt x="11" y="76"/>
                      <a:pt x="11" y="76"/>
                    </a:cubicBezTo>
                    <a:cubicBezTo>
                      <a:pt x="17" y="76"/>
                      <a:pt x="17" y="76"/>
                      <a:pt x="17" y="76"/>
                    </a:cubicBezTo>
                    <a:cubicBezTo>
                      <a:pt x="18" y="76"/>
                      <a:pt x="23" y="71"/>
                      <a:pt x="23" y="68"/>
                    </a:cubicBezTo>
                    <a:cubicBezTo>
                      <a:pt x="24" y="65"/>
                      <a:pt x="23" y="59"/>
                      <a:pt x="22" y="59"/>
                    </a:cubicBezTo>
                    <a:cubicBezTo>
                      <a:pt x="17" y="55"/>
                      <a:pt x="17" y="55"/>
                      <a:pt x="17" y="55"/>
                    </a:cubicBezTo>
                    <a:cubicBezTo>
                      <a:pt x="12" y="52"/>
                      <a:pt x="12" y="52"/>
                      <a:pt x="12" y="52"/>
                    </a:cubicBezTo>
                    <a:cubicBezTo>
                      <a:pt x="11" y="51"/>
                      <a:pt x="10" y="50"/>
                      <a:pt x="10" y="49"/>
                    </a:cubicBezTo>
                    <a:cubicBezTo>
                      <a:pt x="9" y="48"/>
                      <a:pt x="9" y="46"/>
                      <a:pt x="10" y="45"/>
                    </a:cubicBezTo>
                    <a:cubicBezTo>
                      <a:pt x="11" y="43"/>
                      <a:pt x="11" y="43"/>
                      <a:pt x="11" y="43"/>
                    </a:cubicBezTo>
                    <a:cubicBezTo>
                      <a:pt x="13" y="40"/>
                      <a:pt x="13" y="40"/>
                      <a:pt x="13" y="40"/>
                    </a:cubicBezTo>
                    <a:cubicBezTo>
                      <a:pt x="13" y="39"/>
                      <a:pt x="14" y="38"/>
                      <a:pt x="16" y="38"/>
                    </a:cubicBezTo>
                    <a:cubicBezTo>
                      <a:pt x="17" y="38"/>
                      <a:pt x="18" y="38"/>
                      <a:pt x="20" y="39"/>
                    </a:cubicBezTo>
                    <a:cubicBezTo>
                      <a:pt x="25" y="41"/>
                      <a:pt x="25" y="41"/>
                      <a:pt x="25" y="41"/>
                    </a:cubicBezTo>
                    <a:cubicBezTo>
                      <a:pt x="30" y="44"/>
                      <a:pt x="30" y="44"/>
                      <a:pt x="30" y="44"/>
                    </a:cubicBezTo>
                    <a:cubicBezTo>
                      <a:pt x="31" y="44"/>
                      <a:pt x="37" y="42"/>
                      <a:pt x="40" y="40"/>
                    </a:cubicBezTo>
                    <a:cubicBezTo>
                      <a:pt x="42" y="38"/>
                      <a:pt x="44" y="32"/>
                      <a:pt x="43" y="31"/>
                    </a:cubicBezTo>
                    <a:cubicBezTo>
                      <a:pt x="41" y="26"/>
                      <a:pt x="41" y="26"/>
                      <a:pt x="41" y="26"/>
                    </a:cubicBezTo>
                    <a:cubicBezTo>
                      <a:pt x="38" y="20"/>
                      <a:pt x="38" y="20"/>
                      <a:pt x="38" y="20"/>
                    </a:cubicBezTo>
                    <a:cubicBezTo>
                      <a:pt x="37" y="19"/>
                      <a:pt x="37" y="18"/>
                      <a:pt x="37" y="16"/>
                    </a:cubicBezTo>
                    <a:cubicBezTo>
                      <a:pt x="38" y="15"/>
                      <a:pt x="38" y="14"/>
                      <a:pt x="39" y="13"/>
                    </a:cubicBezTo>
                    <a:cubicBezTo>
                      <a:pt x="42" y="12"/>
                      <a:pt x="42" y="12"/>
                      <a:pt x="42" y="12"/>
                    </a:cubicBezTo>
                    <a:cubicBezTo>
                      <a:pt x="44" y="10"/>
                      <a:pt x="44" y="10"/>
                      <a:pt x="44" y="10"/>
                    </a:cubicBezTo>
                    <a:cubicBezTo>
                      <a:pt x="46" y="10"/>
                      <a:pt x="47" y="9"/>
                      <a:pt x="48" y="10"/>
                    </a:cubicBezTo>
                    <a:cubicBezTo>
                      <a:pt x="49" y="10"/>
                      <a:pt x="51" y="11"/>
                      <a:pt x="51" y="12"/>
                    </a:cubicBezTo>
                    <a:cubicBezTo>
                      <a:pt x="55" y="17"/>
                      <a:pt x="55" y="17"/>
                      <a:pt x="55" y="17"/>
                    </a:cubicBezTo>
                    <a:cubicBezTo>
                      <a:pt x="58" y="22"/>
                      <a:pt x="58" y="22"/>
                      <a:pt x="58" y="22"/>
                    </a:cubicBezTo>
                    <a:cubicBezTo>
                      <a:pt x="59" y="23"/>
                      <a:pt x="65" y="24"/>
                      <a:pt x="68" y="24"/>
                    </a:cubicBezTo>
                    <a:cubicBezTo>
                      <a:pt x="71" y="23"/>
                      <a:pt x="76" y="19"/>
                      <a:pt x="76" y="18"/>
                    </a:cubicBezTo>
                    <a:cubicBezTo>
                      <a:pt x="76" y="12"/>
                      <a:pt x="76" y="12"/>
                      <a:pt x="76" y="12"/>
                    </a:cubicBezTo>
                    <a:cubicBezTo>
                      <a:pt x="76" y="6"/>
                      <a:pt x="76" y="6"/>
                      <a:pt x="76" y="6"/>
                    </a:cubicBezTo>
                    <a:cubicBezTo>
                      <a:pt x="76" y="4"/>
                      <a:pt x="77" y="3"/>
                      <a:pt x="78" y="2"/>
                    </a:cubicBezTo>
                    <a:cubicBezTo>
                      <a:pt x="79" y="1"/>
                      <a:pt x="80" y="0"/>
                      <a:pt x="81" y="0"/>
                    </a:cubicBezTo>
                    <a:cubicBezTo>
                      <a:pt x="84" y="0"/>
                      <a:pt x="84" y="0"/>
                      <a:pt x="84" y="0"/>
                    </a:cubicBezTo>
                    <a:cubicBezTo>
                      <a:pt x="87" y="0"/>
                      <a:pt x="87" y="0"/>
                      <a:pt x="87" y="0"/>
                    </a:cubicBezTo>
                    <a:cubicBezTo>
                      <a:pt x="88" y="0"/>
                      <a:pt x="89" y="1"/>
                      <a:pt x="90" y="2"/>
                    </a:cubicBezTo>
                    <a:cubicBezTo>
                      <a:pt x="91" y="3"/>
                      <a:pt x="92" y="4"/>
                      <a:pt x="92" y="6"/>
                    </a:cubicBezTo>
                    <a:cubicBezTo>
                      <a:pt x="92" y="11"/>
                      <a:pt x="92" y="11"/>
                      <a:pt x="92" y="11"/>
                    </a:cubicBezTo>
                    <a:cubicBezTo>
                      <a:pt x="93" y="17"/>
                      <a:pt x="93" y="17"/>
                      <a:pt x="93" y="17"/>
                    </a:cubicBezTo>
                    <a:cubicBezTo>
                      <a:pt x="93" y="18"/>
                      <a:pt x="97" y="23"/>
                      <a:pt x="101" y="24"/>
                    </a:cubicBezTo>
                    <a:cubicBezTo>
                      <a:pt x="104" y="24"/>
                      <a:pt x="110" y="23"/>
                      <a:pt x="110" y="22"/>
                    </a:cubicBezTo>
                    <a:cubicBezTo>
                      <a:pt x="113" y="17"/>
                      <a:pt x="113" y="17"/>
                      <a:pt x="113" y="17"/>
                    </a:cubicBezTo>
                    <a:cubicBezTo>
                      <a:pt x="117" y="12"/>
                      <a:pt x="117" y="12"/>
                      <a:pt x="117" y="12"/>
                    </a:cubicBezTo>
                    <a:cubicBezTo>
                      <a:pt x="117" y="11"/>
                      <a:pt x="119" y="10"/>
                      <a:pt x="120" y="10"/>
                    </a:cubicBezTo>
                    <a:cubicBezTo>
                      <a:pt x="121" y="9"/>
                      <a:pt x="122" y="9"/>
                      <a:pt x="124" y="10"/>
                    </a:cubicBezTo>
                    <a:cubicBezTo>
                      <a:pt x="126" y="11"/>
                      <a:pt x="126" y="11"/>
                      <a:pt x="126" y="11"/>
                    </a:cubicBezTo>
                    <a:cubicBezTo>
                      <a:pt x="129" y="13"/>
                      <a:pt x="129" y="13"/>
                      <a:pt x="129" y="13"/>
                    </a:cubicBezTo>
                    <a:cubicBezTo>
                      <a:pt x="130" y="13"/>
                      <a:pt x="131" y="15"/>
                      <a:pt x="131" y="16"/>
                    </a:cubicBezTo>
                    <a:cubicBezTo>
                      <a:pt x="131" y="17"/>
                      <a:pt x="131" y="19"/>
                      <a:pt x="130" y="20"/>
                    </a:cubicBezTo>
                    <a:cubicBezTo>
                      <a:pt x="128" y="25"/>
                      <a:pt x="128" y="25"/>
                      <a:pt x="128" y="25"/>
                    </a:cubicBezTo>
                    <a:cubicBezTo>
                      <a:pt x="125" y="31"/>
                      <a:pt x="125" y="31"/>
                      <a:pt x="125" y="31"/>
                    </a:cubicBezTo>
                    <a:cubicBezTo>
                      <a:pt x="125" y="31"/>
                      <a:pt x="126" y="37"/>
                      <a:pt x="129" y="40"/>
                    </a:cubicBezTo>
                    <a:cubicBezTo>
                      <a:pt x="131" y="42"/>
                      <a:pt x="137" y="44"/>
                      <a:pt x="138" y="44"/>
                    </a:cubicBezTo>
                    <a:cubicBezTo>
                      <a:pt x="143" y="41"/>
                      <a:pt x="143" y="41"/>
                      <a:pt x="143" y="41"/>
                    </a:cubicBezTo>
                    <a:cubicBezTo>
                      <a:pt x="148" y="38"/>
                      <a:pt x="148" y="38"/>
                      <a:pt x="148" y="38"/>
                    </a:cubicBezTo>
                    <a:cubicBezTo>
                      <a:pt x="150" y="37"/>
                      <a:pt x="151" y="37"/>
                      <a:pt x="152" y="37"/>
                    </a:cubicBezTo>
                    <a:cubicBezTo>
                      <a:pt x="154" y="38"/>
                      <a:pt x="155" y="38"/>
                      <a:pt x="156" y="40"/>
                    </a:cubicBezTo>
                    <a:cubicBezTo>
                      <a:pt x="157" y="42"/>
                      <a:pt x="157" y="42"/>
                      <a:pt x="157" y="42"/>
                    </a:cubicBezTo>
                    <a:cubicBezTo>
                      <a:pt x="159" y="45"/>
                      <a:pt x="159" y="45"/>
                      <a:pt x="159" y="45"/>
                    </a:cubicBezTo>
                    <a:cubicBezTo>
                      <a:pt x="159" y="46"/>
                      <a:pt x="159" y="47"/>
                      <a:pt x="159" y="48"/>
                    </a:cubicBezTo>
                    <a:cubicBezTo>
                      <a:pt x="159" y="50"/>
                      <a:pt x="158" y="51"/>
                      <a:pt x="156" y="51"/>
                    </a:cubicBezTo>
                    <a:cubicBezTo>
                      <a:pt x="152" y="55"/>
                      <a:pt x="152" y="55"/>
                      <a:pt x="152" y="55"/>
                    </a:cubicBezTo>
                    <a:cubicBezTo>
                      <a:pt x="147" y="58"/>
                      <a:pt x="147" y="58"/>
                      <a:pt x="147" y="58"/>
                    </a:cubicBezTo>
                    <a:cubicBezTo>
                      <a:pt x="146" y="59"/>
                      <a:pt x="144" y="65"/>
                      <a:pt x="145" y="68"/>
                    </a:cubicBezTo>
                    <a:cubicBezTo>
                      <a:pt x="146" y="71"/>
                      <a:pt x="150" y="76"/>
                      <a:pt x="151" y="76"/>
                    </a:cubicBezTo>
                    <a:cubicBezTo>
                      <a:pt x="157" y="76"/>
                      <a:pt x="157" y="76"/>
                      <a:pt x="157" y="76"/>
                    </a:cubicBezTo>
                    <a:cubicBezTo>
                      <a:pt x="163" y="76"/>
                      <a:pt x="163" y="76"/>
                      <a:pt x="163" y="76"/>
                    </a:cubicBezTo>
                    <a:cubicBezTo>
                      <a:pt x="164" y="76"/>
                      <a:pt x="166" y="77"/>
                      <a:pt x="167" y="78"/>
                    </a:cubicBezTo>
                    <a:cubicBezTo>
                      <a:pt x="168" y="79"/>
                      <a:pt x="168" y="80"/>
                      <a:pt x="168" y="81"/>
                    </a:cubicBezTo>
                    <a:cubicBezTo>
                      <a:pt x="168" y="84"/>
                      <a:pt x="168" y="84"/>
                      <a:pt x="168" y="84"/>
                    </a:cubicBezTo>
                    <a:cubicBezTo>
                      <a:pt x="169" y="87"/>
                      <a:pt x="169" y="87"/>
                      <a:pt x="169" y="87"/>
                    </a:cubicBezTo>
                    <a:cubicBezTo>
                      <a:pt x="169" y="88"/>
                      <a:pt x="168" y="90"/>
                      <a:pt x="167" y="90"/>
                    </a:cubicBezTo>
                    <a:cubicBezTo>
                      <a:pt x="166" y="91"/>
                      <a:pt x="165" y="92"/>
                      <a:pt x="163" y="92"/>
                    </a:cubicBezTo>
                    <a:cubicBezTo>
                      <a:pt x="157" y="92"/>
                      <a:pt x="157" y="92"/>
                      <a:pt x="157" y="92"/>
                    </a:cubicBezTo>
                    <a:cubicBezTo>
                      <a:pt x="151" y="93"/>
                      <a:pt x="151" y="93"/>
                      <a:pt x="151" y="93"/>
                    </a:cubicBezTo>
                    <a:cubicBezTo>
                      <a:pt x="151" y="93"/>
                      <a:pt x="146" y="97"/>
                      <a:pt x="145" y="101"/>
                    </a:cubicBezTo>
                    <a:cubicBezTo>
                      <a:pt x="144" y="104"/>
                      <a:pt x="146" y="110"/>
                      <a:pt x="147" y="110"/>
                    </a:cubicBezTo>
                    <a:cubicBezTo>
                      <a:pt x="151" y="114"/>
                      <a:pt x="151" y="114"/>
                      <a:pt x="151" y="114"/>
                    </a:cubicBezTo>
                    <a:cubicBezTo>
                      <a:pt x="156" y="117"/>
                      <a:pt x="156" y="117"/>
                      <a:pt x="156" y="117"/>
                    </a:cubicBezTo>
                    <a:cubicBezTo>
                      <a:pt x="158" y="118"/>
                      <a:pt x="159" y="119"/>
                      <a:pt x="159" y="120"/>
                    </a:cubicBezTo>
                    <a:cubicBezTo>
                      <a:pt x="159" y="121"/>
                      <a:pt x="159" y="123"/>
                      <a:pt x="159" y="124"/>
                    </a:cubicBezTo>
                    <a:cubicBezTo>
                      <a:pt x="157" y="126"/>
                      <a:pt x="157" y="126"/>
                      <a:pt x="157" y="126"/>
                    </a:cubicBezTo>
                    <a:cubicBezTo>
                      <a:pt x="156" y="129"/>
                      <a:pt x="156" y="129"/>
                      <a:pt x="156" y="129"/>
                    </a:cubicBezTo>
                    <a:cubicBezTo>
                      <a:pt x="155" y="130"/>
                      <a:pt x="154" y="131"/>
                      <a:pt x="153" y="131"/>
                    </a:cubicBezTo>
                    <a:cubicBezTo>
                      <a:pt x="152" y="131"/>
                      <a:pt x="150" y="131"/>
                      <a:pt x="149" y="130"/>
                    </a:cubicBezTo>
                    <a:cubicBezTo>
                      <a:pt x="144" y="128"/>
                      <a:pt x="144" y="128"/>
                      <a:pt x="144" y="128"/>
                    </a:cubicBezTo>
                    <a:cubicBezTo>
                      <a:pt x="138" y="125"/>
                      <a:pt x="138" y="125"/>
                      <a:pt x="138" y="125"/>
                    </a:cubicBezTo>
                    <a:cubicBezTo>
                      <a:pt x="137" y="125"/>
                      <a:pt x="131" y="126"/>
                      <a:pt x="129" y="129"/>
                    </a:cubicBezTo>
                    <a:cubicBezTo>
                      <a:pt x="127" y="131"/>
                      <a:pt x="125" y="137"/>
                      <a:pt x="125" y="138"/>
                    </a:cubicBezTo>
                    <a:cubicBezTo>
                      <a:pt x="128" y="143"/>
                      <a:pt x="128" y="143"/>
                      <a:pt x="128" y="143"/>
                    </a:cubicBezTo>
                    <a:cubicBezTo>
                      <a:pt x="131" y="149"/>
                      <a:pt x="131" y="149"/>
                      <a:pt x="131" y="149"/>
                    </a:cubicBezTo>
                    <a:cubicBezTo>
                      <a:pt x="131" y="150"/>
                      <a:pt x="132" y="151"/>
                      <a:pt x="131" y="153"/>
                    </a:cubicBezTo>
                    <a:close/>
                    <a:moveTo>
                      <a:pt x="120" y="63"/>
                    </a:moveTo>
                    <a:cubicBezTo>
                      <a:pt x="108" y="44"/>
                      <a:pt x="83" y="37"/>
                      <a:pt x="63" y="49"/>
                    </a:cubicBezTo>
                    <a:cubicBezTo>
                      <a:pt x="43" y="61"/>
                      <a:pt x="37" y="86"/>
                      <a:pt x="49" y="106"/>
                    </a:cubicBezTo>
                    <a:cubicBezTo>
                      <a:pt x="61" y="125"/>
                      <a:pt x="86" y="132"/>
                      <a:pt x="106" y="120"/>
                    </a:cubicBezTo>
                    <a:cubicBezTo>
                      <a:pt x="125" y="108"/>
                      <a:pt x="132" y="83"/>
                      <a:pt x="1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
              <p:cNvSpPr>
                <a:spLocks noEditPoints="1"/>
              </p:cNvSpPr>
              <p:nvPr/>
            </p:nvSpPr>
            <p:spPr bwMode="auto">
              <a:xfrm>
                <a:off x="-1909763" y="4951413"/>
                <a:ext cx="401637" cy="409575"/>
              </a:xfrm>
              <a:custGeom>
                <a:avLst/>
                <a:gdLst>
                  <a:gd name="T0" fmla="*/ 42 w 107"/>
                  <a:gd name="T1" fmla="*/ 59 h 109"/>
                  <a:gd name="T2" fmla="*/ 66 w 107"/>
                  <a:gd name="T3" fmla="*/ 50 h 109"/>
                  <a:gd name="T4" fmla="*/ 51 w 107"/>
                  <a:gd name="T5" fmla="*/ 104 h 109"/>
                  <a:gd name="T6" fmla="*/ 54 w 107"/>
                  <a:gd name="T7" fmla="*/ 92 h 109"/>
                  <a:gd name="T8" fmla="*/ 65 w 107"/>
                  <a:gd name="T9" fmla="*/ 87 h 109"/>
                  <a:gd name="T10" fmla="*/ 76 w 107"/>
                  <a:gd name="T11" fmla="*/ 86 h 109"/>
                  <a:gd name="T12" fmla="*/ 85 w 107"/>
                  <a:gd name="T13" fmla="*/ 93 h 109"/>
                  <a:gd name="T14" fmla="*/ 93 w 107"/>
                  <a:gd name="T15" fmla="*/ 93 h 109"/>
                  <a:gd name="T16" fmla="*/ 96 w 107"/>
                  <a:gd name="T17" fmla="*/ 88 h 109"/>
                  <a:gd name="T18" fmla="*/ 96 w 107"/>
                  <a:gd name="T19" fmla="*/ 81 h 109"/>
                  <a:gd name="T20" fmla="*/ 87 w 107"/>
                  <a:gd name="T21" fmla="*/ 73 h 109"/>
                  <a:gd name="T22" fmla="*/ 92 w 107"/>
                  <a:gd name="T23" fmla="*/ 51 h 109"/>
                  <a:gd name="T24" fmla="*/ 103 w 107"/>
                  <a:gd name="T25" fmla="*/ 46 h 109"/>
                  <a:gd name="T26" fmla="*/ 107 w 107"/>
                  <a:gd name="T27" fmla="*/ 40 h 109"/>
                  <a:gd name="T28" fmla="*/ 105 w 107"/>
                  <a:gd name="T29" fmla="*/ 34 h 109"/>
                  <a:gd name="T30" fmla="*/ 98 w 107"/>
                  <a:gd name="T31" fmla="*/ 32 h 109"/>
                  <a:gd name="T32" fmla="*/ 86 w 107"/>
                  <a:gd name="T33" fmla="*/ 35 h 109"/>
                  <a:gd name="T34" fmla="*/ 70 w 107"/>
                  <a:gd name="T35" fmla="*/ 19 h 109"/>
                  <a:gd name="T36" fmla="*/ 71 w 107"/>
                  <a:gd name="T37" fmla="*/ 7 h 109"/>
                  <a:gd name="T38" fmla="*/ 68 w 107"/>
                  <a:gd name="T39" fmla="*/ 1 h 109"/>
                  <a:gd name="T40" fmla="*/ 62 w 107"/>
                  <a:gd name="T41" fmla="*/ 0 h 109"/>
                  <a:gd name="T42" fmla="*/ 56 w 107"/>
                  <a:gd name="T43" fmla="*/ 5 h 109"/>
                  <a:gd name="T44" fmla="*/ 53 w 107"/>
                  <a:gd name="T45" fmla="*/ 16 h 109"/>
                  <a:gd name="T46" fmla="*/ 32 w 107"/>
                  <a:gd name="T47" fmla="*/ 23 h 109"/>
                  <a:gd name="T48" fmla="*/ 22 w 107"/>
                  <a:gd name="T49" fmla="*/ 16 h 109"/>
                  <a:gd name="T50" fmla="*/ 15 w 107"/>
                  <a:gd name="T51" fmla="*/ 16 h 109"/>
                  <a:gd name="T52" fmla="*/ 11 w 107"/>
                  <a:gd name="T53" fmla="*/ 20 h 109"/>
                  <a:gd name="T54" fmla="*/ 12 w 107"/>
                  <a:gd name="T55" fmla="*/ 27 h 109"/>
                  <a:gd name="T56" fmla="*/ 20 w 107"/>
                  <a:gd name="T57" fmla="*/ 36 h 109"/>
                  <a:gd name="T58" fmla="*/ 15 w 107"/>
                  <a:gd name="T59" fmla="*/ 58 h 109"/>
                  <a:gd name="T60" fmla="*/ 4 w 107"/>
                  <a:gd name="T61" fmla="*/ 62 h 109"/>
                  <a:gd name="T62" fmla="*/ 1 w 107"/>
                  <a:gd name="T63" fmla="*/ 69 h 109"/>
                  <a:gd name="T64" fmla="*/ 3 w 107"/>
                  <a:gd name="T65" fmla="*/ 74 h 109"/>
                  <a:gd name="T66" fmla="*/ 10 w 107"/>
                  <a:gd name="T67" fmla="*/ 77 h 109"/>
                  <a:gd name="T68" fmla="*/ 21 w 107"/>
                  <a:gd name="T69" fmla="*/ 74 h 109"/>
                  <a:gd name="T70" fmla="*/ 37 w 107"/>
                  <a:gd name="T71" fmla="*/ 89 h 109"/>
                  <a:gd name="T72" fmla="*/ 36 w 107"/>
                  <a:gd name="T73" fmla="*/ 101 h 109"/>
                  <a:gd name="T74" fmla="*/ 40 w 107"/>
                  <a:gd name="T75" fmla="*/ 107 h 109"/>
                  <a:gd name="T76" fmla="*/ 46 w 107"/>
                  <a:gd name="T77" fmla="*/ 108 h 109"/>
                  <a:gd name="T78" fmla="*/ 51 w 107"/>
                  <a:gd name="T79"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109">
                    <a:moveTo>
                      <a:pt x="58" y="66"/>
                    </a:moveTo>
                    <a:cubicBezTo>
                      <a:pt x="51" y="69"/>
                      <a:pt x="44" y="65"/>
                      <a:pt x="42" y="59"/>
                    </a:cubicBezTo>
                    <a:cubicBezTo>
                      <a:pt x="39" y="52"/>
                      <a:pt x="43" y="45"/>
                      <a:pt x="50" y="42"/>
                    </a:cubicBezTo>
                    <a:cubicBezTo>
                      <a:pt x="56" y="40"/>
                      <a:pt x="63" y="43"/>
                      <a:pt x="66" y="50"/>
                    </a:cubicBezTo>
                    <a:cubicBezTo>
                      <a:pt x="68" y="57"/>
                      <a:pt x="65" y="64"/>
                      <a:pt x="58" y="66"/>
                    </a:cubicBezTo>
                    <a:close/>
                    <a:moveTo>
                      <a:pt x="51" y="104"/>
                    </a:moveTo>
                    <a:cubicBezTo>
                      <a:pt x="53" y="98"/>
                      <a:pt x="53" y="98"/>
                      <a:pt x="53" y="98"/>
                    </a:cubicBezTo>
                    <a:cubicBezTo>
                      <a:pt x="54" y="92"/>
                      <a:pt x="54" y="92"/>
                      <a:pt x="54" y="92"/>
                    </a:cubicBezTo>
                    <a:cubicBezTo>
                      <a:pt x="54" y="92"/>
                      <a:pt x="58" y="89"/>
                      <a:pt x="59" y="88"/>
                    </a:cubicBezTo>
                    <a:cubicBezTo>
                      <a:pt x="61" y="88"/>
                      <a:pt x="63" y="87"/>
                      <a:pt x="65" y="87"/>
                    </a:cubicBezTo>
                    <a:cubicBezTo>
                      <a:pt x="67" y="86"/>
                      <a:pt x="68" y="86"/>
                      <a:pt x="70" y="85"/>
                    </a:cubicBezTo>
                    <a:cubicBezTo>
                      <a:pt x="71" y="84"/>
                      <a:pt x="75" y="85"/>
                      <a:pt x="76" y="86"/>
                    </a:cubicBezTo>
                    <a:cubicBezTo>
                      <a:pt x="81" y="89"/>
                      <a:pt x="81" y="89"/>
                      <a:pt x="81" y="89"/>
                    </a:cubicBezTo>
                    <a:cubicBezTo>
                      <a:pt x="85" y="93"/>
                      <a:pt x="85" y="93"/>
                      <a:pt x="85" y="93"/>
                    </a:cubicBezTo>
                    <a:cubicBezTo>
                      <a:pt x="87" y="94"/>
                      <a:pt x="88" y="94"/>
                      <a:pt x="89" y="94"/>
                    </a:cubicBezTo>
                    <a:cubicBezTo>
                      <a:pt x="91" y="94"/>
                      <a:pt x="92" y="94"/>
                      <a:pt x="93" y="93"/>
                    </a:cubicBezTo>
                    <a:cubicBezTo>
                      <a:pt x="95" y="91"/>
                      <a:pt x="95" y="91"/>
                      <a:pt x="95" y="91"/>
                    </a:cubicBezTo>
                    <a:cubicBezTo>
                      <a:pt x="96" y="88"/>
                      <a:pt x="96" y="88"/>
                      <a:pt x="96" y="88"/>
                    </a:cubicBezTo>
                    <a:cubicBezTo>
                      <a:pt x="97" y="87"/>
                      <a:pt x="98" y="86"/>
                      <a:pt x="97" y="85"/>
                    </a:cubicBezTo>
                    <a:cubicBezTo>
                      <a:pt x="97" y="83"/>
                      <a:pt x="97" y="82"/>
                      <a:pt x="96" y="81"/>
                    </a:cubicBezTo>
                    <a:cubicBezTo>
                      <a:pt x="91" y="77"/>
                      <a:pt x="91" y="77"/>
                      <a:pt x="91" y="77"/>
                    </a:cubicBezTo>
                    <a:cubicBezTo>
                      <a:pt x="87" y="73"/>
                      <a:pt x="87" y="73"/>
                      <a:pt x="87" y="73"/>
                    </a:cubicBezTo>
                    <a:cubicBezTo>
                      <a:pt x="87" y="72"/>
                      <a:pt x="87" y="65"/>
                      <a:pt x="87" y="62"/>
                    </a:cubicBezTo>
                    <a:cubicBezTo>
                      <a:pt x="88" y="58"/>
                      <a:pt x="92" y="51"/>
                      <a:pt x="92" y="51"/>
                    </a:cubicBezTo>
                    <a:cubicBezTo>
                      <a:pt x="98" y="49"/>
                      <a:pt x="98" y="49"/>
                      <a:pt x="98" y="49"/>
                    </a:cubicBezTo>
                    <a:cubicBezTo>
                      <a:pt x="103" y="46"/>
                      <a:pt x="103" y="46"/>
                      <a:pt x="103" y="46"/>
                    </a:cubicBezTo>
                    <a:cubicBezTo>
                      <a:pt x="104" y="46"/>
                      <a:pt x="106" y="45"/>
                      <a:pt x="106" y="44"/>
                    </a:cubicBezTo>
                    <a:cubicBezTo>
                      <a:pt x="107" y="42"/>
                      <a:pt x="107" y="41"/>
                      <a:pt x="107" y="40"/>
                    </a:cubicBezTo>
                    <a:cubicBezTo>
                      <a:pt x="106" y="37"/>
                      <a:pt x="106" y="37"/>
                      <a:pt x="106" y="37"/>
                    </a:cubicBezTo>
                    <a:cubicBezTo>
                      <a:pt x="105" y="34"/>
                      <a:pt x="105" y="34"/>
                      <a:pt x="105" y="34"/>
                    </a:cubicBezTo>
                    <a:cubicBezTo>
                      <a:pt x="104" y="33"/>
                      <a:pt x="103" y="32"/>
                      <a:pt x="102" y="32"/>
                    </a:cubicBezTo>
                    <a:cubicBezTo>
                      <a:pt x="101" y="31"/>
                      <a:pt x="99" y="31"/>
                      <a:pt x="98" y="32"/>
                    </a:cubicBezTo>
                    <a:cubicBezTo>
                      <a:pt x="92" y="33"/>
                      <a:pt x="92" y="33"/>
                      <a:pt x="92" y="33"/>
                    </a:cubicBezTo>
                    <a:cubicBezTo>
                      <a:pt x="86" y="35"/>
                      <a:pt x="86" y="35"/>
                      <a:pt x="86" y="35"/>
                    </a:cubicBezTo>
                    <a:cubicBezTo>
                      <a:pt x="86" y="35"/>
                      <a:pt x="79" y="31"/>
                      <a:pt x="77" y="29"/>
                    </a:cubicBezTo>
                    <a:cubicBezTo>
                      <a:pt x="74" y="26"/>
                      <a:pt x="70" y="20"/>
                      <a:pt x="70" y="19"/>
                    </a:cubicBezTo>
                    <a:cubicBezTo>
                      <a:pt x="71" y="13"/>
                      <a:pt x="71" y="13"/>
                      <a:pt x="71" y="13"/>
                    </a:cubicBezTo>
                    <a:cubicBezTo>
                      <a:pt x="71" y="7"/>
                      <a:pt x="71" y="7"/>
                      <a:pt x="71" y="7"/>
                    </a:cubicBezTo>
                    <a:cubicBezTo>
                      <a:pt x="72" y="6"/>
                      <a:pt x="71" y="5"/>
                      <a:pt x="71" y="3"/>
                    </a:cubicBezTo>
                    <a:cubicBezTo>
                      <a:pt x="70" y="2"/>
                      <a:pt x="69" y="2"/>
                      <a:pt x="68" y="1"/>
                    </a:cubicBezTo>
                    <a:cubicBezTo>
                      <a:pt x="65" y="1"/>
                      <a:pt x="65" y="1"/>
                      <a:pt x="65" y="1"/>
                    </a:cubicBezTo>
                    <a:cubicBezTo>
                      <a:pt x="62" y="0"/>
                      <a:pt x="62" y="0"/>
                      <a:pt x="62" y="0"/>
                    </a:cubicBezTo>
                    <a:cubicBezTo>
                      <a:pt x="61" y="0"/>
                      <a:pt x="59" y="0"/>
                      <a:pt x="58" y="1"/>
                    </a:cubicBezTo>
                    <a:cubicBezTo>
                      <a:pt x="57" y="2"/>
                      <a:pt x="56" y="3"/>
                      <a:pt x="56" y="5"/>
                    </a:cubicBezTo>
                    <a:cubicBezTo>
                      <a:pt x="55" y="10"/>
                      <a:pt x="55" y="10"/>
                      <a:pt x="55" y="10"/>
                    </a:cubicBezTo>
                    <a:cubicBezTo>
                      <a:pt x="53" y="16"/>
                      <a:pt x="53" y="16"/>
                      <a:pt x="53" y="16"/>
                    </a:cubicBezTo>
                    <a:cubicBezTo>
                      <a:pt x="53" y="17"/>
                      <a:pt x="44" y="21"/>
                      <a:pt x="42" y="22"/>
                    </a:cubicBezTo>
                    <a:cubicBezTo>
                      <a:pt x="41" y="22"/>
                      <a:pt x="32" y="23"/>
                      <a:pt x="32" y="23"/>
                    </a:cubicBezTo>
                    <a:cubicBezTo>
                      <a:pt x="27" y="19"/>
                      <a:pt x="27" y="19"/>
                      <a:pt x="27" y="19"/>
                    </a:cubicBezTo>
                    <a:cubicBezTo>
                      <a:pt x="22" y="16"/>
                      <a:pt x="22" y="16"/>
                      <a:pt x="22" y="16"/>
                    </a:cubicBezTo>
                    <a:cubicBezTo>
                      <a:pt x="21" y="15"/>
                      <a:pt x="20" y="14"/>
                      <a:pt x="18" y="14"/>
                    </a:cubicBezTo>
                    <a:cubicBezTo>
                      <a:pt x="17" y="14"/>
                      <a:pt x="16" y="15"/>
                      <a:pt x="15" y="16"/>
                    </a:cubicBezTo>
                    <a:cubicBezTo>
                      <a:pt x="13" y="18"/>
                      <a:pt x="13" y="18"/>
                      <a:pt x="13" y="18"/>
                    </a:cubicBezTo>
                    <a:cubicBezTo>
                      <a:pt x="11" y="20"/>
                      <a:pt x="11" y="20"/>
                      <a:pt x="11" y="20"/>
                    </a:cubicBezTo>
                    <a:cubicBezTo>
                      <a:pt x="10" y="21"/>
                      <a:pt x="10" y="22"/>
                      <a:pt x="10" y="24"/>
                    </a:cubicBezTo>
                    <a:cubicBezTo>
                      <a:pt x="10" y="25"/>
                      <a:pt x="11" y="26"/>
                      <a:pt x="12" y="27"/>
                    </a:cubicBezTo>
                    <a:cubicBezTo>
                      <a:pt x="16" y="32"/>
                      <a:pt x="16" y="32"/>
                      <a:pt x="16" y="32"/>
                    </a:cubicBezTo>
                    <a:cubicBezTo>
                      <a:pt x="20" y="36"/>
                      <a:pt x="20" y="36"/>
                      <a:pt x="20" y="36"/>
                    </a:cubicBezTo>
                    <a:cubicBezTo>
                      <a:pt x="21" y="36"/>
                      <a:pt x="21" y="43"/>
                      <a:pt x="20" y="47"/>
                    </a:cubicBezTo>
                    <a:cubicBezTo>
                      <a:pt x="19" y="51"/>
                      <a:pt x="16" y="57"/>
                      <a:pt x="15" y="58"/>
                    </a:cubicBezTo>
                    <a:cubicBezTo>
                      <a:pt x="10" y="60"/>
                      <a:pt x="10" y="60"/>
                      <a:pt x="10" y="60"/>
                    </a:cubicBezTo>
                    <a:cubicBezTo>
                      <a:pt x="4" y="62"/>
                      <a:pt x="4" y="62"/>
                      <a:pt x="4" y="62"/>
                    </a:cubicBezTo>
                    <a:cubicBezTo>
                      <a:pt x="3" y="63"/>
                      <a:pt x="2" y="64"/>
                      <a:pt x="1" y="65"/>
                    </a:cubicBezTo>
                    <a:cubicBezTo>
                      <a:pt x="1" y="66"/>
                      <a:pt x="0" y="68"/>
                      <a:pt x="1" y="69"/>
                    </a:cubicBezTo>
                    <a:cubicBezTo>
                      <a:pt x="2" y="71"/>
                      <a:pt x="2" y="71"/>
                      <a:pt x="2" y="71"/>
                    </a:cubicBezTo>
                    <a:cubicBezTo>
                      <a:pt x="3" y="74"/>
                      <a:pt x="3" y="74"/>
                      <a:pt x="3" y="74"/>
                    </a:cubicBezTo>
                    <a:cubicBezTo>
                      <a:pt x="3" y="75"/>
                      <a:pt x="4" y="76"/>
                      <a:pt x="5" y="77"/>
                    </a:cubicBezTo>
                    <a:cubicBezTo>
                      <a:pt x="7" y="77"/>
                      <a:pt x="8" y="77"/>
                      <a:pt x="10" y="77"/>
                    </a:cubicBezTo>
                    <a:cubicBezTo>
                      <a:pt x="15" y="75"/>
                      <a:pt x="15" y="75"/>
                      <a:pt x="15" y="75"/>
                    </a:cubicBezTo>
                    <a:cubicBezTo>
                      <a:pt x="21" y="74"/>
                      <a:pt x="21" y="74"/>
                      <a:pt x="21" y="74"/>
                    </a:cubicBezTo>
                    <a:cubicBezTo>
                      <a:pt x="22" y="74"/>
                      <a:pt x="28" y="78"/>
                      <a:pt x="31" y="80"/>
                    </a:cubicBezTo>
                    <a:cubicBezTo>
                      <a:pt x="33" y="82"/>
                      <a:pt x="38" y="89"/>
                      <a:pt x="37" y="89"/>
                    </a:cubicBezTo>
                    <a:cubicBezTo>
                      <a:pt x="37" y="95"/>
                      <a:pt x="37" y="95"/>
                      <a:pt x="37" y="95"/>
                    </a:cubicBezTo>
                    <a:cubicBezTo>
                      <a:pt x="36" y="101"/>
                      <a:pt x="36" y="101"/>
                      <a:pt x="36" y="101"/>
                    </a:cubicBezTo>
                    <a:cubicBezTo>
                      <a:pt x="36" y="103"/>
                      <a:pt x="36" y="104"/>
                      <a:pt x="37" y="105"/>
                    </a:cubicBezTo>
                    <a:cubicBezTo>
                      <a:pt x="38" y="106"/>
                      <a:pt x="39" y="107"/>
                      <a:pt x="40" y="107"/>
                    </a:cubicBezTo>
                    <a:cubicBezTo>
                      <a:pt x="43" y="108"/>
                      <a:pt x="43" y="108"/>
                      <a:pt x="43" y="108"/>
                    </a:cubicBezTo>
                    <a:cubicBezTo>
                      <a:pt x="46" y="108"/>
                      <a:pt x="46" y="108"/>
                      <a:pt x="46" y="108"/>
                    </a:cubicBezTo>
                    <a:cubicBezTo>
                      <a:pt x="47" y="109"/>
                      <a:pt x="48" y="108"/>
                      <a:pt x="49" y="107"/>
                    </a:cubicBezTo>
                    <a:cubicBezTo>
                      <a:pt x="50" y="107"/>
                      <a:pt x="51" y="105"/>
                      <a:pt x="5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
              <p:cNvSpPr>
                <a:spLocks noEditPoints="1"/>
              </p:cNvSpPr>
              <p:nvPr/>
            </p:nvSpPr>
            <p:spPr bwMode="auto">
              <a:xfrm>
                <a:off x="-2003425" y="5608638"/>
                <a:ext cx="528637" cy="528637"/>
              </a:xfrm>
              <a:custGeom>
                <a:avLst/>
                <a:gdLst>
                  <a:gd name="T0" fmla="*/ 52 w 141"/>
                  <a:gd name="T1" fmla="*/ 90 h 141"/>
                  <a:gd name="T2" fmla="*/ 88 w 141"/>
                  <a:gd name="T3" fmla="*/ 50 h 141"/>
                  <a:gd name="T4" fmla="*/ 123 w 141"/>
                  <a:gd name="T5" fmla="*/ 109 h 141"/>
                  <a:gd name="T6" fmla="*/ 114 w 141"/>
                  <a:gd name="T7" fmla="*/ 93 h 141"/>
                  <a:gd name="T8" fmla="*/ 124 w 141"/>
                  <a:gd name="T9" fmla="*/ 77 h 141"/>
                  <a:gd name="T10" fmla="*/ 141 w 141"/>
                  <a:gd name="T11" fmla="*/ 71 h 141"/>
                  <a:gd name="T12" fmla="*/ 135 w 141"/>
                  <a:gd name="T13" fmla="*/ 61 h 141"/>
                  <a:gd name="T14" fmla="*/ 118 w 141"/>
                  <a:gd name="T15" fmla="*/ 57 h 141"/>
                  <a:gd name="T16" fmla="*/ 113 w 141"/>
                  <a:gd name="T17" fmla="*/ 37 h 141"/>
                  <a:gd name="T18" fmla="*/ 121 w 141"/>
                  <a:gd name="T19" fmla="*/ 21 h 141"/>
                  <a:gd name="T20" fmla="*/ 109 w 141"/>
                  <a:gd name="T21" fmla="*/ 18 h 141"/>
                  <a:gd name="T22" fmla="*/ 94 w 141"/>
                  <a:gd name="T23" fmla="*/ 27 h 141"/>
                  <a:gd name="T24" fmla="*/ 77 w 141"/>
                  <a:gd name="T25" fmla="*/ 17 h 141"/>
                  <a:gd name="T26" fmla="*/ 71 w 141"/>
                  <a:gd name="T27" fmla="*/ 0 h 141"/>
                  <a:gd name="T28" fmla="*/ 61 w 141"/>
                  <a:gd name="T29" fmla="*/ 6 h 141"/>
                  <a:gd name="T30" fmla="*/ 55 w 141"/>
                  <a:gd name="T31" fmla="*/ 23 h 141"/>
                  <a:gd name="T32" fmla="*/ 37 w 141"/>
                  <a:gd name="T33" fmla="*/ 27 h 141"/>
                  <a:gd name="T34" fmla="*/ 21 w 141"/>
                  <a:gd name="T35" fmla="*/ 20 h 141"/>
                  <a:gd name="T36" fmla="*/ 18 w 141"/>
                  <a:gd name="T37" fmla="*/ 31 h 141"/>
                  <a:gd name="T38" fmla="*/ 26 w 141"/>
                  <a:gd name="T39" fmla="*/ 48 h 141"/>
                  <a:gd name="T40" fmla="*/ 17 w 141"/>
                  <a:gd name="T41" fmla="*/ 63 h 141"/>
                  <a:gd name="T42" fmla="*/ 0 w 141"/>
                  <a:gd name="T43" fmla="*/ 70 h 141"/>
                  <a:gd name="T44" fmla="*/ 6 w 141"/>
                  <a:gd name="T45" fmla="*/ 80 h 141"/>
                  <a:gd name="T46" fmla="*/ 23 w 141"/>
                  <a:gd name="T47" fmla="*/ 85 h 141"/>
                  <a:gd name="T48" fmla="*/ 27 w 141"/>
                  <a:gd name="T49" fmla="*/ 103 h 141"/>
                  <a:gd name="T50" fmla="*/ 20 w 141"/>
                  <a:gd name="T51" fmla="*/ 120 h 141"/>
                  <a:gd name="T52" fmla="*/ 31 w 141"/>
                  <a:gd name="T53" fmla="*/ 123 h 141"/>
                  <a:gd name="T54" fmla="*/ 48 w 141"/>
                  <a:gd name="T55" fmla="*/ 114 h 141"/>
                  <a:gd name="T56" fmla="*/ 63 w 141"/>
                  <a:gd name="T57" fmla="*/ 124 h 141"/>
                  <a:gd name="T58" fmla="*/ 70 w 141"/>
                  <a:gd name="T59" fmla="*/ 141 h 141"/>
                  <a:gd name="T60" fmla="*/ 80 w 141"/>
                  <a:gd name="T61" fmla="*/ 135 h 141"/>
                  <a:gd name="T62" fmla="*/ 86 w 141"/>
                  <a:gd name="T63" fmla="*/ 117 h 141"/>
                  <a:gd name="T64" fmla="*/ 103 w 141"/>
                  <a:gd name="T65" fmla="*/ 113 h 141"/>
                  <a:gd name="T66" fmla="*/ 120 w 141"/>
                  <a:gd name="T67" fmla="*/ 121 h 141"/>
                  <a:gd name="T68" fmla="*/ 123 w 141"/>
                  <a:gd name="T69"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41">
                    <a:moveTo>
                      <a:pt x="90" y="88"/>
                    </a:moveTo>
                    <a:cubicBezTo>
                      <a:pt x="80" y="99"/>
                      <a:pt x="63" y="100"/>
                      <a:pt x="52" y="90"/>
                    </a:cubicBezTo>
                    <a:cubicBezTo>
                      <a:pt x="41" y="80"/>
                      <a:pt x="40" y="63"/>
                      <a:pt x="50" y="52"/>
                    </a:cubicBezTo>
                    <a:cubicBezTo>
                      <a:pt x="60" y="41"/>
                      <a:pt x="77" y="40"/>
                      <a:pt x="88" y="50"/>
                    </a:cubicBezTo>
                    <a:cubicBezTo>
                      <a:pt x="99" y="60"/>
                      <a:pt x="100" y="77"/>
                      <a:pt x="90" y="88"/>
                    </a:cubicBezTo>
                    <a:close/>
                    <a:moveTo>
                      <a:pt x="123" y="109"/>
                    </a:moveTo>
                    <a:cubicBezTo>
                      <a:pt x="115" y="100"/>
                      <a:pt x="115" y="100"/>
                      <a:pt x="115" y="100"/>
                    </a:cubicBezTo>
                    <a:cubicBezTo>
                      <a:pt x="113" y="99"/>
                      <a:pt x="113" y="95"/>
                      <a:pt x="114" y="93"/>
                    </a:cubicBezTo>
                    <a:cubicBezTo>
                      <a:pt x="116" y="90"/>
                      <a:pt x="117" y="86"/>
                      <a:pt x="118" y="83"/>
                    </a:cubicBezTo>
                    <a:cubicBezTo>
                      <a:pt x="119" y="80"/>
                      <a:pt x="122" y="78"/>
                      <a:pt x="124" y="77"/>
                    </a:cubicBezTo>
                    <a:cubicBezTo>
                      <a:pt x="136" y="76"/>
                      <a:pt x="136" y="76"/>
                      <a:pt x="136" y="76"/>
                    </a:cubicBezTo>
                    <a:cubicBezTo>
                      <a:pt x="139" y="76"/>
                      <a:pt x="141" y="74"/>
                      <a:pt x="141" y="71"/>
                    </a:cubicBezTo>
                    <a:cubicBezTo>
                      <a:pt x="140" y="65"/>
                      <a:pt x="140" y="65"/>
                      <a:pt x="140" y="65"/>
                    </a:cubicBezTo>
                    <a:cubicBezTo>
                      <a:pt x="140" y="62"/>
                      <a:pt x="138" y="60"/>
                      <a:pt x="135" y="61"/>
                    </a:cubicBezTo>
                    <a:cubicBezTo>
                      <a:pt x="123" y="60"/>
                      <a:pt x="123" y="60"/>
                      <a:pt x="123" y="60"/>
                    </a:cubicBezTo>
                    <a:cubicBezTo>
                      <a:pt x="121" y="60"/>
                      <a:pt x="118" y="59"/>
                      <a:pt x="118" y="57"/>
                    </a:cubicBezTo>
                    <a:cubicBezTo>
                      <a:pt x="116" y="53"/>
                      <a:pt x="115" y="49"/>
                      <a:pt x="112" y="45"/>
                    </a:cubicBezTo>
                    <a:cubicBezTo>
                      <a:pt x="111" y="43"/>
                      <a:pt x="112" y="39"/>
                      <a:pt x="113" y="37"/>
                    </a:cubicBezTo>
                    <a:cubicBezTo>
                      <a:pt x="121" y="28"/>
                      <a:pt x="121" y="28"/>
                      <a:pt x="121" y="28"/>
                    </a:cubicBezTo>
                    <a:cubicBezTo>
                      <a:pt x="123" y="26"/>
                      <a:pt x="123" y="23"/>
                      <a:pt x="121" y="21"/>
                    </a:cubicBezTo>
                    <a:cubicBezTo>
                      <a:pt x="116" y="17"/>
                      <a:pt x="116" y="17"/>
                      <a:pt x="116" y="17"/>
                    </a:cubicBezTo>
                    <a:cubicBezTo>
                      <a:pt x="114" y="15"/>
                      <a:pt x="111" y="16"/>
                      <a:pt x="109" y="18"/>
                    </a:cubicBezTo>
                    <a:cubicBezTo>
                      <a:pt x="100" y="26"/>
                      <a:pt x="100" y="26"/>
                      <a:pt x="100" y="26"/>
                    </a:cubicBezTo>
                    <a:cubicBezTo>
                      <a:pt x="99" y="27"/>
                      <a:pt x="96" y="28"/>
                      <a:pt x="94" y="27"/>
                    </a:cubicBezTo>
                    <a:cubicBezTo>
                      <a:pt x="91" y="25"/>
                      <a:pt x="87" y="24"/>
                      <a:pt x="83" y="23"/>
                    </a:cubicBezTo>
                    <a:cubicBezTo>
                      <a:pt x="80" y="22"/>
                      <a:pt x="78" y="19"/>
                      <a:pt x="77" y="17"/>
                    </a:cubicBezTo>
                    <a:cubicBezTo>
                      <a:pt x="76" y="5"/>
                      <a:pt x="76" y="5"/>
                      <a:pt x="76" y="5"/>
                    </a:cubicBezTo>
                    <a:cubicBezTo>
                      <a:pt x="76" y="2"/>
                      <a:pt x="74" y="0"/>
                      <a:pt x="71" y="0"/>
                    </a:cubicBezTo>
                    <a:cubicBezTo>
                      <a:pt x="65" y="0"/>
                      <a:pt x="65" y="0"/>
                      <a:pt x="65" y="0"/>
                    </a:cubicBezTo>
                    <a:cubicBezTo>
                      <a:pt x="62" y="0"/>
                      <a:pt x="60" y="3"/>
                      <a:pt x="61" y="6"/>
                    </a:cubicBezTo>
                    <a:cubicBezTo>
                      <a:pt x="60" y="18"/>
                      <a:pt x="60" y="18"/>
                      <a:pt x="60" y="18"/>
                    </a:cubicBezTo>
                    <a:cubicBezTo>
                      <a:pt x="60" y="19"/>
                      <a:pt x="58" y="23"/>
                      <a:pt x="55" y="23"/>
                    </a:cubicBezTo>
                    <a:cubicBezTo>
                      <a:pt x="52" y="25"/>
                      <a:pt x="48" y="26"/>
                      <a:pt x="45" y="28"/>
                    </a:cubicBezTo>
                    <a:cubicBezTo>
                      <a:pt x="43" y="29"/>
                      <a:pt x="39" y="29"/>
                      <a:pt x="37" y="27"/>
                    </a:cubicBezTo>
                    <a:cubicBezTo>
                      <a:pt x="28" y="20"/>
                      <a:pt x="28" y="20"/>
                      <a:pt x="28" y="20"/>
                    </a:cubicBezTo>
                    <a:cubicBezTo>
                      <a:pt x="26" y="18"/>
                      <a:pt x="23" y="18"/>
                      <a:pt x="21" y="20"/>
                    </a:cubicBezTo>
                    <a:cubicBezTo>
                      <a:pt x="17" y="24"/>
                      <a:pt x="17" y="24"/>
                      <a:pt x="17" y="24"/>
                    </a:cubicBezTo>
                    <a:cubicBezTo>
                      <a:pt x="15" y="26"/>
                      <a:pt x="16" y="29"/>
                      <a:pt x="18" y="31"/>
                    </a:cubicBezTo>
                    <a:cubicBezTo>
                      <a:pt x="26" y="40"/>
                      <a:pt x="26" y="40"/>
                      <a:pt x="26" y="40"/>
                    </a:cubicBezTo>
                    <a:cubicBezTo>
                      <a:pt x="27" y="41"/>
                      <a:pt x="28" y="46"/>
                      <a:pt x="26" y="48"/>
                    </a:cubicBezTo>
                    <a:cubicBezTo>
                      <a:pt x="25" y="51"/>
                      <a:pt x="24" y="54"/>
                      <a:pt x="23" y="57"/>
                    </a:cubicBezTo>
                    <a:cubicBezTo>
                      <a:pt x="22" y="60"/>
                      <a:pt x="19" y="63"/>
                      <a:pt x="17" y="63"/>
                    </a:cubicBezTo>
                    <a:cubicBezTo>
                      <a:pt x="5" y="65"/>
                      <a:pt x="5" y="65"/>
                      <a:pt x="5" y="65"/>
                    </a:cubicBezTo>
                    <a:cubicBezTo>
                      <a:pt x="2" y="65"/>
                      <a:pt x="0" y="67"/>
                      <a:pt x="0" y="70"/>
                    </a:cubicBezTo>
                    <a:cubicBezTo>
                      <a:pt x="0" y="75"/>
                      <a:pt x="0" y="75"/>
                      <a:pt x="0" y="75"/>
                    </a:cubicBezTo>
                    <a:cubicBezTo>
                      <a:pt x="0" y="78"/>
                      <a:pt x="3" y="80"/>
                      <a:pt x="6" y="80"/>
                    </a:cubicBezTo>
                    <a:cubicBezTo>
                      <a:pt x="18" y="80"/>
                      <a:pt x="18" y="80"/>
                      <a:pt x="18" y="80"/>
                    </a:cubicBezTo>
                    <a:cubicBezTo>
                      <a:pt x="19" y="80"/>
                      <a:pt x="23" y="83"/>
                      <a:pt x="23" y="85"/>
                    </a:cubicBezTo>
                    <a:cubicBezTo>
                      <a:pt x="24" y="89"/>
                      <a:pt x="26" y="92"/>
                      <a:pt x="28" y="95"/>
                    </a:cubicBezTo>
                    <a:cubicBezTo>
                      <a:pt x="29" y="97"/>
                      <a:pt x="29" y="102"/>
                      <a:pt x="27" y="103"/>
                    </a:cubicBezTo>
                    <a:cubicBezTo>
                      <a:pt x="20" y="112"/>
                      <a:pt x="20" y="112"/>
                      <a:pt x="20" y="112"/>
                    </a:cubicBezTo>
                    <a:cubicBezTo>
                      <a:pt x="18" y="115"/>
                      <a:pt x="18" y="118"/>
                      <a:pt x="20" y="120"/>
                    </a:cubicBezTo>
                    <a:cubicBezTo>
                      <a:pt x="24" y="124"/>
                      <a:pt x="24" y="124"/>
                      <a:pt x="24" y="124"/>
                    </a:cubicBezTo>
                    <a:cubicBezTo>
                      <a:pt x="26" y="125"/>
                      <a:pt x="29" y="125"/>
                      <a:pt x="31" y="123"/>
                    </a:cubicBezTo>
                    <a:cubicBezTo>
                      <a:pt x="40" y="115"/>
                      <a:pt x="40" y="115"/>
                      <a:pt x="40" y="115"/>
                    </a:cubicBezTo>
                    <a:cubicBezTo>
                      <a:pt x="41" y="113"/>
                      <a:pt x="46" y="113"/>
                      <a:pt x="48" y="114"/>
                    </a:cubicBezTo>
                    <a:cubicBezTo>
                      <a:pt x="51" y="115"/>
                      <a:pt x="53" y="116"/>
                      <a:pt x="56" y="117"/>
                    </a:cubicBezTo>
                    <a:cubicBezTo>
                      <a:pt x="59" y="118"/>
                      <a:pt x="63" y="122"/>
                      <a:pt x="63" y="124"/>
                    </a:cubicBezTo>
                    <a:cubicBezTo>
                      <a:pt x="65" y="136"/>
                      <a:pt x="65" y="136"/>
                      <a:pt x="65" y="136"/>
                    </a:cubicBezTo>
                    <a:cubicBezTo>
                      <a:pt x="65" y="139"/>
                      <a:pt x="67" y="141"/>
                      <a:pt x="70" y="141"/>
                    </a:cubicBezTo>
                    <a:cubicBezTo>
                      <a:pt x="75" y="140"/>
                      <a:pt x="75" y="140"/>
                      <a:pt x="75" y="140"/>
                    </a:cubicBezTo>
                    <a:cubicBezTo>
                      <a:pt x="78" y="140"/>
                      <a:pt x="80" y="138"/>
                      <a:pt x="80" y="135"/>
                    </a:cubicBezTo>
                    <a:cubicBezTo>
                      <a:pt x="80" y="123"/>
                      <a:pt x="80" y="123"/>
                      <a:pt x="80" y="123"/>
                    </a:cubicBezTo>
                    <a:cubicBezTo>
                      <a:pt x="80" y="121"/>
                      <a:pt x="83" y="118"/>
                      <a:pt x="86" y="117"/>
                    </a:cubicBezTo>
                    <a:cubicBezTo>
                      <a:pt x="89" y="116"/>
                      <a:pt x="92" y="115"/>
                      <a:pt x="95" y="113"/>
                    </a:cubicBezTo>
                    <a:cubicBezTo>
                      <a:pt x="97" y="112"/>
                      <a:pt x="102" y="112"/>
                      <a:pt x="103" y="113"/>
                    </a:cubicBezTo>
                    <a:cubicBezTo>
                      <a:pt x="112" y="120"/>
                      <a:pt x="112" y="120"/>
                      <a:pt x="112" y="120"/>
                    </a:cubicBezTo>
                    <a:cubicBezTo>
                      <a:pt x="115" y="122"/>
                      <a:pt x="118" y="123"/>
                      <a:pt x="120" y="121"/>
                    </a:cubicBezTo>
                    <a:cubicBezTo>
                      <a:pt x="124" y="116"/>
                      <a:pt x="124" y="116"/>
                      <a:pt x="124" y="116"/>
                    </a:cubicBezTo>
                    <a:cubicBezTo>
                      <a:pt x="125" y="114"/>
                      <a:pt x="125" y="111"/>
                      <a:pt x="123"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Oval 60"/>
            <p:cNvSpPr/>
            <p:nvPr/>
          </p:nvSpPr>
          <p:spPr>
            <a:xfrm>
              <a:off x="6257299" y="1012941"/>
              <a:ext cx="628620" cy="628620"/>
            </a:xfrm>
            <a:prstGeom prst="ellipse">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600" dirty="0" smtClean="0"/>
                <a:t>4</a:t>
              </a:r>
            </a:p>
          </p:txBody>
        </p:sp>
      </p:grpSp>
      <p:grpSp>
        <p:nvGrpSpPr>
          <p:cNvPr id="55" name="Group 54"/>
          <p:cNvGrpSpPr/>
          <p:nvPr/>
        </p:nvGrpSpPr>
        <p:grpSpPr>
          <a:xfrm>
            <a:off x="8143431" y="1945552"/>
            <a:ext cx="1817226" cy="2854922"/>
            <a:chOff x="8143431" y="1012941"/>
            <a:chExt cx="1817226" cy="2854922"/>
          </a:xfrm>
        </p:grpSpPr>
        <p:sp>
          <p:nvSpPr>
            <p:cNvPr id="8" name="Rounded Rectangle 7"/>
            <p:cNvSpPr/>
            <p:nvPr/>
          </p:nvSpPr>
          <p:spPr>
            <a:xfrm>
              <a:off x="8143431" y="1304068"/>
              <a:ext cx="1817226" cy="2546431"/>
            </a:xfrm>
            <a:prstGeom prst="roundRect">
              <a:avLst/>
            </a:prstGeom>
            <a:solidFill>
              <a:schemeClr val="accent4">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15" name="TextBox 14"/>
            <p:cNvSpPr txBox="1"/>
            <p:nvPr/>
          </p:nvSpPr>
          <p:spPr>
            <a:xfrm>
              <a:off x="8143431" y="2777915"/>
              <a:ext cx="1817226" cy="1089948"/>
            </a:xfrm>
            <a:prstGeom prst="rect">
              <a:avLst/>
            </a:prstGeom>
            <a:noFill/>
          </p:spPr>
          <p:txBody>
            <a:bodyPr wrap="square" rtlCol="0">
              <a:noAutofit/>
            </a:bodyPr>
            <a:lstStyle/>
            <a:p>
              <a:pPr algn="ctr">
                <a:lnSpc>
                  <a:spcPct val="90000"/>
                </a:lnSpc>
              </a:pPr>
              <a:r>
                <a:rPr lang="en-US" sz="1700" b="1" dirty="0" smtClean="0">
                  <a:solidFill>
                    <a:schemeClr val="bg1"/>
                  </a:solidFill>
                </a:rPr>
                <a:t>Technical Onboarding in GRT</a:t>
              </a:r>
              <a:endParaRPr lang="en-US" sz="1700" b="1" dirty="0">
                <a:solidFill>
                  <a:schemeClr val="bg1"/>
                </a:solidFill>
              </a:endParaRPr>
            </a:p>
          </p:txBody>
        </p:sp>
        <p:grpSp>
          <p:nvGrpSpPr>
            <p:cNvPr id="35" name="Group 34"/>
            <p:cNvGrpSpPr/>
            <p:nvPr/>
          </p:nvGrpSpPr>
          <p:grpSpPr>
            <a:xfrm>
              <a:off x="8399744" y="1457999"/>
              <a:ext cx="1304599" cy="1198642"/>
              <a:chOff x="9588501" y="407988"/>
              <a:chExt cx="3752850" cy="3448050"/>
            </a:xfrm>
            <a:solidFill>
              <a:schemeClr val="bg1"/>
            </a:solidFill>
          </p:grpSpPr>
          <p:sp>
            <p:nvSpPr>
              <p:cNvPr id="36" name="Freeform 123"/>
              <p:cNvSpPr>
                <a:spLocks/>
              </p:cNvSpPr>
              <p:nvPr/>
            </p:nvSpPr>
            <p:spPr bwMode="auto">
              <a:xfrm>
                <a:off x="11747501" y="1431926"/>
                <a:ext cx="830263" cy="1354138"/>
              </a:xfrm>
              <a:custGeom>
                <a:avLst/>
                <a:gdLst>
                  <a:gd name="T0" fmla="*/ 148 w 523"/>
                  <a:gd name="T1" fmla="*/ 112 h 853"/>
                  <a:gd name="T2" fmla="*/ 198 w 523"/>
                  <a:gd name="T3" fmla="*/ 83 h 853"/>
                  <a:gd name="T4" fmla="*/ 15 w 523"/>
                  <a:gd name="T5" fmla="*/ 0 h 853"/>
                  <a:gd name="T6" fmla="*/ 0 w 523"/>
                  <a:gd name="T7" fmla="*/ 198 h 853"/>
                  <a:gd name="T8" fmla="*/ 45 w 523"/>
                  <a:gd name="T9" fmla="*/ 171 h 853"/>
                  <a:gd name="T10" fmla="*/ 132 w 523"/>
                  <a:gd name="T11" fmla="*/ 322 h 853"/>
                  <a:gd name="T12" fmla="*/ 374 w 523"/>
                  <a:gd name="T13" fmla="*/ 742 h 853"/>
                  <a:gd name="T14" fmla="*/ 324 w 523"/>
                  <a:gd name="T15" fmla="*/ 771 h 853"/>
                  <a:gd name="T16" fmla="*/ 508 w 523"/>
                  <a:gd name="T17" fmla="*/ 853 h 853"/>
                  <a:gd name="T18" fmla="*/ 523 w 523"/>
                  <a:gd name="T19" fmla="*/ 655 h 853"/>
                  <a:gd name="T20" fmla="*/ 478 w 523"/>
                  <a:gd name="T21" fmla="*/ 681 h 853"/>
                  <a:gd name="T22" fmla="*/ 235 w 523"/>
                  <a:gd name="T23" fmla="*/ 263 h 853"/>
                  <a:gd name="T24" fmla="*/ 148 w 523"/>
                  <a:gd name="T25" fmla="*/ 11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3" h="853">
                    <a:moveTo>
                      <a:pt x="148" y="112"/>
                    </a:moveTo>
                    <a:lnTo>
                      <a:pt x="198" y="83"/>
                    </a:lnTo>
                    <a:lnTo>
                      <a:pt x="15" y="0"/>
                    </a:lnTo>
                    <a:lnTo>
                      <a:pt x="0" y="198"/>
                    </a:lnTo>
                    <a:lnTo>
                      <a:pt x="45" y="171"/>
                    </a:lnTo>
                    <a:lnTo>
                      <a:pt x="132" y="322"/>
                    </a:lnTo>
                    <a:lnTo>
                      <a:pt x="374" y="742"/>
                    </a:lnTo>
                    <a:lnTo>
                      <a:pt x="324" y="771"/>
                    </a:lnTo>
                    <a:lnTo>
                      <a:pt x="508" y="853"/>
                    </a:lnTo>
                    <a:lnTo>
                      <a:pt x="523" y="655"/>
                    </a:lnTo>
                    <a:lnTo>
                      <a:pt x="478" y="681"/>
                    </a:lnTo>
                    <a:lnTo>
                      <a:pt x="235" y="263"/>
                    </a:lnTo>
                    <a:lnTo>
                      <a:pt x="148" y="112"/>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Arial" pitchFamily="34" charset="0"/>
                </a:endParaRPr>
              </a:p>
            </p:txBody>
          </p:sp>
          <p:sp>
            <p:nvSpPr>
              <p:cNvPr id="37" name="Freeform 124"/>
              <p:cNvSpPr>
                <a:spLocks/>
              </p:cNvSpPr>
              <p:nvPr/>
            </p:nvSpPr>
            <p:spPr bwMode="auto">
              <a:xfrm>
                <a:off x="10271126" y="1431926"/>
                <a:ext cx="831850" cy="1354138"/>
              </a:xfrm>
              <a:custGeom>
                <a:avLst/>
                <a:gdLst>
                  <a:gd name="T0" fmla="*/ 148 w 524"/>
                  <a:gd name="T1" fmla="*/ 742 h 853"/>
                  <a:gd name="T2" fmla="*/ 200 w 524"/>
                  <a:gd name="T3" fmla="*/ 771 h 853"/>
                  <a:gd name="T4" fmla="*/ 16 w 524"/>
                  <a:gd name="T5" fmla="*/ 853 h 853"/>
                  <a:gd name="T6" fmla="*/ 0 w 524"/>
                  <a:gd name="T7" fmla="*/ 655 h 853"/>
                  <a:gd name="T8" fmla="*/ 45 w 524"/>
                  <a:gd name="T9" fmla="*/ 681 h 853"/>
                  <a:gd name="T10" fmla="*/ 133 w 524"/>
                  <a:gd name="T11" fmla="*/ 531 h 853"/>
                  <a:gd name="T12" fmla="*/ 376 w 524"/>
                  <a:gd name="T13" fmla="*/ 112 h 853"/>
                  <a:gd name="T14" fmla="*/ 324 w 524"/>
                  <a:gd name="T15" fmla="*/ 83 h 853"/>
                  <a:gd name="T16" fmla="*/ 508 w 524"/>
                  <a:gd name="T17" fmla="*/ 0 h 853"/>
                  <a:gd name="T18" fmla="*/ 524 w 524"/>
                  <a:gd name="T19" fmla="*/ 198 h 853"/>
                  <a:gd name="T20" fmla="*/ 479 w 524"/>
                  <a:gd name="T21" fmla="*/ 171 h 853"/>
                  <a:gd name="T22" fmla="*/ 235 w 524"/>
                  <a:gd name="T23" fmla="*/ 590 h 853"/>
                  <a:gd name="T24" fmla="*/ 148 w 524"/>
                  <a:gd name="T25" fmla="*/ 74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853">
                    <a:moveTo>
                      <a:pt x="148" y="742"/>
                    </a:moveTo>
                    <a:lnTo>
                      <a:pt x="200" y="771"/>
                    </a:lnTo>
                    <a:lnTo>
                      <a:pt x="16" y="853"/>
                    </a:lnTo>
                    <a:lnTo>
                      <a:pt x="0" y="655"/>
                    </a:lnTo>
                    <a:lnTo>
                      <a:pt x="45" y="681"/>
                    </a:lnTo>
                    <a:lnTo>
                      <a:pt x="133" y="531"/>
                    </a:lnTo>
                    <a:lnTo>
                      <a:pt x="376" y="112"/>
                    </a:lnTo>
                    <a:lnTo>
                      <a:pt x="324" y="83"/>
                    </a:lnTo>
                    <a:lnTo>
                      <a:pt x="508" y="0"/>
                    </a:lnTo>
                    <a:lnTo>
                      <a:pt x="524" y="198"/>
                    </a:lnTo>
                    <a:lnTo>
                      <a:pt x="479" y="171"/>
                    </a:lnTo>
                    <a:lnTo>
                      <a:pt x="235" y="590"/>
                    </a:lnTo>
                    <a:lnTo>
                      <a:pt x="148" y="742"/>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Arial" pitchFamily="34" charset="0"/>
                </a:endParaRPr>
              </a:p>
            </p:txBody>
          </p:sp>
          <p:sp>
            <p:nvSpPr>
              <p:cNvPr id="38" name="Freeform 125"/>
              <p:cNvSpPr>
                <a:spLocks/>
              </p:cNvSpPr>
              <p:nvPr/>
            </p:nvSpPr>
            <p:spPr bwMode="auto">
              <a:xfrm>
                <a:off x="10685463" y="3170238"/>
                <a:ext cx="1565275" cy="374650"/>
              </a:xfrm>
              <a:custGeom>
                <a:avLst/>
                <a:gdLst>
                  <a:gd name="T0" fmla="*/ 165 w 986"/>
                  <a:gd name="T1" fmla="*/ 59 h 236"/>
                  <a:gd name="T2" fmla="*/ 165 w 986"/>
                  <a:gd name="T3" fmla="*/ 0 h 236"/>
                  <a:gd name="T4" fmla="*/ 0 w 986"/>
                  <a:gd name="T5" fmla="*/ 119 h 236"/>
                  <a:gd name="T6" fmla="*/ 165 w 986"/>
                  <a:gd name="T7" fmla="*/ 230 h 236"/>
                  <a:gd name="T8" fmla="*/ 165 w 986"/>
                  <a:gd name="T9" fmla="*/ 178 h 236"/>
                  <a:gd name="T10" fmla="*/ 338 w 986"/>
                  <a:gd name="T11" fmla="*/ 178 h 236"/>
                  <a:gd name="T12" fmla="*/ 823 w 986"/>
                  <a:gd name="T13" fmla="*/ 177 h 236"/>
                  <a:gd name="T14" fmla="*/ 823 w 986"/>
                  <a:gd name="T15" fmla="*/ 236 h 236"/>
                  <a:gd name="T16" fmla="*/ 986 w 986"/>
                  <a:gd name="T17" fmla="*/ 118 h 236"/>
                  <a:gd name="T18" fmla="*/ 823 w 986"/>
                  <a:gd name="T19" fmla="*/ 6 h 236"/>
                  <a:gd name="T20" fmla="*/ 823 w 986"/>
                  <a:gd name="T21" fmla="*/ 59 h 236"/>
                  <a:gd name="T22" fmla="*/ 338 w 986"/>
                  <a:gd name="T23" fmla="*/ 59 h 236"/>
                  <a:gd name="T24" fmla="*/ 165 w 986"/>
                  <a:gd name="T25" fmla="*/ 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6" h="236">
                    <a:moveTo>
                      <a:pt x="165" y="59"/>
                    </a:moveTo>
                    <a:lnTo>
                      <a:pt x="165" y="0"/>
                    </a:lnTo>
                    <a:lnTo>
                      <a:pt x="0" y="119"/>
                    </a:lnTo>
                    <a:lnTo>
                      <a:pt x="165" y="230"/>
                    </a:lnTo>
                    <a:lnTo>
                      <a:pt x="165" y="178"/>
                    </a:lnTo>
                    <a:lnTo>
                      <a:pt x="338" y="178"/>
                    </a:lnTo>
                    <a:lnTo>
                      <a:pt x="823" y="177"/>
                    </a:lnTo>
                    <a:lnTo>
                      <a:pt x="823" y="236"/>
                    </a:lnTo>
                    <a:lnTo>
                      <a:pt x="986" y="118"/>
                    </a:lnTo>
                    <a:lnTo>
                      <a:pt x="823" y="6"/>
                    </a:lnTo>
                    <a:lnTo>
                      <a:pt x="823" y="59"/>
                    </a:lnTo>
                    <a:lnTo>
                      <a:pt x="338" y="59"/>
                    </a:lnTo>
                    <a:lnTo>
                      <a:pt x="165" y="59"/>
                    </a:lnTo>
                    <a:close/>
                  </a:path>
                </a:pathLst>
              </a:custGeom>
              <a:gr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Arial" pitchFamily="34" charset="0"/>
                </a:endParaRPr>
              </a:p>
            </p:txBody>
          </p:sp>
          <p:sp>
            <p:nvSpPr>
              <p:cNvPr id="39" name="Oval 126"/>
              <p:cNvSpPr>
                <a:spLocks noChangeArrowheads="1"/>
              </p:cNvSpPr>
              <p:nvPr/>
            </p:nvSpPr>
            <p:spPr bwMode="auto">
              <a:xfrm>
                <a:off x="10933113" y="407988"/>
                <a:ext cx="1025525" cy="1023938"/>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Arial" pitchFamily="34" charset="0"/>
                </a:endParaRPr>
              </a:p>
            </p:txBody>
          </p:sp>
          <p:sp>
            <p:nvSpPr>
              <p:cNvPr id="40" name="Oval 127"/>
              <p:cNvSpPr>
                <a:spLocks noChangeArrowheads="1"/>
              </p:cNvSpPr>
              <p:nvPr/>
            </p:nvSpPr>
            <p:spPr bwMode="auto">
              <a:xfrm>
                <a:off x="12315826" y="2830513"/>
                <a:ext cx="1025525" cy="1025525"/>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Arial" pitchFamily="34" charset="0"/>
                </a:endParaRPr>
              </a:p>
            </p:txBody>
          </p:sp>
          <p:sp>
            <p:nvSpPr>
              <p:cNvPr id="41" name="Oval 128"/>
              <p:cNvSpPr>
                <a:spLocks noChangeArrowheads="1"/>
              </p:cNvSpPr>
              <p:nvPr/>
            </p:nvSpPr>
            <p:spPr bwMode="auto">
              <a:xfrm>
                <a:off x="9588501" y="2830513"/>
                <a:ext cx="1025525" cy="1025525"/>
              </a:xfrm>
              <a:prstGeom prst="ellipse">
                <a:avLst/>
              </a:prstGeom>
              <a:grp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Arial" pitchFamily="34" charset="0"/>
                </a:endParaRPr>
              </a:p>
            </p:txBody>
          </p:sp>
        </p:grpSp>
        <p:sp>
          <p:nvSpPr>
            <p:cNvPr id="62" name="Oval 61"/>
            <p:cNvSpPr/>
            <p:nvPr/>
          </p:nvSpPr>
          <p:spPr>
            <a:xfrm>
              <a:off x="8153011" y="1012941"/>
              <a:ext cx="628620" cy="628620"/>
            </a:xfrm>
            <a:prstGeom prst="ellipse">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600" dirty="0" smtClean="0"/>
                <a:t>5</a:t>
              </a:r>
            </a:p>
          </p:txBody>
        </p:sp>
      </p:grpSp>
      <p:grpSp>
        <p:nvGrpSpPr>
          <p:cNvPr id="68" name="Group 67"/>
          <p:cNvGrpSpPr/>
          <p:nvPr/>
        </p:nvGrpSpPr>
        <p:grpSpPr>
          <a:xfrm>
            <a:off x="9960657" y="1945552"/>
            <a:ext cx="1885387" cy="2837558"/>
            <a:chOff x="9960657" y="1012941"/>
            <a:chExt cx="1885387" cy="2837558"/>
          </a:xfrm>
        </p:grpSpPr>
        <p:sp>
          <p:nvSpPr>
            <p:cNvPr id="9" name="Rounded Rectangle 8"/>
            <p:cNvSpPr/>
            <p:nvPr/>
          </p:nvSpPr>
          <p:spPr>
            <a:xfrm>
              <a:off x="10028818" y="1304068"/>
              <a:ext cx="1817226" cy="2546431"/>
            </a:xfrm>
            <a:prstGeom prst="roundRect">
              <a:avLst/>
            </a:prstGeom>
            <a:solidFill>
              <a:schemeClr val="accent4">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16" name="TextBox 15"/>
            <p:cNvSpPr txBox="1"/>
            <p:nvPr/>
          </p:nvSpPr>
          <p:spPr>
            <a:xfrm>
              <a:off x="10028818" y="2777914"/>
              <a:ext cx="1817226" cy="1070651"/>
            </a:xfrm>
            <a:prstGeom prst="rect">
              <a:avLst/>
            </a:prstGeom>
            <a:noFill/>
          </p:spPr>
          <p:txBody>
            <a:bodyPr wrap="square" rtlCol="0">
              <a:noAutofit/>
            </a:bodyPr>
            <a:lstStyle/>
            <a:p>
              <a:pPr algn="ctr">
                <a:lnSpc>
                  <a:spcPct val="90000"/>
                </a:lnSpc>
              </a:pPr>
              <a:r>
                <a:rPr lang="en-US" sz="1400" b="1" dirty="0" smtClean="0">
                  <a:solidFill>
                    <a:schemeClr val="bg1"/>
                  </a:solidFill>
                </a:rPr>
                <a:t>SAL: Device added in Customer’s SAL Gateway</a:t>
              </a:r>
            </a:p>
            <a:p>
              <a:pPr algn="ctr">
                <a:lnSpc>
                  <a:spcPct val="90000"/>
                </a:lnSpc>
              </a:pPr>
              <a:r>
                <a:rPr lang="en-US" sz="1400" b="1" dirty="0" smtClean="0">
                  <a:solidFill>
                    <a:schemeClr val="bg1"/>
                  </a:solidFill>
                </a:rPr>
                <a:t>SSLVPN: XML added to IPO</a:t>
              </a:r>
              <a:endParaRPr lang="en-US" sz="1400" b="1" dirty="0">
                <a:solidFill>
                  <a:schemeClr val="bg1"/>
                </a:solidFill>
              </a:endParaRPr>
            </a:p>
          </p:txBody>
        </p:sp>
        <p:grpSp>
          <p:nvGrpSpPr>
            <p:cNvPr id="19" name="Group 18"/>
            <p:cNvGrpSpPr/>
            <p:nvPr/>
          </p:nvGrpSpPr>
          <p:grpSpPr>
            <a:xfrm>
              <a:off x="10236527" y="1415140"/>
              <a:ext cx="1401807" cy="1216739"/>
              <a:chOff x="-2276475" y="1687513"/>
              <a:chExt cx="1695449" cy="1471613"/>
            </a:xfrm>
            <a:solidFill>
              <a:schemeClr val="bg1"/>
            </a:solidFill>
          </p:grpSpPr>
          <p:sp>
            <p:nvSpPr>
              <p:cNvPr id="20" name="Freeform 42"/>
              <p:cNvSpPr>
                <a:spLocks noEditPoints="1"/>
              </p:cNvSpPr>
              <p:nvPr/>
            </p:nvSpPr>
            <p:spPr bwMode="auto">
              <a:xfrm>
                <a:off x="-1747839" y="1687513"/>
                <a:ext cx="1166813" cy="1127126"/>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43"/>
              <p:cNvSpPr>
                <a:spLocks/>
              </p:cNvSpPr>
              <p:nvPr/>
            </p:nvSpPr>
            <p:spPr bwMode="auto">
              <a:xfrm>
                <a:off x="-2276475" y="2754314"/>
                <a:ext cx="1128711" cy="404812"/>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4"/>
              <p:cNvSpPr>
                <a:spLocks/>
              </p:cNvSpPr>
              <p:nvPr/>
            </p:nvSpPr>
            <p:spPr bwMode="auto">
              <a:xfrm>
                <a:off x="-2276475" y="2428874"/>
                <a:ext cx="1128711" cy="404812"/>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7"/>
              <p:cNvSpPr>
                <a:spLocks/>
              </p:cNvSpPr>
              <p:nvPr/>
            </p:nvSpPr>
            <p:spPr bwMode="auto">
              <a:xfrm>
                <a:off x="-2276475" y="1963737"/>
                <a:ext cx="787400" cy="544512"/>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3" name="Oval 62"/>
            <p:cNvSpPr/>
            <p:nvPr/>
          </p:nvSpPr>
          <p:spPr>
            <a:xfrm>
              <a:off x="9960657" y="1012941"/>
              <a:ext cx="628620" cy="628620"/>
            </a:xfrm>
            <a:prstGeom prst="ellipse">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600" dirty="0" smtClean="0"/>
                <a:t>6</a:t>
              </a:r>
            </a:p>
          </p:txBody>
        </p:sp>
      </p:grpSp>
      <p:grpSp>
        <p:nvGrpSpPr>
          <p:cNvPr id="66" name="Group 65"/>
          <p:cNvGrpSpPr/>
          <p:nvPr/>
        </p:nvGrpSpPr>
        <p:grpSpPr>
          <a:xfrm>
            <a:off x="11914208" y="1945552"/>
            <a:ext cx="1817226" cy="2837560"/>
            <a:chOff x="11914208" y="1012941"/>
            <a:chExt cx="1817226" cy="2837560"/>
          </a:xfrm>
        </p:grpSpPr>
        <p:sp>
          <p:nvSpPr>
            <p:cNvPr id="10" name="Rounded Rectangle 9"/>
            <p:cNvSpPr/>
            <p:nvPr/>
          </p:nvSpPr>
          <p:spPr>
            <a:xfrm>
              <a:off x="11914208" y="1304068"/>
              <a:ext cx="1817226" cy="2546431"/>
            </a:xfrm>
            <a:prstGeom prst="roundRect">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17" name="TextBox 16"/>
            <p:cNvSpPr txBox="1"/>
            <p:nvPr/>
          </p:nvSpPr>
          <p:spPr>
            <a:xfrm>
              <a:off x="11914208" y="2777914"/>
              <a:ext cx="1817226" cy="1072587"/>
            </a:xfrm>
            <a:prstGeom prst="rect">
              <a:avLst/>
            </a:prstGeom>
            <a:noFill/>
          </p:spPr>
          <p:txBody>
            <a:bodyPr wrap="square" rtlCol="0">
              <a:noAutofit/>
            </a:bodyPr>
            <a:lstStyle/>
            <a:p>
              <a:pPr algn="ctr">
                <a:lnSpc>
                  <a:spcPct val="90000"/>
                </a:lnSpc>
              </a:pPr>
              <a:r>
                <a:rPr lang="en-US" sz="1700" b="1" dirty="0" smtClean="0">
                  <a:solidFill>
                    <a:schemeClr val="bg1"/>
                  </a:solidFill>
                </a:rPr>
                <a:t>Healthy Remote Connectivity</a:t>
              </a:r>
              <a:endParaRPr lang="en-US" sz="1700" b="1" dirty="0">
                <a:solidFill>
                  <a:schemeClr val="bg1"/>
                </a:solidFill>
              </a:endParaRPr>
            </a:p>
          </p:txBody>
        </p:sp>
        <p:sp>
          <p:nvSpPr>
            <p:cNvPr id="18" name="Freeform 6"/>
            <p:cNvSpPr>
              <a:spLocks noEditPoints="1"/>
            </p:cNvSpPr>
            <p:nvPr/>
          </p:nvSpPr>
          <p:spPr bwMode="auto">
            <a:xfrm>
              <a:off x="12122739" y="1512318"/>
              <a:ext cx="1406324" cy="953081"/>
            </a:xfrm>
            <a:custGeom>
              <a:avLst/>
              <a:gdLst>
                <a:gd name="T0" fmla="*/ 593 w 703"/>
                <a:gd name="T1" fmla="*/ 268 h 476"/>
                <a:gd name="T2" fmla="*/ 552 w 703"/>
                <a:gd name="T3" fmla="*/ 209 h 476"/>
                <a:gd name="T4" fmla="*/ 638 w 703"/>
                <a:gd name="T5" fmla="*/ 161 h 476"/>
                <a:gd name="T6" fmla="*/ 629 w 703"/>
                <a:gd name="T7" fmla="*/ 62 h 476"/>
                <a:gd name="T8" fmla="*/ 520 w 703"/>
                <a:gd name="T9" fmla="*/ 178 h 476"/>
                <a:gd name="T10" fmla="*/ 356 w 703"/>
                <a:gd name="T11" fmla="*/ 168 h 476"/>
                <a:gd name="T12" fmla="*/ 412 w 703"/>
                <a:gd name="T13" fmla="*/ 116 h 476"/>
                <a:gd name="T14" fmla="*/ 407 w 703"/>
                <a:gd name="T15" fmla="*/ 6 h 476"/>
                <a:gd name="T16" fmla="*/ 294 w 703"/>
                <a:gd name="T17" fmla="*/ 99 h 476"/>
                <a:gd name="T18" fmla="*/ 339 w 703"/>
                <a:gd name="T19" fmla="*/ 168 h 476"/>
                <a:gd name="T20" fmla="*/ 184 w 703"/>
                <a:gd name="T21" fmla="*/ 178 h 476"/>
                <a:gd name="T22" fmla="*/ 179 w 703"/>
                <a:gd name="T23" fmla="*/ 68 h 476"/>
                <a:gd name="T24" fmla="*/ 66 w 703"/>
                <a:gd name="T25" fmla="*/ 161 h 476"/>
                <a:gd name="T26" fmla="*/ 208 w 703"/>
                <a:gd name="T27" fmla="*/ 257 h 476"/>
                <a:gd name="T28" fmla="*/ 110 w 703"/>
                <a:gd name="T29" fmla="*/ 268 h 476"/>
                <a:gd name="T30" fmla="*/ 0 w 703"/>
                <a:gd name="T31" fmla="*/ 383 h 476"/>
                <a:gd name="T32" fmla="*/ 129 w 703"/>
                <a:gd name="T33" fmla="*/ 395 h 476"/>
                <a:gd name="T34" fmla="*/ 129 w 703"/>
                <a:gd name="T35" fmla="*/ 332 h 476"/>
                <a:gd name="T36" fmla="*/ 574 w 703"/>
                <a:gd name="T37" fmla="*/ 349 h 476"/>
                <a:gd name="T38" fmla="*/ 684 w 703"/>
                <a:gd name="T39" fmla="*/ 415 h 476"/>
                <a:gd name="T40" fmla="*/ 697 w 703"/>
                <a:gd name="T41" fmla="*/ 363 h 476"/>
                <a:gd name="T42" fmla="*/ 625 w 703"/>
                <a:gd name="T43" fmla="*/ 69 h 476"/>
                <a:gd name="T44" fmla="*/ 633 w 703"/>
                <a:gd name="T45" fmla="*/ 155 h 476"/>
                <a:gd name="T46" fmla="*/ 62 w 703"/>
                <a:gd name="T47" fmla="*/ 85 h 476"/>
                <a:gd name="T48" fmla="*/ 178 w 703"/>
                <a:gd name="T49" fmla="*/ 140 h 476"/>
                <a:gd name="T50" fmla="*/ 117 w 703"/>
                <a:gd name="T51" fmla="*/ 358 h 476"/>
                <a:gd name="T52" fmla="*/ 24 w 703"/>
                <a:gd name="T53" fmla="*/ 274 h 476"/>
                <a:gd name="T54" fmla="*/ 251 w 703"/>
                <a:gd name="T55" fmla="*/ 231 h 476"/>
                <a:gd name="T56" fmla="*/ 273 w 703"/>
                <a:gd name="T57" fmla="*/ 244 h 476"/>
                <a:gd name="T58" fmla="*/ 228 w 703"/>
                <a:gd name="T59" fmla="*/ 264 h 476"/>
                <a:gd name="T60" fmla="*/ 215 w 703"/>
                <a:gd name="T61" fmla="*/ 314 h 476"/>
                <a:gd name="T62" fmla="*/ 259 w 703"/>
                <a:gd name="T63" fmla="*/ 332 h 476"/>
                <a:gd name="T64" fmla="*/ 226 w 703"/>
                <a:gd name="T65" fmla="*/ 378 h 476"/>
                <a:gd name="T66" fmla="*/ 275 w 703"/>
                <a:gd name="T67" fmla="*/ 408 h 476"/>
                <a:gd name="T68" fmla="*/ 326 w 703"/>
                <a:gd name="T69" fmla="*/ 457 h 476"/>
                <a:gd name="T70" fmla="*/ 339 w 703"/>
                <a:gd name="T71" fmla="*/ 459 h 476"/>
                <a:gd name="T72" fmla="*/ 279 w 703"/>
                <a:gd name="T73" fmla="*/ 332 h 476"/>
                <a:gd name="T74" fmla="*/ 280 w 703"/>
                <a:gd name="T75" fmla="*/ 306 h 476"/>
                <a:gd name="T76" fmla="*/ 339 w 703"/>
                <a:gd name="T77" fmla="*/ 244 h 476"/>
                <a:gd name="T78" fmla="*/ 339 w 703"/>
                <a:gd name="T79" fmla="*/ 188 h 476"/>
                <a:gd name="T80" fmla="*/ 307 w 703"/>
                <a:gd name="T81" fmla="*/ 6 h 476"/>
                <a:gd name="T82" fmla="*/ 401 w 703"/>
                <a:gd name="T83" fmla="*/ 90 h 476"/>
                <a:gd name="T84" fmla="*/ 457 w 703"/>
                <a:gd name="T85" fmla="*/ 244 h 476"/>
                <a:gd name="T86" fmla="*/ 425 w 703"/>
                <a:gd name="T87" fmla="*/ 214 h 476"/>
                <a:gd name="T88" fmla="*/ 401 w 703"/>
                <a:gd name="T89" fmla="*/ 244 h 476"/>
                <a:gd name="T90" fmla="*/ 409 w 703"/>
                <a:gd name="T91" fmla="*/ 270 h 476"/>
                <a:gd name="T92" fmla="*/ 357 w 703"/>
                <a:gd name="T93" fmla="*/ 332 h 476"/>
                <a:gd name="T94" fmla="*/ 357 w 703"/>
                <a:gd name="T95" fmla="*/ 382 h 476"/>
                <a:gd name="T96" fmla="*/ 357 w 703"/>
                <a:gd name="T97" fmla="*/ 459 h 476"/>
                <a:gd name="T98" fmla="*/ 425 w 703"/>
                <a:gd name="T99" fmla="*/ 433 h 476"/>
                <a:gd name="T100" fmla="*/ 457 w 703"/>
                <a:gd name="T101" fmla="*/ 403 h 476"/>
                <a:gd name="T102" fmla="*/ 429 w 703"/>
                <a:gd name="T103" fmla="*/ 382 h 476"/>
                <a:gd name="T104" fmla="*/ 479 w 703"/>
                <a:gd name="T105" fmla="*/ 341 h 476"/>
                <a:gd name="T106" fmla="*/ 468 w 703"/>
                <a:gd name="T107" fmla="*/ 264 h 476"/>
                <a:gd name="T108" fmla="*/ 696 w 703"/>
                <a:gd name="T109" fmla="*/ 346 h 476"/>
                <a:gd name="T110" fmla="*/ 581 w 703"/>
                <a:gd name="T111" fmla="*/ 291 h 476"/>
                <a:gd name="T112" fmla="*/ 696 w 703"/>
                <a:gd name="T113" fmla="*/ 34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3" h="476">
                  <a:moveTo>
                    <a:pt x="703" y="349"/>
                  </a:moveTo>
                  <a:cubicBezTo>
                    <a:pt x="703" y="287"/>
                    <a:pt x="703" y="287"/>
                    <a:pt x="703" y="287"/>
                  </a:cubicBezTo>
                  <a:cubicBezTo>
                    <a:pt x="703" y="282"/>
                    <a:pt x="701" y="277"/>
                    <a:pt x="697" y="273"/>
                  </a:cubicBezTo>
                  <a:cubicBezTo>
                    <a:pt x="694" y="270"/>
                    <a:pt x="689" y="268"/>
                    <a:pt x="684" y="268"/>
                  </a:cubicBezTo>
                  <a:cubicBezTo>
                    <a:pt x="593" y="268"/>
                    <a:pt x="593" y="268"/>
                    <a:pt x="593" y="268"/>
                  </a:cubicBezTo>
                  <a:cubicBezTo>
                    <a:pt x="583" y="268"/>
                    <a:pt x="574" y="276"/>
                    <a:pt x="574" y="287"/>
                  </a:cubicBezTo>
                  <a:cubicBezTo>
                    <a:pt x="574" y="314"/>
                    <a:pt x="574" y="314"/>
                    <a:pt x="574" y="314"/>
                  </a:cubicBezTo>
                  <a:cubicBezTo>
                    <a:pt x="552" y="316"/>
                    <a:pt x="527" y="318"/>
                    <a:pt x="502" y="321"/>
                  </a:cubicBezTo>
                  <a:cubicBezTo>
                    <a:pt x="502" y="297"/>
                    <a:pt x="496" y="275"/>
                    <a:pt x="487" y="255"/>
                  </a:cubicBezTo>
                  <a:cubicBezTo>
                    <a:pt x="512" y="238"/>
                    <a:pt x="535" y="221"/>
                    <a:pt x="552" y="209"/>
                  </a:cubicBezTo>
                  <a:cubicBezTo>
                    <a:pt x="629" y="209"/>
                    <a:pt x="629" y="209"/>
                    <a:pt x="629" y="209"/>
                  </a:cubicBezTo>
                  <a:cubicBezTo>
                    <a:pt x="635" y="209"/>
                    <a:pt x="639" y="207"/>
                    <a:pt x="643" y="203"/>
                  </a:cubicBezTo>
                  <a:cubicBezTo>
                    <a:pt x="647" y="200"/>
                    <a:pt x="649" y="195"/>
                    <a:pt x="649" y="190"/>
                  </a:cubicBezTo>
                  <a:cubicBezTo>
                    <a:pt x="649" y="178"/>
                    <a:pt x="649" y="178"/>
                    <a:pt x="649" y="178"/>
                  </a:cubicBezTo>
                  <a:cubicBezTo>
                    <a:pt x="649" y="170"/>
                    <a:pt x="644" y="164"/>
                    <a:pt x="638" y="161"/>
                  </a:cubicBezTo>
                  <a:cubicBezTo>
                    <a:pt x="640" y="160"/>
                    <a:pt x="642" y="159"/>
                    <a:pt x="643" y="157"/>
                  </a:cubicBezTo>
                  <a:cubicBezTo>
                    <a:pt x="647" y="154"/>
                    <a:pt x="649" y="149"/>
                    <a:pt x="649" y="144"/>
                  </a:cubicBezTo>
                  <a:cubicBezTo>
                    <a:pt x="649" y="81"/>
                    <a:pt x="649" y="81"/>
                    <a:pt x="649" y="81"/>
                  </a:cubicBezTo>
                  <a:cubicBezTo>
                    <a:pt x="649" y="76"/>
                    <a:pt x="647" y="71"/>
                    <a:pt x="643" y="68"/>
                  </a:cubicBezTo>
                  <a:cubicBezTo>
                    <a:pt x="639" y="64"/>
                    <a:pt x="635" y="62"/>
                    <a:pt x="629" y="62"/>
                  </a:cubicBezTo>
                  <a:cubicBezTo>
                    <a:pt x="539" y="62"/>
                    <a:pt x="539" y="62"/>
                    <a:pt x="539" y="62"/>
                  </a:cubicBezTo>
                  <a:cubicBezTo>
                    <a:pt x="529" y="62"/>
                    <a:pt x="520" y="71"/>
                    <a:pt x="520" y="81"/>
                  </a:cubicBezTo>
                  <a:cubicBezTo>
                    <a:pt x="520" y="144"/>
                    <a:pt x="520" y="144"/>
                    <a:pt x="520" y="144"/>
                  </a:cubicBezTo>
                  <a:cubicBezTo>
                    <a:pt x="520" y="151"/>
                    <a:pt x="524" y="158"/>
                    <a:pt x="530" y="161"/>
                  </a:cubicBezTo>
                  <a:cubicBezTo>
                    <a:pt x="524" y="164"/>
                    <a:pt x="520" y="170"/>
                    <a:pt x="520" y="178"/>
                  </a:cubicBezTo>
                  <a:cubicBezTo>
                    <a:pt x="520" y="190"/>
                    <a:pt x="520" y="190"/>
                    <a:pt x="520" y="190"/>
                  </a:cubicBezTo>
                  <a:cubicBezTo>
                    <a:pt x="520" y="196"/>
                    <a:pt x="523" y="202"/>
                    <a:pt x="528" y="205"/>
                  </a:cubicBezTo>
                  <a:cubicBezTo>
                    <a:pt x="479" y="239"/>
                    <a:pt x="479" y="239"/>
                    <a:pt x="479" y="239"/>
                  </a:cubicBezTo>
                  <a:cubicBezTo>
                    <a:pt x="479" y="241"/>
                    <a:pt x="479" y="241"/>
                    <a:pt x="479" y="241"/>
                  </a:cubicBezTo>
                  <a:cubicBezTo>
                    <a:pt x="453" y="199"/>
                    <a:pt x="408" y="171"/>
                    <a:pt x="356" y="168"/>
                  </a:cubicBezTo>
                  <a:cubicBezTo>
                    <a:pt x="356" y="147"/>
                    <a:pt x="356" y="147"/>
                    <a:pt x="356" y="147"/>
                  </a:cubicBezTo>
                  <a:cubicBezTo>
                    <a:pt x="393" y="147"/>
                    <a:pt x="393" y="147"/>
                    <a:pt x="393" y="147"/>
                  </a:cubicBezTo>
                  <a:cubicBezTo>
                    <a:pt x="398" y="147"/>
                    <a:pt x="403" y="145"/>
                    <a:pt x="407" y="141"/>
                  </a:cubicBezTo>
                  <a:cubicBezTo>
                    <a:pt x="410" y="138"/>
                    <a:pt x="412" y="133"/>
                    <a:pt x="412" y="128"/>
                  </a:cubicBezTo>
                  <a:cubicBezTo>
                    <a:pt x="412" y="116"/>
                    <a:pt x="412" y="116"/>
                    <a:pt x="412" y="116"/>
                  </a:cubicBezTo>
                  <a:cubicBezTo>
                    <a:pt x="412" y="108"/>
                    <a:pt x="408" y="102"/>
                    <a:pt x="402" y="99"/>
                  </a:cubicBezTo>
                  <a:cubicBezTo>
                    <a:pt x="403" y="98"/>
                    <a:pt x="405" y="97"/>
                    <a:pt x="407" y="95"/>
                  </a:cubicBezTo>
                  <a:cubicBezTo>
                    <a:pt x="410" y="92"/>
                    <a:pt x="412" y="87"/>
                    <a:pt x="412" y="82"/>
                  </a:cubicBezTo>
                  <a:cubicBezTo>
                    <a:pt x="412" y="19"/>
                    <a:pt x="412" y="19"/>
                    <a:pt x="412" y="19"/>
                  </a:cubicBezTo>
                  <a:cubicBezTo>
                    <a:pt x="412" y="14"/>
                    <a:pt x="410" y="9"/>
                    <a:pt x="407" y="6"/>
                  </a:cubicBezTo>
                  <a:cubicBezTo>
                    <a:pt x="403" y="2"/>
                    <a:pt x="398" y="0"/>
                    <a:pt x="393" y="0"/>
                  </a:cubicBezTo>
                  <a:cubicBezTo>
                    <a:pt x="303" y="0"/>
                    <a:pt x="303" y="0"/>
                    <a:pt x="303" y="0"/>
                  </a:cubicBezTo>
                  <a:cubicBezTo>
                    <a:pt x="292" y="0"/>
                    <a:pt x="283" y="9"/>
                    <a:pt x="283" y="19"/>
                  </a:cubicBezTo>
                  <a:cubicBezTo>
                    <a:pt x="283" y="82"/>
                    <a:pt x="283" y="82"/>
                    <a:pt x="283" y="82"/>
                  </a:cubicBezTo>
                  <a:cubicBezTo>
                    <a:pt x="283" y="89"/>
                    <a:pt x="288" y="96"/>
                    <a:pt x="294" y="99"/>
                  </a:cubicBezTo>
                  <a:cubicBezTo>
                    <a:pt x="288" y="102"/>
                    <a:pt x="283" y="108"/>
                    <a:pt x="283" y="116"/>
                  </a:cubicBezTo>
                  <a:cubicBezTo>
                    <a:pt x="283" y="128"/>
                    <a:pt x="283" y="128"/>
                    <a:pt x="283" y="128"/>
                  </a:cubicBezTo>
                  <a:cubicBezTo>
                    <a:pt x="283" y="138"/>
                    <a:pt x="292" y="147"/>
                    <a:pt x="303" y="147"/>
                  </a:cubicBezTo>
                  <a:cubicBezTo>
                    <a:pt x="339" y="147"/>
                    <a:pt x="339" y="147"/>
                    <a:pt x="339" y="147"/>
                  </a:cubicBezTo>
                  <a:cubicBezTo>
                    <a:pt x="339" y="168"/>
                    <a:pt x="339" y="168"/>
                    <a:pt x="339" y="168"/>
                  </a:cubicBezTo>
                  <a:cubicBezTo>
                    <a:pt x="287" y="171"/>
                    <a:pt x="242" y="199"/>
                    <a:pt x="216" y="241"/>
                  </a:cubicBezTo>
                  <a:cubicBezTo>
                    <a:pt x="170" y="208"/>
                    <a:pt x="170" y="208"/>
                    <a:pt x="170" y="208"/>
                  </a:cubicBezTo>
                  <a:cubicBezTo>
                    <a:pt x="173" y="208"/>
                    <a:pt x="176" y="206"/>
                    <a:pt x="179" y="203"/>
                  </a:cubicBezTo>
                  <a:cubicBezTo>
                    <a:pt x="182" y="200"/>
                    <a:pt x="184" y="195"/>
                    <a:pt x="184" y="190"/>
                  </a:cubicBezTo>
                  <a:cubicBezTo>
                    <a:pt x="184" y="178"/>
                    <a:pt x="184" y="178"/>
                    <a:pt x="184" y="178"/>
                  </a:cubicBezTo>
                  <a:cubicBezTo>
                    <a:pt x="184" y="170"/>
                    <a:pt x="180" y="164"/>
                    <a:pt x="174" y="161"/>
                  </a:cubicBezTo>
                  <a:cubicBezTo>
                    <a:pt x="176" y="160"/>
                    <a:pt x="177" y="159"/>
                    <a:pt x="179" y="157"/>
                  </a:cubicBezTo>
                  <a:cubicBezTo>
                    <a:pt x="182" y="154"/>
                    <a:pt x="184" y="149"/>
                    <a:pt x="184" y="144"/>
                  </a:cubicBezTo>
                  <a:cubicBezTo>
                    <a:pt x="184" y="81"/>
                    <a:pt x="184" y="81"/>
                    <a:pt x="184" y="81"/>
                  </a:cubicBezTo>
                  <a:cubicBezTo>
                    <a:pt x="184" y="76"/>
                    <a:pt x="182" y="71"/>
                    <a:pt x="179" y="68"/>
                  </a:cubicBezTo>
                  <a:cubicBezTo>
                    <a:pt x="175" y="64"/>
                    <a:pt x="170" y="62"/>
                    <a:pt x="165" y="62"/>
                  </a:cubicBezTo>
                  <a:cubicBezTo>
                    <a:pt x="75" y="62"/>
                    <a:pt x="75" y="62"/>
                    <a:pt x="75" y="62"/>
                  </a:cubicBezTo>
                  <a:cubicBezTo>
                    <a:pt x="64" y="62"/>
                    <a:pt x="55" y="71"/>
                    <a:pt x="55" y="81"/>
                  </a:cubicBezTo>
                  <a:cubicBezTo>
                    <a:pt x="55" y="144"/>
                    <a:pt x="55" y="144"/>
                    <a:pt x="55" y="144"/>
                  </a:cubicBezTo>
                  <a:cubicBezTo>
                    <a:pt x="55" y="151"/>
                    <a:pt x="60" y="158"/>
                    <a:pt x="66" y="161"/>
                  </a:cubicBezTo>
                  <a:cubicBezTo>
                    <a:pt x="60" y="164"/>
                    <a:pt x="55" y="170"/>
                    <a:pt x="55" y="178"/>
                  </a:cubicBezTo>
                  <a:cubicBezTo>
                    <a:pt x="55" y="190"/>
                    <a:pt x="55" y="190"/>
                    <a:pt x="55" y="190"/>
                  </a:cubicBezTo>
                  <a:cubicBezTo>
                    <a:pt x="55" y="200"/>
                    <a:pt x="64" y="209"/>
                    <a:pt x="75" y="209"/>
                  </a:cubicBezTo>
                  <a:cubicBezTo>
                    <a:pt x="141" y="209"/>
                    <a:pt x="141" y="209"/>
                    <a:pt x="141" y="209"/>
                  </a:cubicBezTo>
                  <a:cubicBezTo>
                    <a:pt x="158" y="221"/>
                    <a:pt x="182" y="239"/>
                    <a:pt x="208" y="257"/>
                  </a:cubicBezTo>
                  <a:cubicBezTo>
                    <a:pt x="199" y="276"/>
                    <a:pt x="194" y="298"/>
                    <a:pt x="194" y="321"/>
                  </a:cubicBezTo>
                  <a:cubicBezTo>
                    <a:pt x="172" y="319"/>
                    <a:pt x="149" y="317"/>
                    <a:pt x="129" y="315"/>
                  </a:cubicBezTo>
                  <a:cubicBezTo>
                    <a:pt x="129" y="287"/>
                    <a:pt x="129" y="287"/>
                    <a:pt x="129" y="287"/>
                  </a:cubicBezTo>
                  <a:cubicBezTo>
                    <a:pt x="129" y="282"/>
                    <a:pt x="127" y="277"/>
                    <a:pt x="123" y="273"/>
                  </a:cubicBezTo>
                  <a:cubicBezTo>
                    <a:pt x="120" y="270"/>
                    <a:pt x="115" y="268"/>
                    <a:pt x="110" y="268"/>
                  </a:cubicBezTo>
                  <a:cubicBezTo>
                    <a:pt x="19" y="268"/>
                    <a:pt x="19" y="268"/>
                    <a:pt x="19" y="268"/>
                  </a:cubicBezTo>
                  <a:cubicBezTo>
                    <a:pt x="9" y="268"/>
                    <a:pt x="0" y="276"/>
                    <a:pt x="0" y="287"/>
                  </a:cubicBezTo>
                  <a:cubicBezTo>
                    <a:pt x="0" y="349"/>
                    <a:pt x="0" y="349"/>
                    <a:pt x="0" y="349"/>
                  </a:cubicBezTo>
                  <a:cubicBezTo>
                    <a:pt x="0" y="357"/>
                    <a:pt x="4" y="363"/>
                    <a:pt x="11" y="366"/>
                  </a:cubicBezTo>
                  <a:cubicBezTo>
                    <a:pt x="4" y="370"/>
                    <a:pt x="0" y="376"/>
                    <a:pt x="0" y="383"/>
                  </a:cubicBezTo>
                  <a:cubicBezTo>
                    <a:pt x="0" y="395"/>
                    <a:pt x="0" y="395"/>
                    <a:pt x="0" y="395"/>
                  </a:cubicBezTo>
                  <a:cubicBezTo>
                    <a:pt x="0" y="406"/>
                    <a:pt x="9" y="415"/>
                    <a:pt x="19" y="415"/>
                  </a:cubicBezTo>
                  <a:cubicBezTo>
                    <a:pt x="110" y="415"/>
                    <a:pt x="110" y="415"/>
                    <a:pt x="110" y="415"/>
                  </a:cubicBezTo>
                  <a:cubicBezTo>
                    <a:pt x="115" y="415"/>
                    <a:pt x="120" y="413"/>
                    <a:pt x="123" y="409"/>
                  </a:cubicBezTo>
                  <a:cubicBezTo>
                    <a:pt x="127" y="405"/>
                    <a:pt x="129" y="400"/>
                    <a:pt x="129" y="395"/>
                  </a:cubicBezTo>
                  <a:cubicBezTo>
                    <a:pt x="129" y="383"/>
                    <a:pt x="129" y="383"/>
                    <a:pt x="129" y="383"/>
                  </a:cubicBezTo>
                  <a:cubicBezTo>
                    <a:pt x="129" y="376"/>
                    <a:pt x="125" y="370"/>
                    <a:pt x="118" y="366"/>
                  </a:cubicBezTo>
                  <a:cubicBezTo>
                    <a:pt x="120" y="365"/>
                    <a:pt x="122" y="364"/>
                    <a:pt x="123" y="363"/>
                  </a:cubicBezTo>
                  <a:cubicBezTo>
                    <a:pt x="127" y="359"/>
                    <a:pt x="129" y="354"/>
                    <a:pt x="129" y="349"/>
                  </a:cubicBezTo>
                  <a:cubicBezTo>
                    <a:pt x="129" y="332"/>
                    <a:pt x="129" y="332"/>
                    <a:pt x="129" y="332"/>
                  </a:cubicBezTo>
                  <a:cubicBezTo>
                    <a:pt x="195" y="338"/>
                    <a:pt x="195" y="338"/>
                    <a:pt x="195" y="338"/>
                  </a:cubicBezTo>
                  <a:cubicBezTo>
                    <a:pt x="203" y="415"/>
                    <a:pt x="268" y="476"/>
                    <a:pt x="348" y="476"/>
                  </a:cubicBezTo>
                  <a:cubicBezTo>
                    <a:pt x="427" y="476"/>
                    <a:pt x="493" y="415"/>
                    <a:pt x="501" y="338"/>
                  </a:cubicBezTo>
                  <a:cubicBezTo>
                    <a:pt x="574" y="331"/>
                    <a:pt x="574" y="331"/>
                    <a:pt x="574" y="331"/>
                  </a:cubicBezTo>
                  <a:cubicBezTo>
                    <a:pt x="574" y="349"/>
                    <a:pt x="574" y="349"/>
                    <a:pt x="574" y="349"/>
                  </a:cubicBezTo>
                  <a:cubicBezTo>
                    <a:pt x="574" y="357"/>
                    <a:pt x="578" y="363"/>
                    <a:pt x="585" y="366"/>
                  </a:cubicBezTo>
                  <a:cubicBezTo>
                    <a:pt x="578" y="370"/>
                    <a:pt x="574" y="376"/>
                    <a:pt x="574" y="383"/>
                  </a:cubicBezTo>
                  <a:cubicBezTo>
                    <a:pt x="574" y="395"/>
                    <a:pt x="574" y="395"/>
                    <a:pt x="574" y="395"/>
                  </a:cubicBezTo>
                  <a:cubicBezTo>
                    <a:pt x="574" y="406"/>
                    <a:pt x="583" y="415"/>
                    <a:pt x="593" y="415"/>
                  </a:cubicBezTo>
                  <a:cubicBezTo>
                    <a:pt x="684" y="415"/>
                    <a:pt x="684" y="415"/>
                    <a:pt x="684" y="415"/>
                  </a:cubicBezTo>
                  <a:cubicBezTo>
                    <a:pt x="689" y="415"/>
                    <a:pt x="694" y="413"/>
                    <a:pt x="697" y="409"/>
                  </a:cubicBezTo>
                  <a:cubicBezTo>
                    <a:pt x="701" y="405"/>
                    <a:pt x="703" y="400"/>
                    <a:pt x="703" y="395"/>
                  </a:cubicBezTo>
                  <a:cubicBezTo>
                    <a:pt x="703" y="383"/>
                    <a:pt x="703" y="383"/>
                    <a:pt x="703" y="383"/>
                  </a:cubicBezTo>
                  <a:cubicBezTo>
                    <a:pt x="703" y="376"/>
                    <a:pt x="699" y="370"/>
                    <a:pt x="692" y="366"/>
                  </a:cubicBezTo>
                  <a:cubicBezTo>
                    <a:pt x="694" y="365"/>
                    <a:pt x="696" y="364"/>
                    <a:pt x="697" y="363"/>
                  </a:cubicBezTo>
                  <a:cubicBezTo>
                    <a:pt x="701" y="359"/>
                    <a:pt x="703" y="354"/>
                    <a:pt x="703" y="349"/>
                  </a:cubicBezTo>
                  <a:close/>
                  <a:moveTo>
                    <a:pt x="526" y="140"/>
                  </a:moveTo>
                  <a:cubicBezTo>
                    <a:pt x="526" y="85"/>
                    <a:pt x="526" y="85"/>
                    <a:pt x="526" y="85"/>
                  </a:cubicBezTo>
                  <a:cubicBezTo>
                    <a:pt x="526" y="76"/>
                    <a:pt x="534" y="69"/>
                    <a:pt x="544" y="69"/>
                  </a:cubicBezTo>
                  <a:cubicBezTo>
                    <a:pt x="625" y="69"/>
                    <a:pt x="625" y="69"/>
                    <a:pt x="625" y="69"/>
                  </a:cubicBezTo>
                  <a:cubicBezTo>
                    <a:pt x="630" y="69"/>
                    <a:pt x="634" y="70"/>
                    <a:pt x="637" y="73"/>
                  </a:cubicBezTo>
                  <a:cubicBezTo>
                    <a:pt x="640" y="77"/>
                    <a:pt x="642" y="81"/>
                    <a:pt x="642" y="85"/>
                  </a:cubicBezTo>
                  <a:cubicBezTo>
                    <a:pt x="642" y="140"/>
                    <a:pt x="642" y="140"/>
                    <a:pt x="642" y="140"/>
                  </a:cubicBezTo>
                  <a:cubicBezTo>
                    <a:pt x="642" y="145"/>
                    <a:pt x="640" y="149"/>
                    <a:pt x="637" y="152"/>
                  </a:cubicBezTo>
                  <a:cubicBezTo>
                    <a:pt x="636" y="153"/>
                    <a:pt x="634" y="154"/>
                    <a:pt x="633" y="155"/>
                  </a:cubicBezTo>
                  <a:cubicBezTo>
                    <a:pt x="611" y="155"/>
                    <a:pt x="568" y="155"/>
                    <a:pt x="536" y="155"/>
                  </a:cubicBezTo>
                  <a:cubicBezTo>
                    <a:pt x="530" y="152"/>
                    <a:pt x="526" y="147"/>
                    <a:pt x="526" y="140"/>
                  </a:cubicBezTo>
                  <a:close/>
                  <a:moveTo>
                    <a:pt x="71" y="155"/>
                  </a:moveTo>
                  <a:cubicBezTo>
                    <a:pt x="66" y="152"/>
                    <a:pt x="62" y="147"/>
                    <a:pt x="62" y="140"/>
                  </a:cubicBezTo>
                  <a:cubicBezTo>
                    <a:pt x="62" y="85"/>
                    <a:pt x="62" y="85"/>
                    <a:pt x="62" y="85"/>
                  </a:cubicBezTo>
                  <a:cubicBezTo>
                    <a:pt x="62" y="76"/>
                    <a:pt x="70" y="69"/>
                    <a:pt x="79" y="69"/>
                  </a:cubicBezTo>
                  <a:cubicBezTo>
                    <a:pt x="160" y="69"/>
                    <a:pt x="160" y="69"/>
                    <a:pt x="160" y="69"/>
                  </a:cubicBezTo>
                  <a:cubicBezTo>
                    <a:pt x="165" y="69"/>
                    <a:pt x="169" y="70"/>
                    <a:pt x="173" y="73"/>
                  </a:cubicBezTo>
                  <a:cubicBezTo>
                    <a:pt x="176" y="77"/>
                    <a:pt x="178" y="81"/>
                    <a:pt x="178" y="85"/>
                  </a:cubicBezTo>
                  <a:cubicBezTo>
                    <a:pt x="178" y="140"/>
                    <a:pt x="178" y="140"/>
                    <a:pt x="178" y="140"/>
                  </a:cubicBezTo>
                  <a:cubicBezTo>
                    <a:pt x="178" y="145"/>
                    <a:pt x="176" y="149"/>
                    <a:pt x="173" y="152"/>
                  </a:cubicBezTo>
                  <a:cubicBezTo>
                    <a:pt x="171" y="153"/>
                    <a:pt x="170" y="154"/>
                    <a:pt x="168" y="155"/>
                  </a:cubicBezTo>
                  <a:cubicBezTo>
                    <a:pt x="147" y="155"/>
                    <a:pt x="103" y="155"/>
                    <a:pt x="71" y="155"/>
                  </a:cubicBezTo>
                  <a:close/>
                  <a:moveTo>
                    <a:pt x="122" y="346"/>
                  </a:moveTo>
                  <a:cubicBezTo>
                    <a:pt x="122" y="350"/>
                    <a:pt x="121" y="354"/>
                    <a:pt x="117" y="358"/>
                  </a:cubicBezTo>
                  <a:cubicBezTo>
                    <a:pt x="116" y="359"/>
                    <a:pt x="115" y="360"/>
                    <a:pt x="113" y="361"/>
                  </a:cubicBezTo>
                  <a:cubicBezTo>
                    <a:pt x="92" y="361"/>
                    <a:pt x="48" y="361"/>
                    <a:pt x="16" y="361"/>
                  </a:cubicBezTo>
                  <a:cubicBezTo>
                    <a:pt x="10" y="358"/>
                    <a:pt x="7" y="352"/>
                    <a:pt x="7" y="346"/>
                  </a:cubicBezTo>
                  <a:cubicBezTo>
                    <a:pt x="7" y="291"/>
                    <a:pt x="7" y="291"/>
                    <a:pt x="7" y="291"/>
                  </a:cubicBezTo>
                  <a:cubicBezTo>
                    <a:pt x="7" y="282"/>
                    <a:pt x="14" y="274"/>
                    <a:pt x="24" y="274"/>
                  </a:cubicBezTo>
                  <a:cubicBezTo>
                    <a:pt x="105" y="274"/>
                    <a:pt x="105" y="274"/>
                    <a:pt x="105" y="274"/>
                  </a:cubicBezTo>
                  <a:cubicBezTo>
                    <a:pt x="110" y="274"/>
                    <a:pt x="114" y="276"/>
                    <a:pt x="117" y="279"/>
                  </a:cubicBezTo>
                  <a:cubicBezTo>
                    <a:pt x="121" y="282"/>
                    <a:pt x="122" y="286"/>
                    <a:pt x="122" y="291"/>
                  </a:cubicBezTo>
                  <a:lnTo>
                    <a:pt x="122" y="346"/>
                  </a:lnTo>
                  <a:close/>
                  <a:moveTo>
                    <a:pt x="251" y="231"/>
                  </a:moveTo>
                  <a:cubicBezTo>
                    <a:pt x="256" y="225"/>
                    <a:pt x="263" y="219"/>
                    <a:pt x="270" y="214"/>
                  </a:cubicBezTo>
                  <a:cubicBezTo>
                    <a:pt x="295" y="196"/>
                    <a:pt x="295" y="196"/>
                    <a:pt x="295" y="196"/>
                  </a:cubicBezTo>
                  <a:cubicBezTo>
                    <a:pt x="282" y="223"/>
                    <a:pt x="282" y="223"/>
                    <a:pt x="282" y="223"/>
                  </a:cubicBezTo>
                  <a:cubicBezTo>
                    <a:pt x="280" y="228"/>
                    <a:pt x="278" y="233"/>
                    <a:pt x="275" y="239"/>
                  </a:cubicBezTo>
                  <a:cubicBezTo>
                    <a:pt x="273" y="244"/>
                    <a:pt x="273" y="244"/>
                    <a:pt x="273" y="244"/>
                  </a:cubicBezTo>
                  <a:cubicBezTo>
                    <a:pt x="239" y="244"/>
                    <a:pt x="239" y="244"/>
                    <a:pt x="239" y="244"/>
                  </a:cubicBezTo>
                  <a:lnTo>
                    <a:pt x="251" y="231"/>
                  </a:lnTo>
                  <a:close/>
                  <a:moveTo>
                    <a:pt x="216" y="306"/>
                  </a:moveTo>
                  <a:cubicBezTo>
                    <a:pt x="218" y="293"/>
                    <a:pt x="221" y="280"/>
                    <a:pt x="226" y="269"/>
                  </a:cubicBezTo>
                  <a:cubicBezTo>
                    <a:pt x="228" y="264"/>
                    <a:pt x="228" y="264"/>
                    <a:pt x="228" y="264"/>
                  </a:cubicBezTo>
                  <a:cubicBezTo>
                    <a:pt x="267" y="264"/>
                    <a:pt x="267" y="264"/>
                    <a:pt x="267" y="264"/>
                  </a:cubicBezTo>
                  <a:cubicBezTo>
                    <a:pt x="265" y="274"/>
                    <a:pt x="265" y="274"/>
                    <a:pt x="265" y="274"/>
                  </a:cubicBezTo>
                  <a:cubicBezTo>
                    <a:pt x="262" y="285"/>
                    <a:pt x="261" y="296"/>
                    <a:pt x="260" y="307"/>
                  </a:cubicBezTo>
                  <a:cubicBezTo>
                    <a:pt x="259" y="314"/>
                    <a:pt x="259" y="314"/>
                    <a:pt x="259" y="314"/>
                  </a:cubicBezTo>
                  <a:cubicBezTo>
                    <a:pt x="215" y="314"/>
                    <a:pt x="215" y="314"/>
                    <a:pt x="215" y="314"/>
                  </a:cubicBezTo>
                  <a:lnTo>
                    <a:pt x="216" y="306"/>
                  </a:lnTo>
                  <a:close/>
                  <a:moveTo>
                    <a:pt x="226" y="378"/>
                  </a:moveTo>
                  <a:cubicBezTo>
                    <a:pt x="221" y="366"/>
                    <a:pt x="218" y="354"/>
                    <a:pt x="216" y="341"/>
                  </a:cubicBezTo>
                  <a:cubicBezTo>
                    <a:pt x="215" y="332"/>
                    <a:pt x="215" y="332"/>
                    <a:pt x="215" y="332"/>
                  </a:cubicBezTo>
                  <a:cubicBezTo>
                    <a:pt x="259" y="332"/>
                    <a:pt x="259" y="332"/>
                    <a:pt x="259" y="332"/>
                  </a:cubicBezTo>
                  <a:cubicBezTo>
                    <a:pt x="260" y="340"/>
                    <a:pt x="260" y="340"/>
                    <a:pt x="260" y="340"/>
                  </a:cubicBezTo>
                  <a:cubicBezTo>
                    <a:pt x="261" y="351"/>
                    <a:pt x="262" y="362"/>
                    <a:pt x="265" y="373"/>
                  </a:cubicBezTo>
                  <a:cubicBezTo>
                    <a:pt x="267" y="382"/>
                    <a:pt x="267" y="382"/>
                    <a:pt x="267" y="382"/>
                  </a:cubicBezTo>
                  <a:cubicBezTo>
                    <a:pt x="228" y="382"/>
                    <a:pt x="228" y="382"/>
                    <a:pt x="228" y="382"/>
                  </a:cubicBezTo>
                  <a:lnTo>
                    <a:pt x="226" y="378"/>
                  </a:lnTo>
                  <a:close/>
                  <a:moveTo>
                    <a:pt x="270" y="433"/>
                  </a:moveTo>
                  <a:cubicBezTo>
                    <a:pt x="263" y="428"/>
                    <a:pt x="256" y="422"/>
                    <a:pt x="251" y="416"/>
                  </a:cubicBezTo>
                  <a:cubicBezTo>
                    <a:pt x="239" y="403"/>
                    <a:pt x="239" y="403"/>
                    <a:pt x="239" y="403"/>
                  </a:cubicBezTo>
                  <a:cubicBezTo>
                    <a:pt x="273" y="403"/>
                    <a:pt x="273" y="403"/>
                    <a:pt x="273" y="403"/>
                  </a:cubicBezTo>
                  <a:cubicBezTo>
                    <a:pt x="275" y="408"/>
                    <a:pt x="275" y="408"/>
                    <a:pt x="275" y="408"/>
                  </a:cubicBezTo>
                  <a:cubicBezTo>
                    <a:pt x="278" y="414"/>
                    <a:pt x="280" y="419"/>
                    <a:pt x="282" y="424"/>
                  </a:cubicBezTo>
                  <a:cubicBezTo>
                    <a:pt x="295" y="451"/>
                    <a:pt x="295" y="451"/>
                    <a:pt x="295" y="451"/>
                  </a:cubicBezTo>
                  <a:lnTo>
                    <a:pt x="270" y="433"/>
                  </a:lnTo>
                  <a:close/>
                  <a:moveTo>
                    <a:pt x="339" y="459"/>
                  </a:moveTo>
                  <a:cubicBezTo>
                    <a:pt x="326" y="457"/>
                    <a:pt x="326" y="457"/>
                    <a:pt x="326" y="457"/>
                  </a:cubicBezTo>
                  <a:cubicBezTo>
                    <a:pt x="324" y="454"/>
                    <a:pt x="324" y="454"/>
                    <a:pt x="324" y="454"/>
                  </a:cubicBezTo>
                  <a:cubicBezTo>
                    <a:pt x="315" y="442"/>
                    <a:pt x="307" y="429"/>
                    <a:pt x="300" y="414"/>
                  </a:cubicBezTo>
                  <a:cubicBezTo>
                    <a:pt x="295" y="403"/>
                    <a:pt x="295" y="403"/>
                    <a:pt x="295" y="403"/>
                  </a:cubicBezTo>
                  <a:cubicBezTo>
                    <a:pt x="339" y="403"/>
                    <a:pt x="339" y="403"/>
                    <a:pt x="339" y="403"/>
                  </a:cubicBezTo>
                  <a:lnTo>
                    <a:pt x="339" y="459"/>
                  </a:lnTo>
                  <a:close/>
                  <a:moveTo>
                    <a:pt x="339" y="382"/>
                  </a:moveTo>
                  <a:cubicBezTo>
                    <a:pt x="288" y="382"/>
                    <a:pt x="288" y="382"/>
                    <a:pt x="288" y="382"/>
                  </a:cubicBezTo>
                  <a:cubicBezTo>
                    <a:pt x="286" y="377"/>
                    <a:pt x="286" y="377"/>
                    <a:pt x="286" y="377"/>
                  </a:cubicBezTo>
                  <a:cubicBezTo>
                    <a:pt x="283" y="365"/>
                    <a:pt x="281" y="353"/>
                    <a:pt x="280" y="341"/>
                  </a:cubicBezTo>
                  <a:cubicBezTo>
                    <a:pt x="279" y="332"/>
                    <a:pt x="279" y="332"/>
                    <a:pt x="279" y="332"/>
                  </a:cubicBezTo>
                  <a:cubicBezTo>
                    <a:pt x="339" y="332"/>
                    <a:pt x="339" y="332"/>
                    <a:pt x="339" y="332"/>
                  </a:cubicBezTo>
                  <a:lnTo>
                    <a:pt x="339" y="382"/>
                  </a:lnTo>
                  <a:close/>
                  <a:moveTo>
                    <a:pt x="339" y="314"/>
                  </a:moveTo>
                  <a:cubicBezTo>
                    <a:pt x="279" y="314"/>
                    <a:pt x="279" y="314"/>
                    <a:pt x="279" y="314"/>
                  </a:cubicBezTo>
                  <a:cubicBezTo>
                    <a:pt x="280" y="306"/>
                    <a:pt x="280" y="306"/>
                    <a:pt x="280" y="306"/>
                  </a:cubicBezTo>
                  <a:cubicBezTo>
                    <a:pt x="281" y="293"/>
                    <a:pt x="283" y="281"/>
                    <a:pt x="286" y="270"/>
                  </a:cubicBezTo>
                  <a:cubicBezTo>
                    <a:pt x="288" y="264"/>
                    <a:pt x="288" y="264"/>
                    <a:pt x="288" y="264"/>
                  </a:cubicBezTo>
                  <a:cubicBezTo>
                    <a:pt x="339" y="264"/>
                    <a:pt x="339" y="264"/>
                    <a:pt x="339" y="264"/>
                  </a:cubicBezTo>
                  <a:lnTo>
                    <a:pt x="339" y="314"/>
                  </a:lnTo>
                  <a:close/>
                  <a:moveTo>
                    <a:pt x="339" y="244"/>
                  </a:moveTo>
                  <a:cubicBezTo>
                    <a:pt x="295" y="244"/>
                    <a:pt x="295" y="244"/>
                    <a:pt x="295" y="244"/>
                  </a:cubicBezTo>
                  <a:cubicBezTo>
                    <a:pt x="300" y="233"/>
                    <a:pt x="300" y="233"/>
                    <a:pt x="300" y="233"/>
                  </a:cubicBezTo>
                  <a:cubicBezTo>
                    <a:pt x="307" y="218"/>
                    <a:pt x="315" y="205"/>
                    <a:pt x="324" y="193"/>
                  </a:cubicBezTo>
                  <a:cubicBezTo>
                    <a:pt x="326" y="190"/>
                    <a:pt x="328" y="190"/>
                    <a:pt x="329" y="190"/>
                  </a:cubicBezTo>
                  <a:cubicBezTo>
                    <a:pt x="339" y="188"/>
                    <a:pt x="339" y="188"/>
                    <a:pt x="339" y="188"/>
                  </a:cubicBezTo>
                  <a:lnTo>
                    <a:pt x="339" y="244"/>
                  </a:lnTo>
                  <a:close/>
                  <a:moveTo>
                    <a:pt x="299" y="93"/>
                  </a:moveTo>
                  <a:cubicBezTo>
                    <a:pt x="294" y="90"/>
                    <a:pt x="290" y="85"/>
                    <a:pt x="290" y="78"/>
                  </a:cubicBezTo>
                  <a:cubicBezTo>
                    <a:pt x="290" y="23"/>
                    <a:pt x="290" y="23"/>
                    <a:pt x="290" y="23"/>
                  </a:cubicBezTo>
                  <a:cubicBezTo>
                    <a:pt x="290" y="14"/>
                    <a:pt x="298" y="6"/>
                    <a:pt x="307" y="6"/>
                  </a:cubicBezTo>
                  <a:cubicBezTo>
                    <a:pt x="388" y="6"/>
                    <a:pt x="388" y="6"/>
                    <a:pt x="388" y="6"/>
                  </a:cubicBezTo>
                  <a:cubicBezTo>
                    <a:pt x="393" y="6"/>
                    <a:pt x="397" y="8"/>
                    <a:pt x="401" y="11"/>
                  </a:cubicBezTo>
                  <a:cubicBezTo>
                    <a:pt x="404" y="15"/>
                    <a:pt x="406" y="19"/>
                    <a:pt x="406" y="23"/>
                  </a:cubicBezTo>
                  <a:cubicBezTo>
                    <a:pt x="406" y="78"/>
                    <a:pt x="406" y="78"/>
                    <a:pt x="406" y="78"/>
                  </a:cubicBezTo>
                  <a:cubicBezTo>
                    <a:pt x="406" y="82"/>
                    <a:pt x="404" y="87"/>
                    <a:pt x="401" y="90"/>
                  </a:cubicBezTo>
                  <a:cubicBezTo>
                    <a:pt x="399" y="91"/>
                    <a:pt x="398" y="92"/>
                    <a:pt x="396" y="93"/>
                  </a:cubicBezTo>
                  <a:cubicBezTo>
                    <a:pt x="375" y="93"/>
                    <a:pt x="331" y="93"/>
                    <a:pt x="299" y="93"/>
                  </a:cubicBezTo>
                  <a:close/>
                  <a:moveTo>
                    <a:pt x="425" y="214"/>
                  </a:moveTo>
                  <a:cubicBezTo>
                    <a:pt x="433" y="219"/>
                    <a:pt x="439" y="225"/>
                    <a:pt x="445" y="231"/>
                  </a:cubicBezTo>
                  <a:cubicBezTo>
                    <a:pt x="457" y="244"/>
                    <a:pt x="457" y="244"/>
                    <a:pt x="457" y="244"/>
                  </a:cubicBezTo>
                  <a:cubicBezTo>
                    <a:pt x="422" y="244"/>
                    <a:pt x="422" y="244"/>
                    <a:pt x="422" y="244"/>
                  </a:cubicBezTo>
                  <a:cubicBezTo>
                    <a:pt x="420" y="239"/>
                    <a:pt x="420" y="239"/>
                    <a:pt x="420" y="239"/>
                  </a:cubicBezTo>
                  <a:cubicBezTo>
                    <a:pt x="418" y="233"/>
                    <a:pt x="416" y="228"/>
                    <a:pt x="414" y="223"/>
                  </a:cubicBezTo>
                  <a:cubicBezTo>
                    <a:pt x="401" y="196"/>
                    <a:pt x="401" y="196"/>
                    <a:pt x="401" y="196"/>
                  </a:cubicBezTo>
                  <a:lnTo>
                    <a:pt x="425" y="214"/>
                  </a:lnTo>
                  <a:close/>
                  <a:moveTo>
                    <a:pt x="357" y="188"/>
                  </a:moveTo>
                  <a:cubicBezTo>
                    <a:pt x="369" y="190"/>
                    <a:pt x="369" y="190"/>
                    <a:pt x="369" y="190"/>
                  </a:cubicBezTo>
                  <a:cubicBezTo>
                    <a:pt x="371" y="192"/>
                    <a:pt x="371" y="192"/>
                    <a:pt x="371" y="192"/>
                  </a:cubicBezTo>
                  <a:cubicBezTo>
                    <a:pt x="381" y="205"/>
                    <a:pt x="388" y="218"/>
                    <a:pt x="396" y="233"/>
                  </a:cubicBezTo>
                  <a:cubicBezTo>
                    <a:pt x="401" y="244"/>
                    <a:pt x="401" y="244"/>
                    <a:pt x="401" y="244"/>
                  </a:cubicBezTo>
                  <a:cubicBezTo>
                    <a:pt x="357" y="244"/>
                    <a:pt x="357" y="244"/>
                    <a:pt x="357" y="244"/>
                  </a:cubicBezTo>
                  <a:lnTo>
                    <a:pt x="357" y="188"/>
                  </a:lnTo>
                  <a:close/>
                  <a:moveTo>
                    <a:pt x="357" y="264"/>
                  </a:moveTo>
                  <a:cubicBezTo>
                    <a:pt x="408" y="264"/>
                    <a:pt x="408" y="264"/>
                    <a:pt x="408" y="264"/>
                  </a:cubicBezTo>
                  <a:cubicBezTo>
                    <a:pt x="409" y="270"/>
                    <a:pt x="409" y="270"/>
                    <a:pt x="409" y="270"/>
                  </a:cubicBezTo>
                  <a:cubicBezTo>
                    <a:pt x="412" y="281"/>
                    <a:pt x="414" y="293"/>
                    <a:pt x="415" y="306"/>
                  </a:cubicBezTo>
                  <a:cubicBezTo>
                    <a:pt x="416" y="314"/>
                    <a:pt x="416" y="314"/>
                    <a:pt x="416" y="314"/>
                  </a:cubicBezTo>
                  <a:cubicBezTo>
                    <a:pt x="357" y="314"/>
                    <a:pt x="357" y="314"/>
                    <a:pt x="357" y="314"/>
                  </a:cubicBezTo>
                  <a:lnTo>
                    <a:pt x="357" y="264"/>
                  </a:lnTo>
                  <a:close/>
                  <a:moveTo>
                    <a:pt x="357" y="332"/>
                  </a:moveTo>
                  <a:cubicBezTo>
                    <a:pt x="416" y="332"/>
                    <a:pt x="416" y="332"/>
                    <a:pt x="416" y="332"/>
                  </a:cubicBezTo>
                  <a:cubicBezTo>
                    <a:pt x="415" y="341"/>
                    <a:pt x="415" y="341"/>
                    <a:pt x="415" y="341"/>
                  </a:cubicBezTo>
                  <a:cubicBezTo>
                    <a:pt x="414" y="353"/>
                    <a:pt x="412" y="365"/>
                    <a:pt x="409" y="377"/>
                  </a:cubicBezTo>
                  <a:cubicBezTo>
                    <a:pt x="408" y="382"/>
                    <a:pt x="408" y="382"/>
                    <a:pt x="408" y="382"/>
                  </a:cubicBezTo>
                  <a:cubicBezTo>
                    <a:pt x="357" y="382"/>
                    <a:pt x="357" y="382"/>
                    <a:pt x="357" y="382"/>
                  </a:cubicBezTo>
                  <a:lnTo>
                    <a:pt x="357" y="332"/>
                  </a:lnTo>
                  <a:close/>
                  <a:moveTo>
                    <a:pt x="396" y="414"/>
                  </a:moveTo>
                  <a:cubicBezTo>
                    <a:pt x="388" y="429"/>
                    <a:pt x="381" y="442"/>
                    <a:pt x="372" y="454"/>
                  </a:cubicBezTo>
                  <a:cubicBezTo>
                    <a:pt x="370" y="456"/>
                    <a:pt x="367" y="457"/>
                    <a:pt x="366" y="457"/>
                  </a:cubicBezTo>
                  <a:cubicBezTo>
                    <a:pt x="357" y="459"/>
                    <a:pt x="357" y="459"/>
                    <a:pt x="357" y="459"/>
                  </a:cubicBezTo>
                  <a:cubicBezTo>
                    <a:pt x="357" y="403"/>
                    <a:pt x="357" y="403"/>
                    <a:pt x="357" y="403"/>
                  </a:cubicBezTo>
                  <a:cubicBezTo>
                    <a:pt x="401" y="403"/>
                    <a:pt x="401" y="403"/>
                    <a:pt x="401" y="403"/>
                  </a:cubicBezTo>
                  <a:lnTo>
                    <a:pt x="396" y="414"/>
                  </a:lnTo>
                  <a:close/>
                  <a:moveTo>
                    <a:pt x="445" y="416"/>
                  </a:moveTo>
                  <a:cubicBezTo>
                    <a:pt x="439" y="422"/>
                    <a:pt x="433" y="428"/>
                    <a:pt x="425" y="433"/>
                  </a:cubicBezTo>
                  <a:cubicBezTo>
                    <a:pt x="401" y="451"/>
                    <a:pt x="401" y="451"/>
                    <a:pt x="401" y="451"/>
                  </a:cubicBezTo>
                  <a:cubicBezTo>
                    <a:pt x="414" y="424"/>
                    <a:pt x="414" y="424"/>
                    <a:pt x="414" y="424"/>
                  </a:cubicBezTo>
                  <a:cubicBezTo>
                    <a:pt x="416" y="419"/>
                    <a:pt x="418" y="414"/>
                    <a:pt x="420" y="408"/>
                  </a:cubicBezTo>
                  <a:cubicBezTo>
                    <a:pt x="422" y="403"/>
                    <a:pt x="422" y="403"/>
                    <a:pt x="422" y="403"/>
                  </a:cubicBezTo>
                  <a:cubicBezTo>
                    <a:pt x="457" y="403"/>
                    <a:pt x="457" y="403"/>
                    <a:pt x="457" y="403"/>
                  </a:cubicBezTo>
                  <a:lnTo>
                    <a:pt x="445" y="416"/>
                  </a:lnTo>
                  <a:close/>
                  <a:moveTo>
                    <a:pt x="479" y="341"/>
                  </a:moveTo>
                  <a:cubicBezTo>
                    <a:pt x="478" y="354"/>
                    <a:pt x="475" y="366"/>
                    <a:pt x="470" y="378"/>
                  </a:cubicBezTo>
                  <a:cubicBezTo>
                    <a:pt x="468" y="382"/>
                    <a:pt x="468" y="382"/>
                    <a:pt x="468" y="382"/>
                  </a:cubicBezTo>
                  <a:cubicBezTo>
                    <a:pt x="429" y="382"/>
                    <a:pt x="429" y="382"/>
                    <a:pt x="429" y="382"/>
                  </a:cubicBezTo>
                  <a:cubicBezTo>
                    <a:pt x="431" y="373"/>
                    <a:pt x="431" y="373"/>
                    <a:pt x="431" y="373"/>
                  </a:cubicBezTo>
                  <a:cubicBezTo>
                    <a:pt x="433" y="362"/>
                    <a:pt x="435" y="351"/>
                    <a:pt x="436" y="340"/>
                  </a:cubicBezTo>
                  <a:cubicBezTo>
                    <a:pt x="436" y="332"/>
                    <a:pt x="436" y="332"/>
                    <a:pt x="436" y="332"/>
                  </a:cubicBezTo>
                  <a:cubicBezTo>
                    <a:pt x="480" y="332"/>
                    <a:pt x="480" y="332"/>
                    <a:pt x="480" y="332"/>
                  </a:cubicBezTo>
                  <a:lnTo>
                    <a:pt x="479" y="341"/>
                  </a:lnTo>
                  <a:close/>
                  <a:moveTo>
                    <a:pt x="436" y="314"/>
                  </a:moveTo>
                  <a:cubicBezTo>
                    <a:pt x="436" y="307"/>
                    <a:pt x="436" y="307"/>
                    <a:pt x="436" y="307"/>
                  </a:cubicBezTo>
                  <a:cubicBezTo>
                    <a:pt x="435" y="296"/>
                    <a:pt x="433" y="285"/>
                    <a:pt x="431" y="274"/>
                  </a:cubicBezTo>
                  <a:cubicBezTo>
                    <a:pt x="429" y="264"/>
                    <a:pt x="429" y="264"/>
                    <a:pt x="429" y="264"/>
                  </a:cubicBezTo>
                  <a:cubicBezTo>
                    <a:pt x="468" y="264"/>
                    <a:pt x="468" y="264"/>
                    <a:pt x="468" y="264"/>
                  </a:cubicBezTo>
                  <a:cubicBezTo>
                    <a:pt x="470" y="269"/>
                    <a:pt x="470" y="269"/>
                    <a:pt x="470" y="269"/>
                  </a:cubicBezTo>
                  <a:cubicBezTo>
                    <a:pt x="475" y="280"/>
                    <a:pt x="478" y="293"/>
                    <a:pt x="479" y="306"/>
                  </a:cubicBezTo>
                  <a:cubicBezTo>
                    <a:pt x="480" y="314"/>
                    <a:pt x="480" y="314"/>
                    <a:pt x="480" y="314"/>
                  </a:cubicBezTo>
                  <a:lnTo>
                    <a:pt x="436" y="314"/>
                  </a:lnTo>
                  <a:close/>
                  <a:moveTo>
                    <a:pt x="696" y="346"/>
                  </a:moveTo>
                  <a:cubicBezTo>
                    <a:pt x="696" y="350"/>
                    <a:pt x="695" y="354"/>
                    <a:pt x="691" y="358"/>
                  </a:cubicBezTo>
                  <a:cubicBezTo>
                    <a:pt x="690" y="359"/>
                    <a:pt x="689" y="360"/>
                    <a:pt x="687" y="361"/>
                  </a:cubicBezTo>
                  <a:cubicBezTo>
                    <a:pt x="666" y="361"/>
                    <a:pt x="622" y="361"/>
                    <a:pt x="590" y="361"/>
                  </a:cubicBezTo>
                  <a:cubicBezTo>
                    <a:pt x="584" y="358"/>
                    <a:pt x="581" y="352"/>
                    <a:pt x="581" y="346"/>
                  </a:cubicBezTo>
                  <a:cubicBezTo>
                    <a:pt x="581" y="291"/>
                    <a:pt x="581" y="291"/>
                    <a:pt x="581" y="291"/>
                  </a:cubicBezTo>
                  <a:cubicBezTo>
                    <a:pt x="581" y="282"/>
                    <a:pt x="588" y="274"/>
                    <a:pt x="598" y="274"/>
                  </a:cubicBezTo>
                  <a:cubicBezTo>
                    <a:pt x="679" y="274"/>
                    <a:pt x="679" y="274"/>
                    <a:pt x="679" y="274"/>
                  </a:cubicBezTo>
                  <a:cubicBezTo>
                    <a:pt x="684" y="274"/>
                    <a:pt x="688" y="276"/>
                    <a:pt x="691" y="279"/>
                  </a:cubicBezTo>
                  <a:cubicBezTo>
                    <a:pt x="695" y="282"/>
                    <a:pt x="696" y="286"/>
                    <a:pt x="696" y="291"/>
                  </a:cubicBezTo>
                  <a:lnTo>
                    <a:pt x="696" y="3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Oval 63"/>
            <p:cNvSpPr/>
            <p:nvPr/>
          </p:nvSpPr>
          <p:spPr>
            <a:xfrm>
              <a:off x="11914208" y="1012941"/>
              <a:ext cx="628620" cy="628620"/>
            </a:xfrm>
            <a:prstGeom prst="ellipse">
              <a:avLst/>
            </a:prstGeom>
            <a:solidFill>
              <a:schemeClr val="accent3">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3600" dirty="0"/>
                <a:t>7</a:t>
              </a:r>
              <a:endParaRPr lang="en-US" sz="3600" dirty="0" smtClean="0"/>
            </a:p>
          </p:txBody>
        </p:sp>
      </p:grpSp>
    </p:spTree>
    <p:extLst>
      <p:ext uri="{BB962C8B-B14F-4D97-AF65-F5344CB8AC3E}">
        <p14:creationId xmlns:p14="http://schemas.microsoft.com/office/powerpoint/2010/main" val="946505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500"/>
                                        <p:tgtEl>
                                          <p:spTgt spid="6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ipe(left)">
                                      <p:cBhvr>
                                        <p:cTn id="36" dur="500"/>
                                        <p:tgtEl>
                                          <p:spTgt spid="57"/>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20569"/>
            <a:ext cx="14630400" cy="312860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2" name="Title 1"/>
          <p:cNvSpPr>
            <a:spLocks noGrp="1"/>
          </p:cNvSpPr>
          <p:nvPr>
            <p:ph type="title"/>
          </p:nvPr>
        </p:nvSpPr>
        <p:spPr>
          <a:xfrm>
            <a:off x="704224" y="528034"/>
            <a:ext cx="13659037" cy="754856"/>
          </a:xfrm>
        </p:spPr>
        <p:txBody>
          <a:bodyPr/>
          <a:lstStyle/>
          <a:p>
            <a:r>
              <a:rPr lang="en-US" sz="4400" dirty="0" smtClean="0"/>
              <a:t>Simplifying Avaya Connectivity</a:t>
            </a:r>
            <a:endParaRPr lang="en-US" sz="4400" dirty="0"/>
          </a:p>
        </p:txBody>
      </p:sp>
      <p:sp>
        <p:nvSpPr>
          <p:cNvPr id="3" name="Content Placeholder 2"/>
          <p:cNvSpPr>
            <a:spLocks noGrp="1"/>
          </p:cNvSpPr>
          <p:nvPr>
            <p:ph idx="1"/>
          </p:nvPr>
        </p:nvSpPr>
        <p:spPr>
          <a:xfrm>
            <a:off x="731520" y="1392073"/>
            <a:ext cx="13167360" cy="3269545"/>
          </a:xfrm>
        </p:spPr>
        <p:txBody>
          <a:bodyPr>
            <a:normAutofit fontScale="92500" lnSpcReduction="20000"/>
          </a:bodyPr>
          <a:lstStyle/>
          <a:p>
            <a:r>
              <a:rPr lang="en-US" dirty="0" smtClean="0"/>
              <a:t>Connectivity Playbook</a:t>
            </a:r>
          </a:p>
          <a:p>
            <a:pPr lvl="1"/>
            <a:r>
              <a:rPr lang="en-US" dirty="0" smtClean="0"/>
              <a:t>Account-team level guide on everything SAL and connectivity related</a:t>
            </a:r>
          </a:p>
          <a:p>
            <a:pPr lvl="1"/>
            <a:r>
              <a:rPr lang="en-US" dirty="0" smtClean="0"/>
              <a:t>Focused on “Value”</a:t>
            </a:r>
          </a:p>
          <a:p>
            <a:pPr lvl="1"/>
            <a:r>
              <a:rPr lang="en-US" dirty="0" smtClean="0"/>
              <a:t>Launched in April on the </a:t>
            </a:r>
            <a:r>
              <a:rPr lang="en-US" dirty="0" smtClean="0">
                <a:hlinkClick r:id="rId3"/>
              </a:rPr>
              <a:t>Avaya Sales Portal</a:t>
            </a:r>
            <a:endParaRPr lang="en-US" dirty="0" smtClean="0"/>
          </a:p>
          <a:p>
            <a:r>
              <a:rPr lang="en-US" dirty="0" smtClean="0"/>
              <a:t>Self-Service Reporting</a:t>
            </a:r>
          </a:p>
          <a:p>
            <a:pPr lvl="1"/>
            <a:r>
              <a:rPr lang="en-US" dirty="0"/>
              <a:t>Extensive logic used to evaluate the connectivity health of each SEID and provide actionable steps to resolve without escalation</a:t>
            </a:r>
          </a:p>
          <a:p>
            <a:pPr lvl="1"/>
            <a:r>
              <a:rPr lang="en-US" dirty="0" smtClean="0">
                <a:hlinkClick r:id="rId4"/>
              </a:rPr>
              <a:t>YouTube video </a:t>
            </a:r>
            <a:r>
              <a:rPr lang="en-US" dirty="0" smtClean="0"/>
              <a:t>on how to create and use this report</a:t>
            </a:r>
          </a:p>
        </p:txBody>
      </p:sp>
      <p:graphicFrame>
        <p:nvGraphicFramePr>
          <p:cNvPr id="5" name="Table 4"/>
          <p:cNvGraphicFramePr>
            <a:graphicFrameLocks noGrp="1"/>
          </p:cNvGraphicFramePr>
          <p:nvPr>
            <p:extLst>
              <p:ext uri="{D42A27DB-BD31-4B8C-83A1-F6EECF244321}">
                <p14:modId xmlns:p14="http://schemas.microsoft.com/office/powerpoint/2010/main" val="4041013283"/>
              </p:ext>
            </p:extLst>
          </p:nvPr>
        </p:nvGraphicFramePr>
        <p:xfrm>
          <a:off x="4475038" y="5578592"/>
          <a:ext cx="8271964" cy="2066544"/>
        </p:xfrm>
        <a:graphic>
          <a:graphicData uri="http://schemas.openxmlformats.org/drawingml/2006/table">
            <a:tbl>
              <a:tblPr>
                <a:tableStyleId>{21E4AEA4-8DFA-4A89-87EB-49C32662AFE0}</a:tableStyleId>
              </a:tblPr>
              <a:tblGrid>
                <a:gridCol w="1529970"/>
                <a:gridCol w="1105469"/>
                <a:gridCol w="2374710"/>
                <a:gridCol w="914400"/>
                <a:gridCol w="1296537"/>
                <a:gridCol w="1050878"/>
              </a:tblGrid>
              <a:tr h="194410">
                <a:tc>
                  <a:txBody>
                    <a:bodyPr/>
                    <a:lstStyle/>
                    <a:p>
                      <a:pPr algn="ctr" rtl="0" fontAlgn="b"/>
                      <a:r>
                        <a:rPr lang="en-US" sz="1600" b="1" u="none" strike="noStrike" dirty="0">
                          <a:solidFill>
                            <a:schemeClr val="bg1"/>
                          </a:solidFill>
                          <a:effectLst/>
                          <a:latin typeface="Arial" charset="0"/>
                          <a:ea typeface="Arial" charset="0"/>
                          <a:cs typeface="Arial" charset="0"/>
                        </a:rPr>
                        <a:t>SEID</a:t>
                      </a:r>
                      <a:endParaRPr lang="en-US" sz="1600" b="1" i="0" u="none" strike="noStrike" dirty="0">
                        <a:solidFill>
                          <a:schemeClr val="bg1"/>
                        </a:solidFill>
                        <a:effectLst/>
                        <a:latin typeface="Arial" charset="0"/>
                        <a:ea typeface="Arial" charset="0"/>
                        <a:cs typeface="Arial" charset="0"/>
                      </a:endParaRPr>
                    </a:p>
                  </a:txBody>
                  <a:tcPr marL="45720" marT="91440"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US" sz="1600" b="1" u="none" strike="noStrike" dirty="0" smtClean="0">
                          <a:solidFill>
                            <a:schemeClr val="bg1"/>
                          </a:solidFill>
                          <a:effectLst/>
                          <a:latin typeface="Arial" charset="0"/>
                          <a:ea typeface="Arial" charset="0"/>
                          <a:cs typeface="Arial" charset="0"/>
                        </a:rPr>
                        <a:t>SE Code</a:t>
                      </a:r>
                      <a:endParaRPr lang="en-US" sz="1600" b="1" i="0" u="none" strike="noStrike" dirty="0">
                        <a:solidFill>
                          <a:schemeClr val="bg1"/>
                        </a:solidFill>
                        <a:effectLst/>
                        <a:latin typeface="Arial" charset="0"/>
                        <a:ea typeface="Arial" charset="0"/>
                        <a:cs typeface="Arial" charset="0"/>
                      </a:endParaRPr>
                    </a:p>
                  </a:txBody>
                  <a:tcPr marL="45720" marT="91440"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US" sz="1600" b="1" u="none" strike="noStrike" dirty="0" smtClean="0">
                          <a:solidFill>
                            <a:schemeClr val="bg1"/>
                          </a:solidFill>
                          <a:effectLst/>
                          <a:latin typeface="Arial" charset="0"/>
                          <a:ea typeface="Arial" charset="0"/>
                          <a:cs typeface="Arial" charset="0"/>
                        </a:rPr>
                        <a:t>Remote Access Status</a:t>
                      </a:r>
                      <a:endParaRPr lang="en-US" sz="1600" b="1" i="0" u="none" strike="noStrike" dirty="0">
                        <a:solidFill>
                          <a:schemeClr val="bg1"/>
                        </a:solidFill>
                        <a:effectLst/>
                        <a:latin typeface="Arial" charset="0"/>
                        <a:ea typeface="Arial" charset="0"/>
                        <a:cs typeface="Arial" charset="0"/>
                      </a:endParaRPr>
                    </a:p>
                  </a:txBody>
                  <a:tcPr marL="45720" marT="91440"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US" sz="1600" b="1" i="0" u="none" strike="noStrike" dirty="0" smtClean="0">
                          <a:solidFill>
                            <a:schemeClr val="bg1"/>
                          </a:solidFill>
                          <a:effectLst/>
                          <a:latin typeface="Arial" charset="0"/>
                          <a:ea typeface="Arial" charset="0"/>
                          <a:cs typeface="Arial" charset="0"/>
                        </a:rPr>
                        <a:t>Action</a:t>
                      </a:r>
                      <a:endParaRPr lang="en-US" sz="1600" b="1" i="0" u="none" strike="noStrike" dirty="0">
                        <a:solidFill>
                          <a:schemeClr val="bg1"/>
                        </a:solidFill>
                        <a:effectLst/>
                        <a:latin typeface="Arial" charset="0"/>
                        <a:ea typeface="Arial" charset="0"/>
                        <a:cs typeface="Arial" charset="0"/>
                      </a:endParaRPr>
                    </a:p>
                  </a:txBody>
                  <a:tcPr marL="45720" marT="91440"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US" sz="1600" b="1" i="0" u="none" strike="noStrike" dirty="0" smtClean="0">
                          <a:solidFill>
                            <a:schemeClr val="bg1"/>
                          </a:solidFill>
                          <a:effectLst/>
                          <a:latin typeface="Arial" charset="0"/>
                          <a:ea typeface="Arial" charset="0"/>
                          <a:cs typeface="Arial" charset="0"/>
                        </a:rPr>
                        <a:t>FL</a:t>
                      </a:r>
                      <a:endParaRPr lang="en-US" sz="1600" b="1" i="0" u="none" strike="noStrike" dirty="0">
                        <a:solidFill>
                          <a:schemeClr val="bg1"/>
                        </a:solidFill>
                        <a:effectLst/>
                        <a:latin typeface="Arial" charset="0"/>
                        <a:ea typeface="Arial" charset="0"/>
                        <a:cs typeface="Arial" charset="0"/>
                      </a:endParaRPr>
                    </a:p>
                  </a:txBody>
                  <a:tcPr marL="45720" marT="91440"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b"/>
                      <a:r>
                        <a:rPr lang="en-US" sz="1600" b="1" u="none" strike="noStrike" dirty="0">
                          <a:solidFill>
                            <a:schemeClr val="bg1"/>
                          </a:solidFill>
                          <a:effectLst/>
                          <a:latin typeface="Arial" charset="0"/>
                          <a:ea typeface="Arial" charset="0"/>
                          <a:cs typeface="Arial" charset="0"/>
                        </a:rPr>
                        <a:t>Method</a:t>
                      </a:r>
                      <a:endParaRPr lang="en-US" sz="1600" b="1" i="0" u="none" strike="noStrike" dirty="0">
                        <a:solidFill>
                          <a:schemeClr val="bg1"/>
                        </a:solidFill>
                        <a:effectLst/>
                        <a:latin typeface="Arial" charset="0"/>
                        <a:ea typeface="Arial" charset="0"/>
                        <a:cs typeface="Arial" charset="0"/>
                      </a:endParaRPr>
                    </a:p>
                  </a:txBody>
                  <a:tcPr marL="45720" marT="91440"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0">
                <a:tc>
                  <a:txBody>
                    <a:bodyPr/>
                    <a:lstStyle/>
                    <a:p>
                      <a:pPr algn="l" rtl="0" fontAlgn="t"/>
                      <a:r>
                        <a:rPr lang="en-US" sz="1600" u="none" strike="noStrike" dirty="0">
                          <a:effectLst/>
                          <a:latin typeface="Arial" charset="0"/>
                          <a:ea typeface="Arial" charset="0"/>
                          <a:cs typeface="Arial" charset="0"/>
                        </a:rPr>
                        <a:t>(</a:t>
                      </a:r>
                      <a:r>
                        <a:rPr lang="en-US" sz="1600" u="none" strike="noStrike" dirty="0" smtClean="0">
                          <a:effectLst/>
                          <a:latin typeface="Arial" charset="0"/>
                          <a:ea typeface="Arial" charset="0"/>
                          <a:cs typeface="Arial" charset="0"/>
                        </a:rPr>
                        <a:t>000)987-6543</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effectLst/>
                          <a:latin typeface="Arial" charset="0"/>
                          <a:ea typeface="Arial" charset="0"/>
                          <a:cs typeface="Arial" charset="0"/>
                        </a:rPr>
                        <a:t>CMS</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solidFill>
                            <a:schemeClr val="bg1"/>
                          </a:solidFill>
                          <a:effectLst/>
                          <a:latin typeface="Arial" charset="0"/>
                          <a:ea typeface="Arial" charset="0"/>
                          <a:cs typeface="Arial" charset="0"/>
                        </a:rPr>
                        <a:t>Healthy</a:t>
                      </a:r>
                      <a:endParaRPr lang="en-US" sz="1600" b="0" i="0" u="none" strike="noStrike" dirty="0">
                        <a:solidFill>
                          <a:schemeClr val="bg1"/>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t"/>
                      <a:r>
                        <a:rPr lang="en-US" sz="1600" u="none" strike="noStrike" dirty="0">
                          <a:solidFill>
                            <a:schemeClr val="accent3"/>
                          </a:solidFill>
                          <a:effectLst/>
                          <a:latin typeface="Arial" charset="0"/>
                          <a:ea typeface="Arial" charset="0"/>
                          <a:cs typeface="Arial" charset="0"/>
                        </a:rPr>
                        <a:t> </a:t>
                      </a:r>
                      <a:endParaRPr lang="en-US" sz="1600" b="0" i="0" u="none" strike="noStrike" dirty="0">
                        <a:solidFill>
                          <a:schemeClr val="accent3"/>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smtClean="0">
                          <a:effectLst/>
                          <a:latin typeface="Arial" charset="0"/>
                          <a:ea typeface="Arial" charset="0"/>
                          <a:cs typeface="Arial" charset="0"/>
                        </a:rPr>
                        <a:t>0001234567</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effectLst/>
                          <a:latin typeface="Arial" charset="0"/>
                          <a:ea typeface="Arial" charset="0"/>
                          <a:cs typeface="Arial" charset="0"/>
                        </a:rPr>
                        <a:t>SAL</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l" rtl="0" fontAlgn="t"/>
                      <a:r>
                        <a:rPr lang="en-US" sz="1600" u="none" strike="noStrike" dirty="0">
                          <a:effectLst/>
                          <a:latin typeface="Arial" charset="0"/>
                          <a:ea typeface="Arial" charset="0"/>
                          <a:cs typeface="Arial" charset="0"/>
                        </a:rPr>
                        <a:t>(</a:t>
                      </a:r>
                      <a:r>
                        <a:rPr lang="en-US" sz="1600" u="none" strike="noStrike" dirty="0" smtClean="0">
                          <a:effectLst/>
                          <a:latin typeface="Arial" charset="0"/>
                          <a:ea typeface="Arial" charset="0"/>
                          <a:cs typeface="Arial" charset="0"/>
                        </a:rPr>
                        <a:t>000)987-6542</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effectLst/>
                          <a:latin typeface="Arial" charset="0"/>
                          <a:ea typeface="Arial" charset="0"/>
                          <a:cs typeface="Arial" charset="0"/>
                        </a:rPr>
                        <a:t>AMMSSR</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solidFill>
                            <a:schemeClr val="tx2"/>
                          </a:solidFill>
                          <a:effectLst/>
                          <a:latin typeface="Arial" charset="0"/>
                          <a:ea typeface="Arial" charset="0"/>
                          <a:cs typeface="Arial" charset="0"/>
                        </a:rPr>
                        <a:t>No Recent Connection</a:t>
                      </a:r>
                      <a:endParaRPr lang="en-US" sz="1600" b="0" i="0" u="none" strike="noStrike" dirty="0">
                        <a:solidFill>
                          <a:schemeClr val="tx2"/>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0" fontAlgn="t"/>
                      <a:r>
                        <a:rPr lang="en-US" sz="1600" u="sng" strike="noStrike" dirty="0">
                          <a:solidFill>
                            <a:schemeClr val="accent3"/>
                          </a:solidFill>
                          <a:effectLst/>
                          <a:latin typeface="Arial" charset="0"/>
                          <a:ea typeface="Arial" charset="0"/>
                          <a:cs typeface="Arial" charset="0"/>
                        </a:rPr>
                        <a:t>2010</a:t>
                      </a:r>
                      <a:endParaRPr lang="en-US" sz="1600" b="0" i="0" u="sng" strike="noStrike" dirty="0">
                        <a:solidFill>
                          <a:schemeClr val="accent3"/>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smtClean="0">
                          <a:effectLst/>
                          <a:latin typeface="Arial" charset="0"/>
                          <a:ea typeface="Arial" charset="0"/>
                          <a:cs typeface="Arial" charset="0"/>
                        </a:rPr>
                        <a:t>0001234567</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effectLst/>
                          <a:latin typeface="Arial" charset="0"/>
                          <a:ea typeface="Arial" charset="0"/>
                          <a:cs typeface="Arial" charset="0"/>
                        </a:rPr>
                        <a:t>SAL</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34173">
                <a:tc>
                  <a:txBody>
                    <a:bodyPr/>
                    <a:lstStyle/>
                    <a:p>
                      <a:pPr algn="l" rtl="0" fontAlgn="t"/>
                      <a:r>
                        <a:rPr lang="en-US" sz="1600" u="none" strike="noStrike" dirty="0">
                          <a:effectLst/>
                          <a:latin typeface="Arial" charset="0"/>
                          <a:ea typeface="Arial" charset="0"/>
                          <a:cs typeface="Arial" charset="0"/>
                        </a:rPr>
                        <a:t>(</a:t>
                      </a:r>
                      <a:r>
                        <a:rPr lang="en-US" sz="1600" u="none" strike="noStrike" dirty="0" smtClean="0">
                          <a:effectLst/>
                          <a:latin typeface="Arial" charset="0"/>
                          <a:ea typeface="Arial" charset="0"/>
                          <a:cs typeface="Arial" charset="0"/>
                        </a:rPr>
                        <a:t>000)987-5432</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effectLst/>
                          <a:latin typeface="Arial" charset="0"/>
                          <a:ea typeface="Arial" charset="0"/>
                          <a:cs typeface="Arial" charset="0"/>
                        </a:rPr>
                        <a:t>S87MCB</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solidFill>
                            <a:schemeClr val="bg1"/>
                          </a:solidFill>
                          <a:effectLst/>
                          <a:latin typeface="Arial" charset="0"/>
                          <a:ea typeface="Arial" charset="0"/>
                          <a:cs typeface="Arial" charset="0"/>
                        </a:rPr>
                        <a:t>Registered</a:t>
                      </a:r>
                      <a:endParaRPr lang="en-US" sz="1600" b="0" i="0" u="none" strike="noStrike" dirty="0">
                        <a:solidFill>
                          <a:schemeClr val="bg1"/>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t"/>
                      <a:r>
                        <a:rPr lang="en-US" sz="1600" u="sng" strike="noStrike" dirty="0">
                          <a:solidFill>
                            <a:schemeClr val="accent3"/>
                          </a:solidFill>
                          <a:effectLst/>
                          <a:latin typeface="Arial" charset="0"/>
                          <a:ea typeface="Arial" charset="0"/>
                          <a:cs typeface="Arial" charset="0"/>
                        </a:rPr>
                        <a:t>4002</a:t>
                      </a:r>
                      <a:endParaRPr lang="en-US" sz="1600" b="0" i="0" u="sng" strike="noStrike" dirty="0">
                        <a:solidFill>
                          <a:schemeClr val="accent3"/>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smtClean="0">
                          <a:effectLst/>
                          <a:latin typeface="Arial" charset="0"/>
                          <a:ea typeface="Arial" charset="0"/>
                          <a:cs typeface="Arial" charset="0"/>
                        </a:rPr>
                        <a:t>0002345678</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effectLst/>
                          <a:latin typeface="Arial" charset="0"/>
                          <a:ea typeface="Arial" charset="0"/>
                          <a:cs typeface="Arial" charset="0"/>
                        </a:rPr>
                        <a:t>None</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l" rtl="0" fontAlgn="t"/>
                      <a:r>
                        <a:rPr lang="en-US" sz="1600" u="none" strike="noStrike" dirty="0">
                          <a:effectLst/>
                          <a:latin typeface="Arial" charset="0"/>
                          <a:ea typeface="Arial" charset="0"/>
                          <a:cs typeface="Arial" charset="0"/>
                        </a:rPr>
                        <a:t>(</a:t>
                      </a:r>
                      <a:r>
                        <a:rPr lang="en-US" sz="1600" u="none" strike="noStrike" dirty="0" smtClean="0">
                          <a:effectLst/>
                          <a:latin typeface="Arial" charset="0"/>
                          <a:ea typeface="Arial" charset="0"/>
                          <a:cs typeface="Arial" charset="0"/>
                        </a:rPr>
                        <a:t>000)987-4321</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effectLst/>
                          <a:latin typeface="Arial" charset="0"/>
                          <a:ea typeface="Arial" charset="0"/>
                          <a:cs typeface="Arial" charset="0"/>
                        </a:rPr>
                        <a:t>G700</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solidFill>
                            <a:schemeClr val="bg1"/>
                          </a:solidFill>
                          <a:effectLst/>
                          <a:latin typeface="Arial" charset="0"/>
                          <a:ea typeface="Arial" charset="0"/>
                          <a:cs typeface="Arial" charset="0"/>
                        </a:rPr>
                        <a:t>Onboarded</a:t>
                      </a:r>
                      <a:endParaRPr lang="en-US" sz="1600" b="0" i="0" u="none" strike="noStrike" dirty="0">
                        <a:solidFill>
                          <a:schemeClr val="bg1"/>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rtl="0" fontAlgn="t"/>
                      <a:r>
                        <a:rPr lang="en-US" sz="1600" u="sng" strike="noStrike" dirty="0" smtClean="0">
                          <a:solidFill>
                            <a:schemeClr val="accent3"/>
                          </a:solidFill>
                          <a:effectLst/>
                          <a:latin typeface="Arial" charset="0"/>
                          <a:ea typeface="Arial" charset="0"/>
                          <a:cs typeface="Arial" charset="0"/>
                        </a:rPr>
                        <a:t>3050</a:t>
                      </a:r>
                      <a:endParaRPr lang="en-US" sz="1600" b="0" i="0" u="sng" strike="noStrike" dirty="0">
                        <a:solidFill>
                          <a:schemeClr val="accent3"/>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smtClean="0">
                          <a:effectLst/>
                          <a:latin typeface="Arial" charset="0"/>
                          <a:ea typeface="Arial" charset="0"/>
                          <a:cs typeface="Arial" charset="0"/>
                        </a:rPr>
                        <a:t>0003456789</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effectLst/>
                          <a:latin typeface="Arial" charset="0"/>
                          <a:ea typeface="Arial" charset="0"/>
                          <a:cs typeface="Arial" charset="0"/>
                        </a:rPr>
                        <a:t>SAL</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l" rtl="0" fontAlgn="t"/>
                      <a:r>
                        <a:rPr lang="en-US" sz="1600" u="none" strike="noStrike" dirty="0">
                          <a:effectLst/>
                          <a:latin typeface="Arial" charset="0"/>
                          <a:ea typeface="Arial" charset="0"/>
                          <a:cs typeface="Arial" charset="0"/>
                        </a:rPr>
                        <a:t>(</a:t>
                      </a:r>
                      <a:r>
                        <a:rPr lang="en-US" sz="1600" u="none" strike="noStrike" dirty="0" smtClean="0">
                          <a:effectLst/>
                          <a:latin typeface="Arial" charset="0"/>
                          <a:ea typeface="Arial" charset="0"/>
                          <a:cs typeface="Arial" charset="0"/>
                        </a:rPr>
                        <a:t>000)987-4320</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effectLst/>
                          <a:latin typeface="Arial" charset="0"/>
                          <a:ea typeface="Arial" charset="0"/>
                          <a:cs typeface="Arial" charset="0"/>
                        </a:rPr>
                        <a:t>AMMAS</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a:solidFill>
                            <a:schemeClr val="bg1"/>
                          </a:solidFill>
                          <a:effectLst/>
                          <a:latin typeface="Arial" charset="0"/>
                          <a:ea typeface="Arial" charset="0"/>
                          <a:cs typeface="Arial" charset="0"/>
                        </a:rPr>
                        <a:t>Healthy</a:t>
                      </a:r>
                      <a:endParaRPr lang="en-US" sz="1600" b="0" i="0" u="none" strike="noStrike" dirty="0">
                        <a:solidFill>
                          <a:schemeClr val="bg1"/>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t"/>
                      <a:r>
                        <a:rPr lang="en-US" sz="1600" u="none" strike="noStrike" dirty="0">
                          <a:solidFill>
                            <a:schemeClr val="accent3"/>
                          </a:solidFill>
                          <a:effectLst/>
                          <a:latin typeface="Arial" charset="0"/>
                          <a:ea typeface="Arial" charset="0"/>
                          <a:cs typeface="Arial" charset="0"/>
                        </a:rPr>
                        <a:t> </a:t>
                      </a:r>
                      <a:endParaRPr lang="en-US" sz="1600" b="0" i="0" u="none" strike="noStrike" dirty="0">
                        <a:solidFill>
                          <a:schemeClr val="accent3"/>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smtClean="0">
                          <a:effectLst/>
                          <a:latin typeface="Arial" charset="0"/>
                          <a:ea typeface="Arial" charset="0"/>
                          <a:cs typeface="Arial" charset="0"/>
                        </a:rPr>
                        <a:t>0003456789</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t"/>
                      <a:r>
                        <a:rPr lang="en-US" sz="1600" u="none" strike="noStrike" dirty="0" smtClean="0">
                          <a:effectLst/>
                          <a:latin typeface="Arial" charset="0"/>
                          <a:ea typeface="Arial" charset="0"/>
                          <a:cs typeface="Arial" charset="0"/>
                        </a:rPr>
                        <a:t>Modem</a:t>
                      </a:r>
                      <a:endParaRPr lang="en-US" sz="1600" b="0" i="0" u="none" strike="noStrike" dirty="0">
                        <a:solidFill>
                          <a:srgbClr val="000000"/>
                        </a:solidFill>
                        <a:effectLst/>
                        <a:latin typeface="Arial" charset="0"/>
                        <a:ea typeface="Arial" charset="0"/>
                        <a:cs typeface="Arial" charset="0"/>
                      </a:endParaRPr>
                    </a:p>
                  </a:txBody>
                  <a:tcPr marL="45720" marT="91440" marB="91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416043049"/>
              </p:ext>
            </p:extLst>
          </p:nvPr>
        </p:nvGraphicFramePr>
        <p:xfrm>
          <a:off x="996288" y="4661618"/>
          <a:ext cx="3954980" cy="3083106"/>
        </p:xfrm>
        <a:graphic>
          <a:graphicData uri="http://schemas.openxmlformats.org/drawingml/2006/chart">
            <c:chart xmlns:c="http://schemas.openxmlformats.org/drawingml/2006/chart" xmlns:r="http://schemas.openxmlformats.org/officeDocument/2006/relationships" r:id="rId5"/>
          </a:graphicData>
        </a:graphic>
      </p:graphicFrame>
      <p:sp>
        <p:nvSpPr>
          <p:cNvPr id="7" name="Rounded Rectangular Callout 6"/>
          <p:cNvSpPr/>
          <p:nvPr/>
        </p:nvSpPr>
        <p:spPr>
          <a:xfrm>
            <a:off x="5885909" y="4607026"/>
            <a:ext cx="3171370" cy="871027"/>
          </a:xfrm>
          <a:prstGeom prst="wedgeRoundRectCallout">
            <a:avLst>
              <a:gd name="adj1" fmla="val 45681"/>
              <a:gd name="adj2" fmla="val 74671"/>
              <a:gd name="adj3" fmla="val 16667"/>
            </a:avLst>
          </a:prstGeom>
          <a:solidFill>
            <a:schemeClr val="tx1">
              <a:lumMod val="50000"/>
              <a:lumOff val="50000"/>
              <a:alpha val="42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800" dirty="0" smtClean="0">
                <a:solidFill>
                  <a:schemeClr val="tx1"/>
                </a:solidFill>
              </a:rPr>
              <a:t>Easy to understand status message for each asset</a:t>
            </a:r>
          </a:p>
        </p:txBody>
      </p:sp>
      <p:sp>
        <p:nvSpPr>
          <p:cNvPr id="8" name="Rounded Rectangular Callout 7"/>
          <p:cNvSpPr/>
          <p:nvPr/>
        </p:nvSpPr>
        <p:spPr>
          <a:xfrm>
            <a:off x="10758340" y="4607026"/>
            <a:ext cx="3332872" cy="890077"/>
          </a:xfrm>
          <a:prstGeom prst="wedgeRoundRectCallout">
            <a:avLst>
              <a:gd name="adj1" fmla="val -64777"/>
              <a:gd name="adj2" fmla="val 143444"/>
              <a:gd name="adj3" fmla="val 16667"/>
            </a:avLst>
          </a:prstGeom>
          <a:solidFill>
            <a:schemeClr val="tx1">
              <a:lumMod val="50000"/>
              <a:lumOff val="50000"/>
              <a:alpha val="42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800" dirty="0" smtClean="0">
                <a:solidFill>
                  <a:schemeClr val="tx1"/>
                </a:solidFill>
              </a:rPr>
              <a:t>Link to actionable KB article on necessary steps to resolve</a:t>
            </a:r>
          </a:p>
        </p:txBody>
      </p:sp>
    </p:spTree>
    <p:extLst>
      <p:ext uri="{BB962C8B-B14F-4D97-AF65-F5344CB8AC3E}">
        <p14:creationId xmlns:p14="http://schemas.microsoft.com/office/powerpoint/2010/main" val="238118426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521658"/>
            <a:ext cx="13659037" cy="1005840"/>
          </a:xfrm>
        </p:spPr>
        <p:txBody>
          <a:bodyPr/>
          <a:lstStyle/>
          <a:p>
            <a:r>
              <a:rPr lang="en-US" sz="4000" dirty="0" smtClean="0"/>
              <a:t>Additional Connectivity </a:t>
            </a:r>
            <a:r>
              <a:rPr lang="en-US" sz="4000" dirty="0" err="1" smtClean="0"/>
              <a:t>Workstreams</a:t>
            </a:r>
            <a:endParaRPr lang="en-US" sz="4000" dirty="0"/>
          </a:p>
        </p:txBody>
      </p:sp>
      <p:sp>
        <p:nvSpPr>
          <p:cNvPr id="3" name="Content Placeholder 2"/>
          <p:cNvSpPr>
            <a:spLocks noGrp="1"/>
          </p:cNvSpPr>
          <p:nvPr>
            <p:ph idx="1"/>
          </p:nvPr>
        </p:nvSpPr>
        <p:spPr/>
        <p:txBody>
          <a:bodyPr/>
          <a:lstStyle/>
          <a:p>
            <a:r>
              <a:rPr lang="en-US" dirty="0" smtClean="0"/>
              <a:t>Self-service reporting</a:t>
            </a:r>
          </a:p>
          <a:p>
            <a:r>
              <a:rPr lang="en-US" dirty="0" smtClean="0"/>
              <a:t>Education of customers, partners, and </a:t>
            </a:r>
            <a:r>
              <a:rPr lang="en-US" dirty="0" err="1" smtClean="0"/>
              <a:t>Avayans</a:t>
            </a:r>
            <a:r>
              <a:rPr lang="en-US" dirty="0" smtClean="0"/>
              <a:t> on the value proposition</a:t>
            </a:r>
          </a:p>
          <a:p>
            <a:r>
              <a:rPr lang="en-US" dirty="0" smtClean="0"/>
              <a:t>Embed connectivity data into support.avaya.com</a:t>
            </a:r>
          </a:p>
          <a:p>
            <a:r>
              <a:rPr lang="en-US" dirty="0" smtClean="0"/>
              <a:t>Focused “get healthy” programs with named accounts across the board</a:t>
            </a:r>
          </a:p>
          <a:p>
            <a:r>
              <a:rPr lang="en-US" dirty="0" smtClean="0"/>
              <a:t>Targeted “get healthy” effort after a preventable outage</a:t>
            </a:r>
          </a:p>
          <a:p>
            <a:endParaRPr lang="en-US" dirty="0"/>
          </a:p>
        </p:txBody>
      </p:sp>
    </p:spTree>
    <p:extLst>
      <p:ext uri="{BB962C8B-B14F-4D97-AF65-F5344CB8AC3E}">
        <p14:creationId xmlns:p14="http://schemas.microsoft.com/office/powerpoint/2010/main" val="346897408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What’s Next?</a:t>
            </a:r>
            <a:endParaRPr lang="en-US" sz="4400" dirty="0"/>
          </a:p>
        </p:txBody>
      </p:sp>
      <p:sp>
        <p:nvSpPr>
          <p:cNvPr id="3" name="Content Placeholder 2"/>
          <p:cNvSpPr>
            <a:spLocks noGrp="1"/>
          </p:cNvSpPr>
          <p:nvPr>
            <p:ph idx="1"/>
          </p:nvPr>
        </p:nvSpPr>
        <p:spPr/>
        <p:txBody>
          <a:bodyPr/>
          <a:lstStyle/>
          <a:p>
            <a:r>
              <a:rPr lang="en-US" dirty="0" smtClean="0"/>
              <a:t>Empowering Customers via Tooling for existing Support Offers</a:t>
            </a:r>
          </a:p>
          <a:p>
            <a:pPr lvl="1"/>
            <a:r>
              <a:rPr lang="en-US" dirty="0" smtClean="0"/>
              <a:t>Sticks and carrots for </a:t>
            </a:r>
            <a:r>
              <a:rPr lang="en-US" dirty="0" err="1" smtClean="0"/>
              <a:t>Avayans</a:t>
            </a:r>
            <a:r>
              <a:rPr lang="en-US" dirty="0" smtClean="0"/>
              <a:t> and Partners to improve connectivity</a:t>
            </a:r>
          </a:p>
          <a:p>
            <a:pPr lvl="1"/>
            <a:r>
              <a:rPr lang="en-US" dirty="0" smtClean="0"/>
              <a:t>Proactive notifications when we lose connectivity, alarming, health, etc.</a:t>
            </a:r>
          </a:p>
          <a:p>
            <a:pPr lvl="1"/>
            <a:r>
              <a:rPr lang="en-US" dirty="0" smtClean="0"/>
              <a:t>Alarming Adoption Program</a:t>
            </a:r>
          </a:p>
          <a:p>
            <a:pPr lvl="1"/>
            <a:endParaRPr lang="en-US" dirty="0" smtClean="0"/>
          </a:p>
          <a:p>
            <a:r>
              <a:rPr lang="en-US" dirty="0" smtClean="0"/>
              <a:t>Investigate next generation of predictive support offers</a:t>
            </a:r>
          </a:p>
          <a:p>
            <a:pPr lvl="1"/>
            <a:endParaRPr lang="en-US" dirty="0" smtClean="0"/>
          </a:p>
          <a:p>
            <a:r>
              <a:rPr lang="en-US" dirty="0" smtClean="0"/>
              <a:t>Upsell into Managed Services</a:t>
            </a:r>
          </a:p>
        </p:txBody>
      </p:sp>
      <p:sp>
        <p:nvSpPr>
          <p:cNvPr id="6" name="Text Placeholder 5"/>
          <p:cNvSpPr>
            <a:spLocks noGrp="1"/>
          </p:cNvSpPr>
          <p:nvPr>
            <p:ph type="body" sz="quarter" idx="13"/>
          </p:nvPr>
        </p:nvSpPr>
        <p:spPr/>
        <p:txBody>
          <a:bodyPr/>
          <a:lstStyle/>
          <a:p>
            <a:r>
              <a:rPr lang="en-US" dirty="0" smtClean="0"/>
              <a:t>Journey to Predictive Support</a:t>
            </a:r>
            <a:endParaRPr lang="en-US" dirty="0"/>
          </a:p>
        </p:txBody>
      </p:sp>
    </p:spTree>
    <p:extLst>
      <p:ext uri="{BB962C8B-B14F-4D97-AF65-F5344CB8AC3E}">
        <p14:creationId xmlns:p14="http://schemas.microsoft.com/office/powerpoint/2010/main" val="5406177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Backup Slides</a:t>
            </a:r>
            <a:endParaRPr lang="en-US" sz="7200" dirty="0"/>
          </a:p>
        </p:txBody>
      </p:sp>
    </p:spTree>
    <p:extLst>
      <p:ext uri="{BB962C8B-B14F-4D97-AF65-F5344CB8AC3E}">
        <p14:creationId xmlns:p14="http://schemas.microsoft.com/office/powerpoint/2010/main" val="33397851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163098" y="1826629"/>
            <a:ext cx="5765553" cy="4773686"/>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9" name="Rectangle 8"/>
          <p:cNvSpPr/>
          <p:nvPr/>
        </p:nvSpPr>
        <p:spPr>
          <a:xfrm>
            <a:off x="749507" y="1826629"/>
            <a:ext cx="4736893" cy="3910275"/>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2" name="Title 1"/>
          <p:cNvSpPr>
            <a:spLocks noGrp="1"/>
          </p:cNvSpPr>
          <p:nvPr>
            <p:ph type="title"/>
          </p:nvPr>
        </p:nvSpPr>
        <p:spPr>
          <a:xfrm>
            <a:off x="598520" y="581890"/>
            <a:ext cx="13167360" cy="945607"/>
          </a:xfrm>
        </p:spPr>
        <p:txBody>
          <a:bodyPr anchor="t"/>
          <a:lstStyle/>
          <a:p>
            <a:r>
              <a:rPr lang="en-US" dirty="0"/>
              <a:t>Establishing Connectivity via SAL</a:t>
            </a:r>
          </a:p>
        </p:txBody>
      </p:sp>
      <p:sp>
        <p:nvSpPr>
          <p:cNvPr id="4" name="Text Placeholder 3"/>
          <p:cNvSpPr>
            <a:spLocks noGrp="1"/>
          </p:cNvSpPr>
          <p:nvPr>
            <p:ph type="body" sz="quarter" idx="13"/>
          </p:nvPr>
        </p:nvSpPr>
        <p:spPr>
          <a:xfrm>
            <a:off x="598520" y="1072342"/>
            <a:ext cx="13167360" cy="548640"/>
          </a:xfrm>
        </p:spPr>
        <p:txBody>
          <a:bodyPr/>
          <a:lstStyle/>
          <a:p>
            <a:r>
              <a:rPr lang="en-US" sz="2400" dirty="0">
                <a:solidFill>
                  <a:srgbClr val="CC0000"/>
                </a:solidFill>
              </a:rPr>
              <a:t>HTTPS Outbound is the only </a:t>
            </a:r>
            <a:r>
              <a:rPr lang="en-US" sz="2400" dirty="0" smtClean="0">
                <a:solidFill>
                  <a:srgbClr val="CC0000"/>
                </a:solidFill>
              </a:rPr>
              <a:t>firewall opening needed</a:t>
            </a:r>
            <a:endParaRPr lang="en-US" sz="2400" dirty="0"/>
          </a:p>
        </p:txBody>
      </p:sp>
      <p:sp>
        <p:nvSpPr>
          <p:cNvPr id="5" name="Freeform 6"/>
          <p:cNvSpPr>
            <a:spLocks noEditPoints="1"/>
          </p:cNvSpPr>
          <p:nvPr/>
        </p:nvSpPr>
        <p:spPr bwMode="auto">
          <a:xfrm>
            <a:off x="1254157" y="2840316"/>
            <a:ext cx="1066491" cy="1223986"/>
          </a:xfrm>
          <a:custGeom>
            <a:avLst/>
            <a:gdLst>
              <a:gd name="T0" fmla="*/ 101 w 291"/>
              <a:gd name="T1" fmla="*/ 180 h 334"/>
              <a:gd name="T2" fmla="*/ 101 w 291"/>
              <a:gd name="T3" fmla="*/ 154 h 334"/>
              <a:gd name="T4" fmla="*/ 51 w 291"/>
              <a:gd name="T5" fmla="*/ 154 h 334"/>
              <a:gd name="T6" fmla="*/ 51 w 291"/>
              <a:gd name="T7" fmla="*/ 180 h 334"/>
              <a:gd name="T8" fmla="*/ 51 w 291"/>
              <a:gd name="T9" fmla="*/ 154 h 334"/>
              <a:gd name="T10" fmla="*/ 225 w 291"/>
              <a:gd name="T11" fmla="*/ 167 h 334"/>
              <a:gd name="T12" fmla="*/ 251 w 291"/>
              <a:gd name="T13" fmla="*/ 167 h 334"/>
              <a:gd name="T14" fmla="*/ 101 w 291"/>
              <a:gd name="T15" fmla="*/ 37 h 334"/>
              <a:gd name="T16" fmla="*/ 101 w 291"/>
              <a:gd name="T17" fmla="*/ 63 h 334"/>
              <a:gd name="T18" fmla="*/ 101 w 291"/>
              <a:gd name="T19" fmla="*/ 37 h 334"/>
              <a:gd name="T20" fmla="*/ 38 w 291"/>
              <a:gd name="T21" fmla="*/ 50 h 334"/>
              <a:gd name="T22" fmla="*/ 64 w 291"/>
              <a:gd name="T23" fmla="*/ 50 h 334"/>
              <a:gd name="T24" fmla="*/ 238 w 291"/>
              <a:gd name="T25" fmla="*/ 37 h 334"/>
              <a:gd name="T26" fmla="*/ 238 w 291"/>
              <a:gd name="T27" fmla="*/ 63 h 334"/>
              <a:gd name="T28" fmla="*/ 238 w 291"/>
              <a:gd name="T29" fmla="*/ 37 h 334"/>
              <a:gd name="T30" fmla="*/ 0 w 291"/>
              <a:gd name="T31" fmla="*/ 10 h 334"/>
              <a:gd name="T32" fmla="*/ 281 w 291"/>
              <a:gd name="T33" fmla="*/ 0 h 334"/>
              <a:gd name="T34" fmla="*/ 291 w 291"/>
              <a:gd name="T35" fmla="*/ 90 h 334"/>
              <a:gd name="T36" fmla="*/ 10 w 291"/>
              <a:gd name="T37" fmla="*/ 100 h 334"/>
              <a:gd name="T38" fmla="*/ 20 w 291"/>
              <a:gd name="T39" fmla="*/ 79 h 334"/>
              <a:gd name="T40" fmla="*/ 271 w 291"/>
              <a:gd name="T41" fmla="*/ 21 h 334"/>
              <a:gd name="T42" fmla="*/ 20 w 291"/>
              <a:gd name="T43" fmla="*/ 79 h 334"/>
              <a:gd name="T44" fmla="*/ 0 w 291"/>
              <a:gd name="T45" fmla="*/ 127 h 334"/>
              <a:gd name="T46" fmla="*/ 281 w 291"/>
              <a:gd name="T47" fmla="*/ 117 h 334"/>
              <a:gd name="T48" fmla="*/ 291 w 291"/>
              <a:gd name="T49" fmla="*/ 207 h 334"/>
              <a:gd name="T50" fmla="*/ 10 w 291"/>
              <a:gd name="T51" fmla="*/ 217 h 334"/>
              <a:gd name="T52" fmla="*/ 20 w 291"/>
              <a:gd name="T53" fmla="*/ 197 h 334"/>
              <a:gd name="T54" fmla="*/ 271 w 291"/>
              <a:gd name="T55" fmla="*/ 138 h 334"/>
              <a:gd name="T56" fmla="*/ 20 w 291"/>
              <a:gd name="T57" fmla="*/ 197 h 334"/>
              <a:gd name="T58" fmla="*/ 101 w 291"/>
              <a:gd name="T59" fmla="*/ 297 h 334"/>
              <a:gd name="T60" fmla="*/ 101 w 291"/>
              <a:gd name="T61" fmla="*/ 271 h 334"/>
              <a:gd name="T62" fmla="*/ 51 w 291"/>
              <a:gd name="T63" fmla="*/ 271 h 334"/>
              <a:gd name="T64" fmla="*/ 51 w 291"/>
              <a:gd name="T65" fmla="*/ 297 h 334"/>
              <a:gd name="T66" fmla="*/ 51 w 291"/>
              <a:gd name="T67" fmla="*/ 271 h 334"/>
              <a:gd name="T68" fmla="*/ 225 w 291"/>
              <a:gd name="T69" fmla="*/ 284 h 334"/>
              <a:gd name="T70" fmla="*/ 251 w 291"/>
              <a:gd name="T71" fmla="*/ 284 h 334"/>
              <a:gd name="T72" fmla="*/ 0 w 291"/>
              <a:gd name="T73" fmla="*/ 324 h 334"/>
              <a:gd name="T74" fmla="*/ 10 w 291"/>
              <a:gd name="T75" fmla="*/ 234 h 334"/>
              <a:gd name="T76" fmla="*/ 291 w 291"/>
              <a:gd name="T77" fmla="*/ 245 h 334"/>
              <a:gd name="T78" fmla="*/ 281 w 291"/>
              <a:gd name="T79" fmla="*/ 334 h 334"/>
              <a:gd name="T80" fmla="*/ 0 w 291"/>
              <a:gd name="T81" fmla="*/ 324 h 334"/>
              <a:gd name="T82" fmla="*/ 271 w 291"/>
              <a:gd name="T83" fmla="*/ 314 h 334"/>
              <a:gd name="T84" fmla="*/ 20 w 291"/>
              <a:gd name="T85" fmla="*/ 25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334">
                <a:moveTo>
                  <a:pt x="114" y="167"/>
                </a:moveTo>
                <a:cubicBezTo>
                  <a:pt x="114" y="174"/>
                  <a:pt x="108" y="180"/>
                  <a:pt x="101" y="180"/>
                </a:cubicBezTo>
                <a:cubicBezTo>
                  <a:pt x="94" y="180"/>
                  <a:pt x="88" y="174"/>
                  <a:pt x="88" y="167"/>
                </a:cubicBezTo>
                <a:cubicBezTo>
                  <a:pt x="88" y="160"/>
                  <a:pt x="94" y="154"/>
                  <a:pt x="101" y="154"/>
                </a:cubicBezTo>
                <a:cubicBezTo>
                  <a:pt x="108" y="154"/>
                  <a:pt x="114" y="160"/>
                  <a:pt x="114" y="167"/>
                </a:cubicBezTo>
                <a:close/>
                <a:moveTo>
                  <a:pt x="51" y="154"/>
                </a:moveTo>
                <a:cubicBezTo>
                  <a:pt x="44" y="154"/>
                  <a:pt x="38" y="160"/>
                  <a:pt x="38" y="167"/>
                </a:cubicBezTo>
                <a:cubicBezTo>
                  <a:pt x="38" y="174"/>
                  <a:pt x="44" y="180"/>
                  <a:pt x="51" y="180"/>
                </a:cubicBezTo>
                <a:cubicBezTo>
                  <a:pt x="58" y="180"/>
                  <a:pt x="64" y="174"/>
                  <a:pt x="64" y="167"/>
                </a:cubicBezTo>
                <a:cubicBezTo>
                  <a:pt x="64" y="160"/>
                  <a:pt x="59" y="154"/>
                  <a:pt x="51" y="154"/>
                </a:cubicBezTo>
                <a:close/>
                <a:moveTo>
                  <a:pt x="238" y="154"/>
                </a:moveTo>
                <a:cubicBezTo>
                  <a:pt x="231" y="154"/>
                  <a:pt x="225" y="160"/>
                  <a:pt x="225" y="167"/>
                </a:cubicBezTo>
                <a:cubicBezTo>
                  <a:pt x="225" y="174"/>
                  <a:pt x="231" y="180"/>
                  <a:pt x="238" y="180"/>
                </a:cubicBezTo>
                <a:cubicBezTo>
                  <a:pt x="245" y="180"/>
                  <a:pt x="251" y="174"/>
                  <a:pt x="251" y="167"/>
                </a:cubicBezTo>
                <a:cubicBezTo>
                  <a:pt x="251" y="160"/>
                  <a:pt x="245" y="154"/>
                  <a:pt x="238" y="154"/>
                </a:cubicBezTo>
                <a:close/>
                <a:moveTo>
                  <a:pt x="101" y="37"/>
                </a:moveTo>
                <a:cubicBezTo>
                  <a:pt x="94" y="37"/>
                  <a:pt x="88" y="43"/>
                  <a:pt x="88" y="50"/>
                </a:cubicBezTo>
                <a:cubicBezTo>
                  <a:pt x="88" y="57"/>
                  <a:pt x="94" y="63"/>
                  <a:pt x="101" y="63"/>
                </a:cubicBezTo>
                <a:cubicBezTo>
                  <a:pt x="108" y="63"/>
                  <a:pt x="114" y="57"/>
                  <a:pt x="114" y="50"/>
                </a:cubicBezTo>
                <a:cubicBezTo>
                  <a:pt x="114" y="43"/>
                  <a:pt x="108" y="37"/>
                  <a:pt x="101" y="37"/>
                </a:cubicBezTo>
                <a:close/>
                <a:moveTo>
                  <a:pt x="51" y="37"/>
                </a:moveTo>
                <a:cubicBezTo>
                  <a:pt x="44" y="37"/>
                  <a:pt x="38" y="43"/>
                  <a:pt x="38" y="50"/>
                </a:cubicBezTo>
                <a:cubicBezTo>
                  <a:pt x="38" y="57"/>
                  <a:pt x="44" y="63"/>
                  <a:pt x="51" y="63"/>
                </a:cubicBezTo>
                <a:cubicBezTo>
                  <a:pt x="58" y="63"/>
                  <a:pt x="64" y="57"/>
                  <a:pt x="64" y="50"/>
                </a:cubicBezTo>
                <a:cubicBezTo>
                  <a:pt x="64" y="43"/>
                  <a:pt x="59" y="37"/>
                  <a:pt x="51" y="37"/>
                </a:cubicBezTo>
                <a:close/>
                <a:moveTo>
                  <a:pt x="238" y="37"/>
                </a:moveTo>
                <a:cubicBezTo>
                  <a:pt x="231" y="37"/>
                  <a:pt x="225" y="43"/>
                  <a:pt x="225" y="50"/>
                </a:cubicBezTo>
                <a:cubicBezTo>
                  <a:pt x="225" y="57"/>
                  <a:pt x="231" y="63"/>
                  <a:pt x="238" y="63"/>
                </a:cubicBezTo>
                <a:cubicBezTo>
                  <a:pt x="245" y="63"/>
                  <a:pt x="251" y="57"/>
                  <a:pt x="251" y="50"/>
                </a:cubicBezTo>
                <a:cubicBezTo>
                  <a:pt x="251" y="43"/>
                  <a:pt x="245" y="37"/>
                  <a:pt x="238" y="37"/>
                </a:cubicBezTo>
                <a:close/>
                <a:moveTo>
                  <a:pt x="0" y="90"/>
                </a:moveTo>
                <a:cubicBezTo>
                  <a:pt x="0" y="10"/>
                  <a:pt x="0" y="10"/>
                  <a:pt x="0" y="10"/>
                </a:cubicBezTo>
                <a:cubicBezTo>
                  <a:pt x="0" y="5"/>
                  <a:pt x="4" y="0"/>
                  <a:pt x="10" y="0"/>
                </a:cubicBezTo>
                <a:cubicBezTo>
                  <a:pt x="281" y="0"/>
                  <a:pt x="281" y="0"/>
                  <a:pt x="281" y="0"/>
                </a:cubicBezTo>
                <a:cubicBezTo>
                  <a:pt x="286" y="0"/>
                  <a:pt x="291" y="4"/>
                  <a:pt x="291" y="10"/>
                </a:cubicBezTo>
                <a:cubicBezTo>
                  <a:pt x="291" y="90"/>
                  <a:pt x="291" y="90"/>
                  <a:pt x="291" y="90"/>
                </a:cubicBezTo>
                <a:cubicBezTo>
                  <a:pt x="291" y="95"/>
                  <a:pt x="287" y="100"/>
                  <a:pt x="281" y="100"/>
                </a:cubicBezTo>
                <a:cubicBezTo>
                  <a:pt x="10" y="100"/>
                  <a:pt x="10" y="100"/>
                  <a:pt x="10" y="100"/>
                </a:cubicBezTo>
                <a:cubicBezTo>
                  <a:pt x="4" y="100"/>
                  <a:pt x="0" y="95"/>
                  <a:pt x="0" y="90"/>
                </a:cubicBezTo>
                <a:close/>
                <a:moveTo>
                  <a:pt x="20" y="79"/>
                </a:moveTo>
                <a:cubicBezTo>
                  <a:pt x="271" y="79"/>
                  <a:pt x="271" y="79"/>
                  <a:pt x="271" y="79"/>
                </a:cubicBezTo>
                <a:cubicBezTo>
                  <a:pt x="271" y="21"/>
                  <a:pt x="271" y="21"/>
                  <a:pt x="271" y="21"/>
                </a:cubicBezTo>
                <a:cubicBezTo>
                  <a:pt x="20" y="21"/>
                  <a:pt x="20" y="21"/>
                  <a:pt x="20" y="21"/>
                </a:cubicBezTo>
                <a:lnTo>
                  <a:pt x="20" y="79"/>
                </a:lnTo>
                <a:close/>
                <a:moveTo>
                  <a:pt x="0" y="207"/>
                </a:moveTo>
                <a:cubicBezTo>
                  <a:pt x="0" y="127"/>
                  <a:pt x="0" y="127"/>
                  <a:pt x="0" y="127"/>
                </a:cubicBezTo>
                <a:cubicBezTo>
                  <a:pt x="0" y="122"/>
                  <a:pt x="4" y="117"/>
                  <a:pt x="10" y="117"/>
                </a:cubicBezTo>
                <a:cubicBezTo>
                  <a:pt x="281" y="117"/>
                  <a:pt x="281" y="117"/>
                  <a:pt x="281" y="117"/>
                </a:cubicBezTo>
                <a:cubicBezTo>
                  <a:pt x="286" y="117"/>
                  <a:pt x="291" y="121"/>
                  <a:pt x="291" y="127"/>
                </a:cubicBezTo>
                <a:cubicBezTo>
                  <a:pt x="291" y="207"/>
                  <a:pt x="291" y="207"/>
                  <a:pt x="291" y="207"/>
                </a:cubicBezTo>
                <a:cubicBezTo>
                  <a:pt x="291" y="212"/>
                  <a:pt x="287" y="217"/>
                  <a:pt x="281" y="217"/>
                </a:cubicBezTo>
                <a:cubicBezTo>
                  <a:pt x="10" y="217"/>
                  <a:pt x="10" y="217"/>
                  <a:pt x="10" y="217"/>
                </a:cubicBezTo>
                <a:cubicBezTo>
                  <a:pt x="4" y="216"/>
                  <a:pt x="0" y="212"/>
                  <a:pt x="0" y="207"/>
                </a:cubicBezTo>
                <a:close/>
                <a:moveTo>
                  <a:pt x="20" y="197"/>
                </a:moveTo>
                <a:cubicBezTo>
                  <a:pt x="271" y="197"/>
                  <a:pt x="271" y="197"/>
                  <a:pt x="271" y="197"/>
                </a:cubicBezTo>
                <a:cubicBezTo>
                  <a:pt x="271" y="138"/>
                  <a:pt x="271" y="138"/>
                  <a:pt x="271" y="138"/>
                </a:cubicBezTo>
                <a:cubicBezTo>
                  <a:pt x="20" y="138"/>
                  <a:pt x="20" y="138"/>
                  <a:pt x="20" y="138"/>
                </a:cubicBezTo>
                <a:lnTo>
                  <a:pt x="20" y="197"/>
                </a:lnTo>
                <a:close/>
                <a:moveTo>
                  <a:pt x="114" y="284"/>
                </a:moveTo>
                <a:cubicBezTo>
                  <a:pt x="114" y="291"/>
                  <a:pt x="108" y="297"/>
                  <a:pt x="101" y="297"/>
                </a:cubicBezTo>
                <a:cubicBezTo>
                  <a:pt x="94" y="297"/>
                  <a:pt x="88" y="291"/>
                  <a:pt x="88" y="284"/>
                </a:cubicBezTo>
                <a:cubicBezTo>
                  <a:pt x="88" y="277"/>
                  <a:pt x="94" y="271"/>
                  <a:pt x="101" y="271"/>
                </a:cubicBezTo>
                <a:cubicBezTo>
                  <a:pt x="108" y="271"/>
                  <a:pt x="114" y="277"/>
                  <a:pt x="114" y="284"/>
                </a:cubicBezTo>
                <a:close/>
                <a:moveTo>
                  <a:pt x="51" y="271"/>
                </a:moveTo>
                <a:cubicBezTo>
                  <a:pt x="44" y="271"/>
                  <a:pt x="38" y="277"/>
                  <a:pt x="38" y="284"/>
                </a:cubicBezTo>
                <a:cubicBezTo>
                  <a:pt x="38" y="291"/>
                  <a:pt x="44" y="297"/>
                  <a:pt x="51" y="297"/>
                </a:cubicBezTo>
                <a:cubicBezTo>
                  <a:pt x="58" y="297"/>
                  <a:pt x="64" y="291"/>
                  <a:pt x="64" y="284"/>
                </a:cubicBezTo>
                <a:cubicBezTo>
                  <a:pt x="64" y="277"/>
                  <a:pt x="59" y="271"/>
                  <a:pt x="51" y="271"/>
                </a:cubicBezTo>
                <a:close/>
                <a:moveTo>
                  <a:pt x="238" y="271"/>
                </a:moveTo>
                <a:cubicBezTo>
                  <a:pt x="231" y="271"/>
                  <a:pt x="225" y="277"/>
                  <a:pt x="225" y="284"/>
                </a:cubicBezTo>
                <a:cubicBezTo>
                  <a:pt x="225" y="291"/>
                  <a:pt x="231" y="297"/>
                  <a:pt x="238" y="297"/>
                </a:cubicBezTo>
                <a:cubicBezTo>
                  <a:pt x="245" y="297"/>
                  <a:pt x="251" y="291"/>
                  <a:pt x="251" y="284"/>
                </a:cubicBezTo>
                <a:cubicBezTo>
                  <a:pt x="251" y="277"/>
                  <a:pt x="245" y="271"/>
                  <a:pt x="238" y="271"/>
                </a:cubicBezTo>
                <a:close/>
                <a:moveTo>
                  <a:pt x="0" y="324"/>
                </a:moveTo>
                <a:cubicBezTo>
                  <a:pt x="0" y="245"/>
                  <a:pt x="0" y="245"/>
                  <a:pt x="0" y="245"/>
                </a:cubicBezTo>
                <a:cubicBezTo>
                  <a:pt x="0" y="239"/>
                  <a:pt x="4" y="234"/>
                  <a:pt x="10" y="234"/>
                </a:cubicBezTo>
                <a:cubicBezTo>
                  <a:pt x="281" y="234"/>
                  <a:pt x="281" y="234"/>
                  <a:pt x="281" y="234"/>
                </a:cubicBezTo>
                <a:cubicBezTo>
                  <a:pt x="286" y="234"/>
                  <a:pt x="291" y="239"/>
                  <a:pt x="291" y="245"/>
                </a:cubicBezTo>
                <a:cubicBezTo>
                  <a:pt x="291" y="324"/>
                  <a:pt x="291" y="324"/>
                  <a:pt x="291" y="324"/>
                </a:cubicBezTo>
                <a:cubicBezTo>
                  <a:pt x="291" y="329"/>
                  <a:pt x="287" y="334"/>
                  <a:pt x="281" y="334"/>
                </a:cubicBezTo>
                <a:cubicBezTo>
                  <a:pt x="10" y="334"/>
                  <a:pt x="10" y="334"/>
                  <a:pt x="10" y="334"/>
                </a:cubicBezTo>
                <a:cubicBezTo>
                  <a:pt x="4" y="334"/>
                  <a:pt x="0" y="329"/>
                  <a:pt x="0" y="324"/>
                </a:cubicBezTo>
                <a:close/>
                <a:moveTo>
                  <a:pt x="20" y="314"/>
                </a:moveTo>
                <a:cubicBezTo>
                  <a:pt x="271" y="314"/>
                  <a:pt x="271" y="314"/>
                  <a:pt x="271" y="314"/>
                </a:cubicBezTo>
                <a:cubicBezTo>
                  <a:pt x="271" y="255"/>
                  <a:pt x="271" y="255"/>
                  <a:pt x="271" y="255"/>
                </a:cubicBezTo>
                <a:cubicBezTo>
                  <a:pt x="20" y="255"/>
                  <a:pt x="20" y="255"/>
                  <a:pt x="20" y="255"/>
                </a:cubicBezTo>
                <a:lnTo>
                  <a:pt x="20" y="314"/>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897775" y="4306001"/>
            <a:ext cx="1662545" cy="867930"/>
          </a:xfrm>
          <a:prstGeom prst="rect">
            <a:avLst/>
          </a:prstGeom>
          <a:noFill/>
        </p:spPr>
        <p:txBody>
          <a:bodyPr wrap="square" rtlCol="0">
            <a:spAutoFit/>
          </a:bodyPr>
          <a:lstStyle/>
          <a:p>
            <a:pPr algn="ctr">
              <a:lnSpc>
                <a:spcPct val="90000"/>
              </a:lnSpc>
            </a:pPr>
            <a:r>
              <a:rPr lang="en-US" sz="1400" b="1" dirty="0" smtClean="0"/>
              <a:t>Support </a:t>
            </a:r>
            <a:r>
              <a:rPr lang="en-US" sz="1400" b="1" dirty="0"/>
              <a:t> </a:t>
            </a:r>
            <a:r>
              <a:rPr lang="en-US" sz="1400" b="1" dirty="0" smtClean="0"/>
              <a:t>Infrastructure,</a:t>
            </a:r>
          </a:p>
          <a:p>
            <a:pPr algn="ctr">
              <a:lnSpc>
                <a:spcPct val="90000"/>
              </a:lnSpc>
            </a:pPr>
            <a:r>
              <a:rPr lang="en-US" sz="1400" b="1" dirty="0" smtClean="0"/>
              <a:t>EXPERT</a:t>
            </a:r>
            <a:r>
              <a:rPr lang="en-US" sz="1400" b="1" baseline="30000" dirty="0" smtClean="0"/>
              <a:t>SM</a:t>
            </a:r>
            <a:r>
              <a:rPr lang="en-US" sz="1400" b="1" dirty="0" smtClean="0"/>
              <a:t> Systems, etc.</a:t>
            </a:r>
          </a:p>
        </p:txBody>
      </p:sp>
      <p:sp>
        <p:nvSpPr>
          <p:cNvPr id="12" name="TextBox 11"/>
          <p:cNvSpPr txBox="1"/>
          <p:nvPr/>
        </p:nvSpPr>
        <p:spPr>
          <a:xfrm>
            <a:off x="2756764" y="6094933"/>
            <a:ext cx="954107" cy="483722"/>
          </a:xfrm>
          <a:prstGeom prst="rect">
            <a:avLst/>
          </a:prstGeom>
          <a:noFill/>
        </p:spPr>
        <p:txBody>
          <a:bodyPr wrap="none" rtlCol="0">
            <a:spAutoFit/>
          </a:bodyPr>
          <a:lstStyle/>
          <a:p>
            <a:pPr algn="ctr">
              <a:lnSpc>
                <a:spcPct val="90000"/>
              </a:lnSpc>
            </a:pPr>
            <a:r>
              <a:rPr lang="en-US" sz="1400" b="1" dirty="0" smtClean="0"/>
              <a:t>Support </a:t>
            </a:r>
            <a:br>
              <a:rPr lang="en-US" sz="1400" b="1" dirty="0" smtClean="0"/>
            </a:br>
            <a:r>
              <a:rPr lang="en-US" sz="1400" b="1" dirty="0" smtClean="0"/>
              <a:t>Engineer</a:t>
            </a:r>
          </a:p>
        </p:txBody>
      </p:sp>
      <p:grpSp>
        <p:nvGrpSpPr>
          <p:cNvPr id="17" name="Group 16"/>
          <p:cNvGrpSpPr/>
          <p:nvPr/>
        </p:nvGrpSpPr>
        <p:grpSpPr>
          <a:xfrm>
            <a:off x="2817637" y="5348802"/>
            <a:ext cx="723586" cy="723586"/>
            <a:chOff x="5801193" y="3447738"/>
            <a:chExt cx="1543987" cy="1543987"/>
          </a:xfrm>
        </p:grpSpPr>
        <p:sp>
          <p:nvSpPr>
            <p:cNvPr id="15" name="Oval 14"/>
            <p:cNvSpPr/>
            <p:nvPr/>
          </p:nvSpPr>
          <p:spPr>
            <a:xfrm>
              <a:off x="5801193" y="3447738"/>
              <a:ext cx="1543987" cy="1543987"/>
            </a:xfrm>
            <a:prstGeom prst="ellipse">
              <a:avLst/>
            </a:prstGeom>
            <a:solidFill>
              <a:srgbClr val="CC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grpSp>
          <p:nvGrpSpPr>
            <p:cNvPr id="16" name="Group 15"/>
            <p:cNvGrpSpPr/>
            <p:nvPr/>
          </p:nvGrpSpPr>
          <p:grpSpPr>
            <a:xfrm>
              <a:off x="6235909" y="3807502"/>
              <a:ext cx="653666" cy="767174"/>
              <a:chOff x="7138180" y="2674964"/>
              <a:chExt cx="2614613" cy="3068638"/>
            </a:xfrm>
            <a:solidFill>
              <a:schemeClr val="bg1"/>
            </a:solidFill>
          </p:grpSpPr>
          <p:sp>
            <p:nvSpPr>
              <p:cNvPr id="13" name="Freeform 6"/>
              <p:cNvSpPr>
                <a:spLocks noEditPoints="1"/>
              </p:cNvSpPr>
              <p:nvPr/>
            </p:nvSpPr>
            <p:spPr bwMode="auto">
              <a:xfrm>
                <a:off x="7531880" y="2674964"/>
                <a:ext cx="1835150" cy="1833563"/>
              </a:xfrm>
              <a:custGeom>
                <a:avLst/>
                <a:gdLst>
                  <a:gd name="T0" fmla="*/ 107 w 214"/>
                  <a:gd name="T1" fmla="*/ 214 h 214"/>
                  <a:gd name="T2" fmla="*/ 0 w 214"/>
                  <a:gd name="T3" fmla="*/ 107 h 214"/>
                  <a:gd name="T4" fmla="*/ 107 w 214"/>
                  <a:gd name="T5" fmla="*/ 0 h 214"/>
                  <a:gd name="T6" fmla="*/ 214 w 214"/>
                  <a:gd name="T7" fmla="*/ 107 h 214"/>
                  <a:gd name="T8" fmla="*/ 107 w 214"/>
                  <a:gd name="T9" fmla="*/ 214 h 214"/>
                  <a:gd name="T10" fmla="*/ 107 w 214"/>
                  <a:gd name="T11" fmla="*/ 27 h 214"/>
                  <a:gd name="T12" fmla="*/ 26 w 214"/>
                  <a:gd name="T13" fmla="*/ 107 h 214"/>
                  <a:gd name="T14" fmla="*/ 107 w 214"/>
                  <a:gd name="T15" fmla="*/ 187 h 214"/>
                  <a:gd name="T16" fmla="*/ 187 w 214"/>
                  <a:gd name="T17" fmla="*/ 107 h 214"/>
                  <a:gd name="T18" fmla="*/ 107 w 214"/>
                  <a:gd name="T19" fmla="*/ 2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214"/>
                    </a:moveTo>
                    <a:cubicBezTo>
                      <a:pt x="48" y="214"/>
                      <a:pt x="0" y="166"/>
                      <a:pt x="0" y="107"/>
                    </a:cubicBezTo>
                    <a:cubicBezTo>
                      <a:pt x="0" y="48"/>
                      <a:pt x="48" y="0"/>
                      <a:pt x="107" y="0"/>
                    </a:cubicBezTo>
                    <a:cubicBezTo>
                      <a:pt x="166" y="0"/>
                      <a:pt x="214" y="48"/>
                      <a:pt x="214" y="107"/>
                    </a:cubicBezTo>
                    <a:cubicBezTo>
                      <a:pt x="214" y="166"/>
                      <a:pt x="166" y="214"/>
                      <a:pt x="107" y="214"/>
                    </a:cubicBezTo>
                    <a:close/>
                    <a:moveTo>
                      <a:pt x="107" y="27"/>
                    </a:moveTo>
                    <a:cubicBezTo>
                      <a:pt x="62" y="27"/>
                      <a:pt x="26" y="63"/>
                      <a:pt x="26" y="107"/>
                    </a:cubicBezTo>
                    <a:cubicBezTo>
                      <a:pt x="26" y="151"/>
                      <a:pt x="62" y="187"/>
                      <a:pt x="107" y="187"/>
                    </a:cubicBezTo>
                    <a:cubicBezTo>
                      <a:pt x="151" y="187"/>
                      <a:pt x="187" y="151"/>
                      <a:pt x="187" y="107"/>
                    </a:cubicBezTo>
                    <a:cubicBezTo>
                      <a:pt x="187" y="63"/>
                      <a:pt x="151" y="27"/>
                      <a:pt x="10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p:nvSpPr>
            <p:spPr bwMode="auto">
              <a:xfrm>
                <a:off x="7138180" y="4568852"/>
                <a:ext cx="2614613" cy="1174750"/>
              </a:xfrm>
              <a:custGeom>
                <a:avLst/>
                <a:gdLst>
                  <a:gd name="T0" fmla="*/ 292 w 305"/>
                  <a:gd name="T1" fmla="*/ 137 h 137"/>
                  <a:gd name="T2" fmla="*/ 14 w 305"/>
                  <a:gd name="T3" fmla="*/ 137 h 137"/>
                  <a:gd name="T4" fmla="*/ 4 w 305"/>
                  <a:gd name="T5" fmla="*/ 132 h 137"/>
                  <a:gd name="T6" fmla="*/ 1 w 305"/>
                  <a:gd name="T7" fmla="*/ 122 h 137"/>
                  <a:gd name="T8" fmla="*/ 14 w 305"/>
                  <a:gd name="T9" fmla="*/ 41 h 137"/>
                  <a:gd name="T10" fmla="*/ 21 w 305"/>
                  <a:gd name="T11" fmla="*/ 31 h 137"/>
                  <a:gd name="T12" fmla="*/ 76 w 305"/>
                  <a:gd name="T13" fmla="*/ 3 h 137"/>
                  <a:gd name="T14" fmla="*/ 94 w 305"/>
                  <a:gd name="T15" fmla="*/ 9 h 137"/>
                  <a:gd name="T16" fmla="*/ 88 w 305"/>
                  <a:gd name="T17" fmla="*/ 27 h 137"/>
                  <a:gd name="T18" fmla="*/ 39 w 305"/>
                  <a:gd name="T19" fmla="*/ 51 h 137"/>
                  <a:gd name="T20" fmla="*/ 29 w 305"/>
                  <a:gd name="T21" fmla="*/ 110 h 137"/>
                  <a:gd name="T22" fmla="*/ 276 w 305"/>
                  <a:gd name="T23" fmla="*/ 110 h 137"/>
                  <a:gd name="T24" fmla="*/ 266 w 305"/>
                  <a:gd name="T25" fmla="*/ 51 h 137"/>
                  <a:gd name="T26" fmla="*/ 218 w 305"/>
                  <a:gd name="T27" fmla="*/ 27 h 137"/>
                  <a:gd name="T28" fmla="*/ 212 w 305"/>
                  <a:gd name="T29" fmla="*/ 9 h 137"/>
                  <a:gd name="T30" fmla="*/ 230 w 305"/>
                  <a:gd name="T31" fmla="*/ 3 h 137"/>
                  <a:gd name="T32" fmla="*/ 284 w 305"/>
                  <a:gd name="T33" fmla="*/ 31 h 137"/>
                  <a:gd name="T34" fmla="*/ 292 w 305"/>
                  <a:gd name="T35" fmla="*/ 41 h 137"/>
                  <a:gd name="T36" fmla="*/ 305 w 305"/>
                  <a:gd name="T37" fmla="*/ 122 h 137"/>
                  <a:gd name="T38" fmla="*/ 302 w 305"/>
                  <a:gd name="T39" fmla="*/ 132 h 137"/>
                  <a:gd name="T40" fmla="*/ 292 w 305"/>
                  <a:gd name="T4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5" h="137">
                    <a:moveTo>
                      <a:pt x="292" y="137"/>
                    </a:moveTo>
                    <a:cubicBezTo>
                      <a:pt x="14" y="137"/>
                      <a:pt x="14" y="137"/>
                      <a:pt x="14" y="137"/>
                    </a:cubicBezTo>
                    <a:cubicBezTo>
                      <a:pt x="10" y="137"/>
                      <a:pt x="6" y="135"/>
                      <a:pt x="4" y="132"/>
                    </a:cubicBezTo>
                    <a:cubicBezTo>
                      <a:pt x="1" y="129"/>
                      <a:pt x="0" y="125"/>
                      <a:pt x="1" y="122"/>
                    </a:cubicBezTo>
                    <a:cubicBezTo>
                      <a:pt x="14" y="41"/>
                      <a:pt x="14" y="41"/>
                      <a:pt x="14" y="41"/>
                    </a:cubicBezTo>
                    <a:cubicBezTo>
                      <a:pt x="14" y="36"/>
                      <a:pt x="17" y="33"/>
                      <a:pt x="21" y="31"/>
                    </a:cubicBezTo>
                    <a:cubicBezTo>
                      <a:pt x="76" y="3"/>
                      <a:pt x="76" y="3"/>
                      <a:pt x="76" y="3"/>
                    </a:cubicBezTo>
                    <a:cubicBezTo>
                      <a:pt x="82" y="0"/>
                      <a:pt x="90" y="3"/>
                      <a:pt x="94" y="9"/>
                    </a:cubicBezTo>
                    <a:cubicBezTo>
                      <a:pt x="97" y="16"/>
                      <a:pt x="94" y="24"/>
                      <a:pt x="88" y="27"/>
                    </a:cubicBezTo>
                    <a:cubicBezTo>
                      <a:pt x="39" y="51"/>
                      <a:pt x="39" y="51"/>
                      <a:pt x="39" y="51"/>
                    </a:cubicBezTo>
                    <a:cubicBezTo>
                      <a:pt x="29" y="110"/>
                      <a:pt x="29" y="110"/>
                      <a:pt x="29" y="110"/>
                    </a:cubicBezTo>
                    <a:cubicBezTo>
                      <a:pt x="276" y="110"/>
                      <a:pt x="276" y="110"/>
                      <a:pt x="276" y="110"/>
                    </a:cubicBezTo>
                    <a:cubicBezTo>
                      <a:pt x="266" y="51"/>
                      <a:pt x="266" y="51"/>
                      <a:pt x="266" y="51"/>
                    </a:cubicBezTo>
                    <a:cubicBezTo>
                      <a:pt x="218" y="27"/>
                      <a:pt x="218" y="27"/>
                      <a:pt x="218" y="27"/>
                    </a:cubicBezTo>
                    <a:cubicBezTo>
                      <a:pt x="211" y="24"/>
                      <a:pt x="209" y="16"/>
                      <a:pt x="212" y="9"/>
                    </a:cubicBezTo>
                    <a:cubicBezTo>
                      <a:pt x="215" y="3"/>
                      <a:pt x="223" y="0"/>
                      <a:pt x="230" y="3"/>
                    </a:cubicBezTo>
                    <a:cubicBezTo>
                      <a:pt x="284" y="31"/>
                      <a:pt x="284" y="31"/>
                      <a:pt x="284" y="31"/>
                    </a:cubicBezTo>
                    <a:cubicBezTo>
                      <a:pt x="288" y="33"/>
                      <a:pt x="291" y="36"/>
                      <a:pt x="292" y="41"/>
                    </a:cubicBezTo>
                    <a:cubicBezTo>
                      <a:pt x="305" y="122"/>
                      <a:pt x="305" y="122"/>
                      <a:pt x="305" y="122"/>
                    </a:cubicBezTo>
                    <a:cubicBezTo>
                      <a:pt x="305" y="125"/>
                      <a:pt x="304" y="129"/>
                      <a:pt x="302" y="132"/>
                    </a:cubicBezTo>
                    <a:cubicBezTo>
                      <a:pt x="299" y="135"/>
                      <a:pt x="295" y="137"/>
                      <a:pt x="292"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0" name="Bent Arrow 19"/>
          <p:cNvSpPr/>
          <p:nvPr/>
        </p:nvSpPr>
        <p:spPr>
          <a:xfrm flipH="1">
            <a:off x="4245065" y="2959340"/>
            <a:ext cx="6790231" cy="1548847"/>
          </a:xfrm>
          <a:prstGeom prst="bentArrow">
            <a:avLst>
              <a:gd name="adj1" fmla="val 38851"/>
              <a:gd name="adj2" fmla="val 23034"/>
              <a:gd name="adj3" fmla="val 25000"/>
              <a:gd name="adj4" fmla="val 22042"/>
            </a:avLst>
          </a:prstGeom>
          <a:solidFill>
            <a:schemeClr val="tx1">
              <a:lumMod val="25000"/>
              <a:lumOff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solidFill>
                <a:schemeClr val="tx1"/>
              </a:solidFill>
            </a:endParaRPr>
          </a:p>
        </p:txBody>
      </p:sp>
      <p:sp>
        <p:nvSpPr>
          <p:cNvPr id="18" name="Freeform 17"/>
          <p:cNvSpPr/>
          <p:nvPr/>
        </p:nvSpPr>
        <p:spPr>
          <a:xfrm>
            <a:off x="5767573" y="2626829"/>
            <a:ext cx="2129922" cy="1246911"/>
          </a:xfrm>
          <a:custGeom>
            <a:avLst/>
            <a:gdLst>
              <a:gd name="connsiteX0" fmla="*/ 2794486 w 4401835"/>
              <a:gd name="connsiteY0" fmla="*/ 0 h 2576947"/>
              <a:gd name="connsiteX1" fmla="*/ 4023123 w 4401835"/>
              <a:gd name="connsiteY1" fmla="*/ 1230657 h 2576947"/>
              <a:gd name="connsiteX2" fmla="*/ 4016780 w 4401835"/>
              <a:gd name="connsiteY2" fmla="*/ 1356484 h 2576947"/>
              <a:gd name="connsiteX3" fmla="*/ 4008553 w 4401835"/>
              <a:gd name="connsiteY3" fmla="*/ 1410477 h 2576947"/>
              <a:gd name="connsiteX4" fmla="*/ 4034191 w 4401835"/>
              <a:gd name="connsiteY4" fmla="*/ 1418449 h 2576947"/>
              <a:gd name="connsiteX5" fmla="*/ 4401835 w 4401835"/>
              <a:gd name="connsiteY5" fmla="*/ 1974007 h 2576947"/>
              <a:gd name="connsiteX6" fmla="*/ 3799885 w 4401835"/>
              <a:gd name="connsiteY6" fmla="*/ 2576947 h 2576947"/>
              <a:gd name="connsiteX7" fmla="*/ 3775144 w 4401835"/>
              <a:gd name="connsiteY7" fmla="*/ 2574449 h 2576947"/>
              <a:gd name="connsiteX8" fmla="*/ 3775144 w 4401835"/>
              <a:gd name="connsiteY8" fmla="*/ 2576946 h 2576947"/>
              <a:gd name="connsiteX9" fmla="*/ 611197 w 4401835"/>
              <a:gd name="connsiteY9" fmla="*/ 2576946 h 2576947"/>
              <a:gd name="connsiteX10" fmla="*/ 611197 w 4401835"/>
              <a:gd name="connsiteY10" fmla="*/ 2576246 h 2576947"/>
              <a:gd name="connsiteX11" fmla="*/ 601950 w 4401835"/>
              <a:gd name="connsiteY11" fmla="*/ 2576947 h 2576947"/>
              <a:gd name="connsiteX12" fmla="*/ 0 w 4401835"/>
              <a:gd name="connsiteY12" fmla="*/ 1974007 h 2576947"/>
              <a:gd name="connsiteX13" fmla="*/ 480636 w 4401835"/>
              <a:gd name="connsiteY13" fmla="*/ 1383317 h 2576947"/>
              <a:gd name="connsiteX14" fmla="*/ 495393 w 4401835"/>
              <a:gd name="connsiteY14" fmla="*/ 1381827 h 2576947"/>
              <a:gd name="connsiteX15" fmla="*/ 532260 w 4401835"/>
              <a:gd name="connsiteY15" fmla="*/ 1262868 h 2576947"/>
              <a:gd name="connsiteX16" fmla="*/ 1364500 w 4401835"/>
              <a:gd name="connsiteY16" fmla="*/ 710314 h 2576947"/>
              <a:gd name="connsiteX17" fmla="*/ 1633090 w 4401835"/>
              <a:gd name="connsiteY17" fmla="*/ 750988 h 2576947"/>
              <a:gd name="connsiteX18" fmla="*/ 1659590 w 4401835"/>
              <a:gd name="connsiteY18" fmla="*/ 760703 h 2576947"/>
              <a:gd name="connsiteX19" fmla="*/ 1662402 w 4401835"/>
              <a:gd name="connsiteY19" fmla="*/ 751630 h 2576947"/>
              <a:gd name="connsiteX20" fmla="*/ 2794486 w 4401835"/>
              <a:gd name="connsiteY20" fmla="*/ 0 h 257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01835" h="2576947">
                <a:moveTo>
                  <a:pt x="2794486" y="0"/>
                </a:moveTo>
                <a:cubicBezTo>
                  <a:pt x="3473043" y="0"/>
                  <a:pt x="4023123" y="550984"/>
                  <a:pt x="4023123" y="1230657"/>
                </a:cubicBezTo>
                <a:cubicBezTo>
                  <a:pt x="4023123" y="1273137"/>
                  <a:pt x="4020974" y="1315113"/>
                  <a:pt x="4016780" y="1356484"/>
                </a:cubicBezTo>
                <a:lnTo>
                  <a:pt x="4008553" y="1410477"/>
                </a:lnTo>
                <a:lnTo>
                  <a:pt x="4034191" y="1418449"/>
                </a:lnTo>
                <a:cubicBezTo>
                  <a:pt x="4250240" y="1509980"/>
                  <a:pt x="4401835" y="1724261"/>
                  <a:pt x="4401835" y="1974007"/>
                </a:cubicBezTo>
                <a:cubicBezTo>
                  <a:pt x="4401835" y="2307002"/>
                  <a:pt x="4132333" y="2576947"/>
                  <a:pt x="3799885" y="2576947"/>
                </a:cubicBezTo>
                <a:lnTo>
                  <a:pt x="3775144" y="2574449"/>
                </a:lnTo>
                <a:lnTo>
                  <a:pt x="3775144" y="2576946"/>
                </a:lnTo>
                <a:lnTo>
                  <a:pt x="611197" y="2576946"/>
                </a:lnTo>
                <a:lnTo>
                  <a:pt x="611197" y="2576246"/>
                </a:lnTo>
                <a:lnTo>
                  <a:pt x="601950" y="2576947"/>
                </a:lnTo>
                <a:cubicBezTo>
                  <a:pt x="269502" y="2576947"/>
                  <a:pt x="0" y="2307002"/>
                  <a:pt x="0" y="1974007"/>
                </a:cubicBezTo>
                <a:cubicBezTo>
                  <a:pt x="0" y="1682636"/>
                  <a:pt x="206338" y="1439538"/>
                  <a:pt x="480636" y="1383317"/>
                </a:cubicBezTo>
                <a:lnTo>
                  <a:pt x="495393" y="1381827"/>
                </a:lnTo>
                <a:lnTo>
                  <a:pt x="532260" y="1262868"/>
                </a:lnTo>
                <a:cubicBezTo>
                  <a:pt x="669376" y="938155"/>
                  <a:pt x="990374" y="710314"/>
                  <a:pt x="1364500" y="710314"/>
                </a:cubicBezTo>
                <a:cubicBezTo>
                  <a:pt x="1458032" y="710314"/>
                  <a:pt x="1548243" y="724554"/>
                  <a:pt x="1633090" y="750988"/>
                </a:cubicBezTo>
                <a:lnTo>
                  <a:pt x="1659590" y="760703"/>
                </a:lnTo>
                <a:lnTo>
                  <a:pt x="1662402" y="751630"/>
                </a:lnTo>
                <a:cubicBezTo>
                  <a:pt x="1848919" y="309928"/>
                  <a:pt x="2285568" y="0"/>
                  <a:pt x="2794486" y="0"/>
                </a:cubicBezTo>
                <a:close/>
              </a:path>
            </a:pathLst>
          </a:custGeom>
          <a:solidFill>
            <a:schemeClr val="tx1">
              <a:lumMod val="10000"/>
              <a:lumOff val="9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numCol="1" spcCol="0" rtlCol="0" fromWordArt="0" anchor="ctr" anchorCtr="0" forceAA="0" compatLnSpc="1"/>
          <a:lstStyle/>
          <a:p>
            <a:pPr algn="ctr">
              <a:lnSpc>
                <a:spcPct val="90000"/>
              </a:lnSpc>
            </a:pPr>
            <a:endParaRPr lang="en-US" dirty="0" smtClean="0"/>
          </a:p>
        </p:txBody>
      </p:sp>
      <p:cxnSp>
        <p:nvCxnSpPr>
          <p:cNvPr id="21" name="Elbow Connector 20"/>
          <p:cNvCxnSpPr/>
          <p:nvPr/>
        </p:nvCxnSpPr>
        <p:spPr>
          <a:xfrm rot="10800000">
            <a:off x="4963888" y="3200246"/>
            <a:ext cx="5867510" cy="1324459"/>
          </a:xfrm>
          <a:prstGeom prst="bentConnector3">
            <a:avLst>
              <a:gd name="adj1" fmla="val 677"/>
            </a:avLst>
          </a:prstGeom>
          <a:ln w="73025">
            <a:solidFill>
              <a:schemeClr val="tx1">
                <a:lumMod val="90000"/>
                <a:lumOff val="10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a:off x="4724511" y="3408062"/>
            <a:ext cx="5895141" cy="938808"/>
          </a:xfrm>
          <a:prstGeom prst="bentConnector3">
            <a:avLst>
              <a:gd name="adj1" fmla="val 20"/>
            </a:avLst>
          </a:prstGeom>
          <a:ln w="73025">
            <a:solidFill>
              <a:srgbClr val="CC0000"/>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19067" y="4306001"/>
            <a:ext cx="1308370" cy="480131"/>
          </a:xfrm>
          <a:prstGeom prst="rect">
            <a:avLst/>
          </a:prstGeom>
          <a:noFill/>
        </p:spPr>
        <p:txBody>
          <a:bodyPr wrap="none" rtlCol="0">
            <a:spAutoFit/>
          </a:bodyPr>
          <a:lstStyle/>
          <a:p>
            <a:pPr algn="ctr">
              <a:lnSpc>
                <a:spcPct val="90000"/>
              </a:lnSpc>
            </a:pPr>
            <a:r>
              <a:rPr lang="en-US" sz="1400" b="1" dirty="0" smtClean="0"/>
              <a:t>SAL</a:t>
            </a:r>
          </a:p>
          <a:p>
            <a:pPr algn="ctr">
              <a:lnSpc>
                <a:spcPct val="90000"/>
              </a:lnSpc>
            </a:pPr>
            <a:r>
              <a:rPr lang="en-US" sz="1400" b="1" dirty="0" smtClean="0"/>
              <a:t>Concentrator</a:t>
            </a:r>
          </a:p>
        </p:txBody>
      </p:sp>
      <p:pic>
        <p:nvPicPr>
          <p:cNvPr id="51" name="Picture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87171" y="4487206"/>
            <a:ext cx="1062075" cy="369409"/>
          </a:xfrm>
          <a:prstGeom prst="rect">
            <a:avLst/>
          </a:prstGeom>
        </p:spPr>
      </p:pic>
      <p:grpSp>
        <p:nvGrpSpPr>
          <p:cNvPr id="61" name="Group 60"/>
          <p:cNvGrpSpPr/>
          <p:nvPr/>
        </p:nvGrpSpPr>
        <p:grpSpPr>
          <a:xfrm>
            <a:off x="8595359" y="2568970"/>
            <a:ext cx="1064029" cy="1382912"/>
            <a:chOff x="8329354" y="3025832"/>
            <a:chExt cx="1189638" cy="1546165"/>
          </a:xfrm>
        </p:grpSpPr>
        <p:sp>
          <p:nvSpPr>
            <p:cNvPr id="60" name="Freeform 59"/>
            <p:cNvSpPr/>
            <p:nvPr/>
          </p:nvSpPr>
          <p:spPr>
            <a:xfrm>
              <a:off x="8436708" y="3044092"/>
              <a:ext cx="1019907" cy="1484923"/>
            </a:xfrm>
            <a:custGeom>
              <a:avLst/>
              <a:gdLst>
                <a:gd name="connsiteX0" fmla="*/ 785446 w 1019907"/>
                <a:gd name="connsiteY0" fmla="*/ 3908 h 1484923"/>
                <a:gd name="connsiteX1" fmla="*/ 1019907 w 1019907"/>
                <a:gd name="connsiteY1" fmla="*/ 0 h 1484923"/>
                <a:gd name="connsiteX2" fmla="*/ 1016000 w 1019907"/>
                <a:gd name="connsiteY2" fmla="*/ 961293 h 1484923"/>
                <a:gd name="connsiteX3" fmla="*/ 281354 w 1019907"/>
                <a:gd name="connsiteY3" fmla="*/ 1484923 h 1484923"/>
                <a:gd name="connsiteX4" fmla="*/ 42984 w 1019907"/>
                <a:gd name="connsiteY4" fmla="*/ 1395046 h 1484923"/>
                <a:gd name="connsiteX5" fmla="*/ 0 w 1019907"/>
                <a:gd name="connsiteY5" fmla="*/ 1180123 h 1484923"/>
                <a:gd name="connsiteX6" fmla="*/ 101600 w 1019907"/>
                <a:gd name="connsiteY6" fmla="*/ 973016 h 1484923"/>
                <a:gd name="connsiteX7" fmla="*/ 89877 w 1019907"/>
                <a:gd name="connsiteY7" fmla="*/ 883139 h 1484923"/>
                <a:gd name="connsiteX8" fmla="*/ 187569 w 1019907"/>
                <a:gd name="connsiteY8" fmla="*/ 758093 h 1484923"/>
                <a:gd name="connsiteX9" fmla="*/ 187569 w 1019907"/>
                <a:gd name="connsiteY9" fmla="*/ 410308 h 1484923"/>
                <a:gd name="connsiteX10" fmla="*/ 785446 w 1019907"/>
                <a:gd name="connsiteY10" fmla="*/ 3908 h 148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9907" h="1484923">
                  <a:moveTo>
                    <a:pt x="785446" y="3908"/>
                  </a:moveTo>
                  <a:lnTo>
                    <a:pt x="1019907" y="0"/>
                  </a:lnTo>
                  <a:cubicBezTo>
                    <a:pt x="1018605" y="320431"/>
                    <a:pt x="1017302" y="640862"/>
                    <a:pt x="1016000" y="961293"/>
                  </a:cubicBezTo>
                  <a:lnTo>
                    <a:pt x="281354" y="1484923"/>
                  </a:lnTo>
                  <a:lnTo>
                    <a:pt x="42984" y="1395046"/>
                  </a:lnTo>
                  <a:lnTo>
                    <a:pt x="0" y="1180123"/>
                  </a:lnTo>
                  <a:lnTo>
                    <a:pt x="101600" y="973016"/>
                  </a:lnTo>
                  <a:lnTo>
                    <a:pt x="89877" y="883139"/>
                  </a:lnTo>
                  <a:lnTo>
                    <a:pt x="187569" y="758093"/>
                  </a:lnTo>
                  <a:lnTo>
                    <a:pt x="187569" y="410308"/>
                  </a:lnTo>
                  <a:lnTo>
                    <a:pt x="785446" y="3908"/>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pic>
          <p:nvPicPr>
            <p:cNvPr id="19" name="Picture 18"/>
            <p:cNvPicPr>
              <a:picLocks noChangeAspect="1"/>
            </p:cNvPicPr>
            <p:nvPr/>
          </p:nvPicPr>
          <p:blipFill rotWithShape="1">
            <a:blip r:embed="rId4" cstate="screen">
              <a:alphaModFix amt="75000"/>
              <a:extLst>
                <a:ext uri="{28A0092B-C50C-407E-A947-70E740481C1C}">
                  <a14:useLocalDpi xmlns:a14="http://schemas.microsoft.com/office/drawing/2010/main"/>
                </a:ext>
              </a:extLst>
            </a:blip>
            <a:srcRect/>
            <a:stretch/>
          </p:blipFill>
          <p:spPr>
            <a:xfrm>
              <a:off x="8329354" y="3025832"/>
              <a:ext cx="1189638" cy="1546165"/>
            </a:xfrm>
            <a:prstGeom prst="rect">
              <a:avLst/>
            </a:prstGeom>
          </p:spPr>
        </p:pic>
      </p:grpSp>
      <p:sp>
        <p:nvSpPr>
          <p:cNvPr id="62" name="TextBox 61"/>
          <p:cNvSpPr txBox="1"/>
          <p:nvPr/>
        </p:nvSpPr>
        <p:spPr>
          <a:xfrm>
            <a:off x="6437341" y="3945132"/>
            <a:ext cx="840294" cy="286232"/>
          </a:xfrm>
          <a:prstGeom prst="rect">
            <a:avLst/>
          </a:prstGeom>
          <a:noFill/>
        </p:spPr>
        <p:txBody>
          <a:bodyPr wrap="none" rtlCol="0">
            <a:spAutoFit/>
          </a:bodyPr>
          <a:lstStyle/>
          <a:p>
            <a:pPr algn="ctr">
              <a:lnSpc>
                <a:spcPct val="90000"/>
              </a:lnSpc>
            </a:pPr>
            <a:r>
              <a:rPr lang="en-US" sz="1400" b="1" dirty="0" smtClean="0"/>
              <a:t>Internet</a:t>
            </a:r>
          </a:p>
        </p:txBody>
      </p:sp>
      <p:sp>
        <p:nvSpPr>
          <p:cNvPr id="63" name="TextBox 62"/>
          <p:cNvSpPr txBox="1"/>
          <p:nvPr/>
        </p:nvSpPr>
        <p:spPr>
          <a:xfrm>
            <a:off x="8579569" y="3983840"/>
            <a:ext cx="1107996" cy="480131"/>
          </a:xfrm>
          <a:prstGeom prst="rect">
            <a:avLst/>
          </a:prstGeom>
          <a:noFill/>
        </p:spPr>
        <p:txBody>
          <a:bodyPr wrap="none" rtlCol="0">
            <a:spAutoFit/>
          </a:bodyPr>
          <a:lstStyle/>
          <a:p>
            <a:pPr algn="ctr">
              <a:lnSpc>
                <a:spcPct val="90000"/>
              </a:lnSpc>
            </a:pPr>
            <a:r>
              <a:rPr lang="en-US" sz="1400" b="1" dirty="0" smtClean="0"/>
              <a:t>Firewall or</a:t>
            </a:r>
          </a:p>
          <a:p>
            <a:pPr algn="ctr">
              <a:lnSpc>
                <a:spcPct val="90000"/>
              </a:lnSpc>
            </a:pPr>
            <a:r>
              <a:rPr lang="en-US" sz="1400" b="1" dirty="0" smtClean="0"/>
              <a:t>Web Proxy</a:t>
            </a:r>
          </a:p>
        </p:txBody>
      </p:sp>
      <p:sp>
        <p:nvSpPr>
          <p:cNvPr id="66" name="TextBox 65"/>
          <p:cNvSpPr txBox="1"/>
          <p:nvPr/>
        </p:nvSpPr>
        <p:spPr>
          <a:xfrm>
            <a:off x="10017436" y="4907054"/>
            <a:ext cx="1326004" cy="286232"/>
          </a:xfrm>
          <a:prstGeom prst="rect">
            <a:avLst/>
          </a:prstGeom>
          <a:noFill/>
        </p:spPr>
        <p:txBody>
          <a:bodyPr wrap="none" rtlCol="0">
            <a:spAutoFit/>
          </a:bodyPr>
          <a:lstStyle/>
          <a:p>
            <a:pPr algn="ctr">
              <a:lnSpc>
                <a:spcPct val="90000"/>
              </a:lnSpc>
            </a:pPr>
            <a:r>
              <a:rPr lang="en-US" sz="1400" b="1" dirty="0" smtClean="0"/>
              <a:t>SAL Gateway</a:t>
            </a:r>
          </a:p>
        </p:txBody>
      </p:sp>
      <p:sp>
        <p:nvSpPr>
          <p:cNvPr id="67" name="TextBox 66"/>
          <p:cNvSpPr txBox="1"/>
          <p:nvPr/>
        </p:nvSpPr>
        <p:spPr>
          <a:xfrm>
            <a:off x="9875220" y="6026712"/>
            <a:ext cx="1726755" cy="480131"/>
          </a:xfrm>
          <a:prstGeom prst="rect">
            <a:avLst/>
          </a:prstGeom>
          <a:noFill/>
        </p:spPr>
        <p:txBody>
          <a:bodyPr wrap="none" rtlCol="0">
            <a:spAutoFit/>
          </a:bodyPr>
          <a:lstStyle/>
          <a:p>
            <a:pPr algn="ctr">
              <a:lnSpc>
                <a:spcPct val="90000"/>
              </a:lnSpc>
            </a:pPr>
            <a:r>
              <a:rPr lang="en-US" sz="1400" b="1" dirty="0" smtClean="0"/>
              <a:t>SAL Policy Server</a:t>
            </a:r>
          </a:p>
          <a:p>
            <a:pPr algn="ctr">
              <a:lnSpc>
                <a:spcPct val="90000"/>
              </a:lnSpc>
            </a:pPr>
            <a:r>
              <a:rPr lang="en-US" sz="1400" dirty="0" smtClean="0"/>
              <a:t>(optional)</a:t>
            </a:r>
          </a:p>
        </p:txBody>
      </p:sp>
      <p:grpSp>
        <p:nvGrpSpPr>
          <p:cNvPr id="79" name="Group 78"/>
          <p:cNvGrpSpPr/>
          <p:nvPr/>
        </p:nvGrpSpPr>
        <p:grpSpPr>
          <a:xfrm>
            <a:off x="12319954" y="5492039"/>
            <a:ext cx="1062075" cy="848306"/>
            <a:chOff x="12369829" y="6073922"/>
            <a:chExt cx="1062075" cy="848306"/>
          </a:xfrm>
        </p:grpSpPr>
        <p:pic>
          <p:nvPicPr>
            <p:cNvPr id="55" name="Picture 5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69829" y="6073922"/>
              <a:ext cx="1062075" cy="369409"/>
            </a:xfrm>
            <a:prstGeom prst="rect">
              <a:avLst/>
            </a:prstGeom>
          </p:spPr>
        </p:pic>
        <p:sp>
          <p:nvSpPr>
            <p:cNvPr id="68" name="TextBox 67"/>
            <p:cNvSpPr txBox="1"/>
            <p:nvPr/>
          </p:nvSpPr>
          <p:spPr>
            <a:xfrm>
              <a:off x="12470299" y="6442097"/>
              <a:ext cx="861133" cy="480131"/>
            </a:xfrm>
            <a:prstGeom prst="rect">
              <a:avLst/>
            </a:prstGeom>
            <a:noFill/>
          </p:spPr>
          <p:txBody>
            <a:bodyPr wrap="none" rtlCol="0">
              <a:spAutoFit/>
            </a:bodyPr>
            <a:lstStyle/>
            <a:p>
              <a:pPr algn="ctr">
                <a:lnSpc>
                  <a:spcPct val="90000"/>
                </a:lnSpc>
              </a:pPr>
              <a:r>
                <a:rPr lang="en-US" sz="1400" b="1" dirty="0" smtClean="0"/>
                <a:t>Avaya </a:t>
              </a:r>
              <a:br>
                <a:rPr lang="en-US" sz="1400" b="1" dirty="0" smtClean="0"/>
              </a:br>
              <a:r>
                <a:rPr lang="en-US" sz="1400" b="1" dirty="0" smtClean="0"/>
                <a:t>Product</a:t>
              </a:r>
            </a:p>
          </p:txBody>
        </p:sp>
      </p:grpSp>
      <p:grpSp>
        <p:nvGrpSpPr>
          <p:cNvPr id="80" name="Group 79"/>
          <p:cNvGrpSpPr/>
          <p:nvPr/>
        </p:nvGrpSpPr>
        <p:grpSpPr>
          <a:xfrm>
            <a:off x="12319954" y="4593233"/>
            <a:ext cx="1062075" cy="839638"/>
            <a:chOff x="12369829" y="5031931"/>
            <a:chExt cx="1062075" cy="839638"/>
          </a:xfrm>
        </p:grpSpPr>
        <p:pic>
          <p:nvPicPr>
            <p:cNvPr id="54" name="Picture 5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69829" y="5031931"/>
              <a:ext cx="1062075" cy="369409"/>
            </a:xfrm>
            <a:prstGeom prst="rect">
              <a:avLst/>
            </a:prstGeom>
          </p:spPr>
        </p:pic>
        <p:sp>
          <p:nvSpPr>
            <p:cNvPr id="69" name="TextBox 68"/>
            <p:cNvSpPr txBox="1"/>
            <p:nvPr/>
          </p:nvSpPr>
          <p:spPr>
            <a:xfrm>
              <a:off x="12470299" y="5391438"/>
              <a:ext cx="861133" cy="480131"/>
            </a:xfrm>
            <a:prstGeom prst="rect">
              <a:avLst/>
            </a:prstGeom>
            <a:noFill/>
          </p:spPr>
          <p:txBody>
            <a:bodyPr wrap="none" rtlCol="0">
              <a:spAutoFit/>
            </a:bodyPr>
            <a:lstStyle/>
            <a:p>
              <a:pPr algn="ctr">
                <a:lnSpc>
                  <a:spcPct val="90000"/>
                </a:lnSpc>
              </a:pPr>
              <a:r>
                <a:rPr lang="en-US" sz="1400" b="1" dirty="0" smtClean="0"/>
                <a:t>Avaya </a:t>
              </a:r>
              <a:br>
                <a:rPr lang="en-US" sz="1400" b="1" dirty="0" smtClean="0"/>
              </a:br>
              <a:r>
                <a:rPr lang="en-US" sz="1400" b="1" dirty="0" smtClean="0"/>
                <a:t>Product</a:t>
              </a:r>
            </a:p>
          </p:txBody>
        </p:sp>
      </p:grpSp>
      <p:grpSp>
        <p:nvGrpSpPr>
          <p:cNvPr id="81" name="Group 80"/>
          <p:cNvGrpSpPr/>
          <p:nvPr/>
        </p:nvGrpSpPr>
        <p:grpSpPr>
          <a:xfrm>
            <a:off x="12319954" y="3728256"/>
            <a:ext cx="1062075" cy="805808"/>
            <a:chOff x="12369829" y="3989940"/>
            <a:chExt cx="1062075" cy="805808"/>
          </a:xfrm>
        </p:grpSpPr>
        <p:pic>
          <p:nvPicPr>
            <p:cNvPr id="53" name="Picture 5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69829" y="3989940"/>
              <a:ext cx="1062075" cy="369409"/>
            </a:xfrm>
            <a:prstGeom prst="rect">
              <a:avLst/>
            </a:prstGeom>
          </p:spPr>
        </p:pic>
        <p:sp>
          <p:nvSpPr>
            <p:cNvPr id="70" name="TextBox 69"/>
            <p:cNvSpPr txBox="1"/>
            <p:nvPr/>
          </p:nvSpPr>
          <p:spPr>
            <a:xfrm>
              <a:off x="12440644" y="4315617"/>
              <a:ext cx="920445" cy="480131"/>
            </a:xfrm>
            <a:prstGeom prst="rect">
              <a:avLst/>
            </a:prstGeom>
            <a:noFill/>
          </p:spPr>
          <p:txBody>
            <a:bodyPr wrap="none" rtlCol="0">
              <a:spAutoFit/>
            </a:bodyPr>
            <a:lstStyle/>
            <a:p>
              <a:pPr algn="ctr">
                <a:lnSpc>
                  <a:spcPct val="90000"/>
                </a:lnSpc>
              </a:pPr>
              <a:r>
                <a:rPr lang="en-US" sz="1400" b="1" dirty="0" smtClean="0"/>
                <a:t>Session </a:t>
              </a:r>
              <a:br>
                <a:rPr lang="en-US" sz="1400" b="1" dirty="0" smtClean="0"/>
              </a:br>
              <a:r>
                <a:rPr lang="en-US" sz="1400" b="1" dirty="0" smtClean="0"/>
                <a:t>Manager</a:t>
              </a:r>
            </a:p>
          </p:txBody>
        </p:sp>
      </p:grpSp>
      <p:grpSp>
        <p:nvGrpSpPr>
          <p:cNvPr id="82" name="Group 81"/>
          <p:cNvGrpSpPr/>
          <p:nvPr/>
        </p:nvGrpSpPr>
        <p:grpSpPr>
          <a:xfrm>
            <a:off x="12082191" y="2831577"/>
            <a:ext cx="1537600" cy="837510"/>
            <a:chOff x="12132066" y="2947949"/>
            <a:chExt cx="1537600" cy="837510"/>
          </a:xfrm>
        </p:grpSpPr>
        <p:pic>
          <p:nvPicPr>
            <p:cNvPr id="52" name="Picture 5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369829" y="2947949"/>
              <a:ext cx="1062075" cy="369409"/>
            </a:xfrm>
            <a:prstGeom prst="rect">
              <a:avLst/>
            </a:prstGeom>
          </p:spPr>
        </p:pic>
        <p:sp>
          <p:nvSpPr>
            <p:cNvPr id="71" name="TextBox 70"/>
            <p:cNvSpPr txBox="1"/>
            <p:nvPr/>
          </p:nvSpPr>
          <p:spPr>
            <a:xfrm>
              <a:off x="12132066" y="3305328"/>
              <a:ext cx="1537600" cy="480131"/>
            </a:xfrm>
            <a:prstGeom prst="rect">
              <a:avLst/>
            </a:prstGeom>
            <a:noFill/>
          </p:spPr>
          <p:txBody>
            <a:bodyPr wrap="none" rtlCol="0">
              <a:spAutoFit/>
            </a:bodyPr>
            <a:lstStyle/>
            <a:p>
              <a:pPr algn="ctr">
                <a:lnSpc>
                  <a:spcPct val="90000"/>
                </a:lnSpc>
              </a:pPr>
              <a:r>
                <a:rPr lang="en-US" sz="1400" b="1" dirty="0" smtClean="0"/>
                <a:t>Communication</a:t>
              </a:r>
            </a:p>
            <a:p>
              <a:pPr algn="ctr">
                <a:lnSpc>
                  <a:spcPct val="90000"/>
                </a:lnSpc>
              </a:pPr>
              <a:r>
                <a:rPr lang="en-US" sz="1400" b="1" dirty="0" smtClean="0"/>
                <a:t>Manager</a:t>
              </a:r>
            </a:p>
          </p:txBody>
        </p:sp>
      </p:grpSp>
      <p:sp>
        <p:nvSpPr>
          <p:cNvPr id="72" name="Rectangle 71"/>
          <p:cNvSpPr/>
          <p:nvPr/>
        </p:nvSpPr>
        <p:spPr>
          <a:xfrm>
            <a:off x="8030095" y="1950022"/>
            <a:ext cx="6028804" cy="830997"/>
          </a:xfrm>
          <a:prstGeom prst="rect">
            <a:avLst/>
          </a:prstGeom>
          <a:noFill/>
        </p:spPr>
        <p:txBody>
          <a:bodyPr wrap="square" lIns="91440" tIns="45720" rIns="91440" bIns="45720">
            <a:spAutoFit/>
          </a:bodyPr>
          <a:lstStyle/>
          <a:p>
            <a:pPr algn="ctr"/>
            <a:r>
              <a:rPr lang="en-US" sz="2400" b="1" cap="none" spc="0" dirty="0" smtClean="0">
                <a:ln w="12700">
                  <a:noFill/>
                  <a:prstDash val="solid"/>
                </a:ln>
                <a:solidFill>
                  <a:schemeClr val="tx1">
                    <a:lumMod val="90000"/>
                    <a:lumOff val="10000"/>
                  </a:schemeClr>
                </a:solidFill>
                <a:latin typeface="Arial Black" charset="0"/>
                <a:ea typeface="Arial Black" charset="0"/>
                <a:cs typeface="Arial Black" charset="0"/>
              </a:rPr>
              <a:t>Customer </a:t>
            </a:r>
            <a:br>
              <a:rPr lang="en-US" sz="2400" b="1" cap="none" spc="0" dirty="0" smtClean="0">
                <a:ln w="12700">
                  <a:noFill/>
                  <a:prstDash val="solid"/>
                </a:ln>
                <a:solidFill>
                  <a:schemeClr val="tx1">
                    <a:lumMod val="90000"/>
                    <a:lumOff val="10000"/>
                  </a:schemeClr>
                </a:solidFill>
                <a:latin typeface="Arial Black" charset="0"/>
                <a:ea typeface="Arial Black" charset="0"/>
                <a:cs typeface="Arial Black" charset="0"/>
              </a:rPr>
            </a:br>
            <a:r>
              <a:rPr lang="en-US" sz="2400" b="1" cap="none" spc="0" dirty="0" smtClean="0">
                <a:ln w="12700">
                  <a:noFill/>
                  <a:prstDash val="solid"/>
                </a:ln>
                <a:solidFill>
                  <a:schemeClr val="tx1">
                    <a:lumMod val="90000"/>
                    <a:lumOff val="10000"/>
                  </a:schemeClr>
                </a:solidFill>
                <a:latin typeface="Arial Black" charset="0"/>
                <a:ea typeface="Arial Black" charset="0"/>
                <a:cs typeface="Arial Black" charset="0"/>
              </a:rPr>
              <a:t>Enterprise</a:t>
            </a:r>
            <a:endParaRPr lang="en-US" sz="2400" b="1" cap="none" spc="0" dirty="0">
              <a:ln w="12700">
                <a:noFill/>
                <a:prstDash val="solid"/>
              </a:ln>
              <a:solidFill>
                <a:schemeClr val="tx1">
                  <a:lumMod val="90000"/>
                  <a:lumOff val="10000"/>
                </a:schemeClr>
              </a:solidFill>
              <a:latin typeface="Arial Black" charset="0"/>
              <a:ea typeface="Arial Black" charset="0"/>
              <a:cs typeface="Arial Black" charset="0"/>
            </a:endParaRPr>
          </a:p>
        </p:txBody>
      </p:sp>
      <p:grpSp>
        <p:nvGrpSpPr>
          <p:cNvPr id="78" name="Group 77"/>
          <p:cNvGrpSpPr/>
          <p:nvPr/>
        </p:nvGrpSpPr>
        <p:grpSpPr>
          <a:xfrm>
            <a:off x="2153146" y="2076325"/>
            <a:ext cx="1853589" cy="527435"/>
            <a:chOff x="3050920" y="1822563"/>
            <a:chExt cx="6550280" cy="1863867"/>
          </a:xfrm>
        </p:grpSpPr>
        <p:sp>
          <p:nvSpPr>
            <p:cNvPr id="73" name="Freeform 5"/>
            <p:cNvSpPr>
              <a:spLocks/>
            </p:cNvSpPr>
            <p:nvPr/>
          </p:nvSpPr>
          <p:spPr bwMode="auto">
            <a:xfrm>
              <a:off x="8093954" y="1822563"/>
              <a:ext cx="1507246" cy="1356207"/>
            </a:xfrm>
            <a:custGeom>
              <a:avLst/>
              <a:gdLst>
                <a:gd name="T0" fmla="*/ 426 w 1437"/>
                <a:gd name="T1" fmla="*/ 927 h 1293"/>
                <a:gd name="T2" fmla="*/ 852 w 1437"/>
                <a:gd name="T3" fmla="*/ 927 h 1293"/>
                <a:gd name="T4" fmla="*/ 921 w 1437"/>
                <a:gd name="T5" fmla="*/ 1097 h 1293"/>
                <a:gd name="T6" fmla="*/ 345 w 1437"/>
                <a:gd name="T7" fmla="*/ 1097 h 1293"/>
                <a:gd name="T8" fmla="*/ 255 w 1437"/>
                <a:gd name="T9" fmla="*/ 1293 h 1293"/>
                <a:gd name="T10" fmla="*/ 0 w 1437"/>
                <a:gd name="T11" fmla="*/ 1293 h 1293"/>
                <a:gd name="T12" fmla="*/ 631 w 1437"/>
                <a:gd name="T13" fmla="*/ 0 h 1293"/>
                <a:gd name="T14" fmla="*/ 806 w 1437"/>
                <a:gd name="T15" fmla="*/ 0 h 1293"/>
                <a:gd name="T16" fmla="*/ 1437 w 1437"/>
                <a:gd name="T17" fmla="*/ 1293 h 1293"/>
                <a:gd name="T18" fmla="*/ 1181 w 1437"/>
                <a:gd name="T19" fmla="*/ 1293 h 1293"/>
                <a:gd name="T20" fmla="*/ 718 w 1437"/>
                <a:gd name="T21" fmla="*/ 295 h 1293"/>
                <a:gd name="T22" fmla="*/ 426 w 1437"/>
                <a:gd name="T23" fmla="*/ 927 h 1293"/>
                <a:gd name="T24" fmla="*/ 426 w 1437"/>
                <a:gd name="T25" fmla="*/ 927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7" h="1293">
                  <a:moveTo>
                    <a:pt x="426" y="927"/>
                  </a:moveTo>
                  <a:lnTo>
                    <a:pt x="852" y="927"/>
                  </a:lnTo>
                  <a:lnTo>
                    <a:pt x="921" y="1097"/>
                  </a:lnTo>
                  <a:lnTo>
                    <a:pt x="345" y="1097"/>
                  </a:lnTo>
                  <a:lnTo>
                    <a:pt x="255" y="1293"/>
                  </a:lnTo>
                  <a:lnTo>
                    <a:pt x="0" y="1293"/>
                  </a:lnTo>
                  <a:lnTo>
                    <a:pt x="631" y="0"/>
                  </a:lnTo>
                  <a:lnTo>
                    <a:pt x="806" y="0"/>
                  </a:lnTo>
                  <a:lnTo>
                    <a:pt x="1437" y="1293"/>
                  </a:lnTo>
                  <a:lnTo>
                    <a:pt x="1181" y="1293"/>
                  </a:lnTo>
                  <a:lnTo>
                    <a:pt x="718" y="295"/>
                  </a:lnTo>
                  <a:lnTo>
                    <a:pt x="426" y="927"/>
                  </a:lnTo>
                  <a:lnTo>
                    <a:pt x="426" y="927"/>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6"/>
            <p:cNvSpPr>
              <a:spLocks/>
            </p:cNvSpPr>
            <p:nvPr/>
          </p:nvSpPr>
          <p:spPr bwMode="auto">
            <a:xfrm>
              <a:off x="3050920" y="1822563"/>
              <a:ext cx="1505149" cy="1356207"/>
            </a:xfrm>
            <a:custGeom>
              <a:avLst/>
              <a:gdLst>
                <a:gd name="T0" fmla="*/ 426 w 1435"/>
                <a:gd name="T1" fmla="*/ 927 h 1293"/>
                <a:gd name="T2" fmla="*/ 852 w 1435"/>
                <a:gd name="T3" fmla="*/ 927 h 1293"/>
                <a:gd name="T4" fmla="*/ 922 w 1435"/>
                <a:gd name="T5" fmla="*/ 1097 h 1293"/>
                <a:gd name="T6" fmla="*/ 346 w 1435"/>
                <a:gd name="T7" fmla="*/ 1097 h 1293"/>
                <a:gd name="T8" fmla="*/ 254 w 1435"/>
                <a:gd name="T9" fmla="*/ 1293 h 1293"/>
                <a:gd name="T10" fmla="*/ 0 w 1435"/>
                <a:gd name="T11" fmla="*/ 1293 h 1293"/>
                <a:gd name="T12" fmla="*/ 629 w 1435"/>
                <a:gd name="T13" fmla="*/ 0 h 1293"/>
                <a:gd name="T14" fmla="*/ 806 w 1435"/>
                <a:gd name="T15" fmla="*/ 0 h 1293"/>
                <a:gd name="T16" fmla="*/ 1435 w 1435"/>
                <a:gd name="T17" fmla="*/ 1293 h 1293"/>
                <a:gd name="T18" fmla="*/ 1182 w 1435"/>
                <a:gd name="T19" fmla="*/ 1293 h 1293"/>
                <a:gd name="T20" fmla="*/ 717 w 1435"/>
                <a:gd name="T21" fmla="*/ 295 h 1293"/>
                <a:gd name="T22" fmla="*/ 426 w 1435"/>
                <a:gd name="T23" fmla="*/ 927 h 1293"/>
                <a:gd name="T24" fmla="*/ 426 w 1435"/>
                <a:gd name="T25" fmla="*/ 927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5" h="1293">
                  <a:moveTo>
                    <a:pt x="426" y="927"/>
                  </a:moveTo>
                  <a:lnTo>
                    <a:pt x="852" y="927"/>
                  </a:lnTo>
                  <a:lnTo>
                    <a:pt x="922" y="1097"/>
                  </a:lnTo>
                  <a:lnTo>
                    <a:pt x="346" y="1097"/>
                  </a:lnTo>
                  <a:lnTo>
                    <a:pt x="254" y="1293"/>
                  </a:lnTo>
                  <a:lnTo>
                    <a:pt x="0" y="1293"/>
                  </a:lnTo>
                  <a:lnTo>
                    <a:pt x="629" y="0"/>
                  </a:lnTo>
                  <a:lnTo>
                    <a:pt x="806" y="0"/>
                  </a:lnTo>
                  <a:lnTo>
                    <a:pt x="1435" y="1293"/>
                  </a:lnTo>
                  <a:lnTo>
                    <a:pt x="1182" y="1293"/>
                  </a:lnTo>
                  <a:lnTo>
                    <a:pt x="717" y="295"/>
                  </a:lnTo>
                  <a:lnTo>
                    <a:pt x="426" y="927"/>
                  </a:lnTo>
                  <a:lnTo>
                    <a:pt x="426" y="927"/>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7"/>
            <p:cNvSpPr>
              <a:spLocks/>
            </p:cNvSpPr>
            <p:nvPr/>
          </p:nvSpPr>
          <p:spPr bwMode="auto">
            <a:xfrm>
              <a:off x="5564046" y="1822563"/>
              <a:ext cx="1505149" cy="1356207"/>
            </a:xfrm>
            <a:custGeom>
              <a:avLst/>
              <a:gdLst>
                <a:gd name="T0" fmla="*/ 426 w 1435"/>
                <a:gd name="T1" fmla="*/ 927 h 1293"/>
                <a:gd name="T2" fmla="*/ 852 w 1435"/>
                <a:gd name="T3" fmla="*/ 927 h 1293"/>
                <a:gd name="T4" fmla="*/ 921 w 1435"/>
                <a:gd name="T5" fmla="*/ 1097 h 1293"/>
                <a:gd name="T6" fmla="*/ 345 w 1435"/>
                <a:gd name="T7" fmla="*/ 1097 h 1293"/>
                <a:gd name="T8" fmla="*/ 253 w 1435"/>
                <a:gd name="T9" fmla="*/ 1293 h 1293"/>
                <a:gd name="T10" fmla="*/ 0 w 1435"/>
                <a:gd name="T11" fmla="*/ 1293 h 1293"/>
                <a:gd name="T12" fmla="*/ 629 w 1435"/>
                <a:gd name="T13" fmla="*/ 0 h 1293"/>
                <a:gd name="T14" fmla="*/ 804 w 1435"/>
                <a:gd name="T15" fmla="*/ 0 h 1293"/>
                <a:gd name="T16" fmla="*/ 1435 w 1435"/>
                <a:gd name="T17" fmla="*/ 1293 h 1293"/>
                <a:gd name="T18" fmla="*/ 1181 w 1435"/>
                <a:gd name="T19" fmla="*/ 1293 h 1293"/>
                <a:gd name="T20" fmla="*/ 716 w 1435"/>
                <a:gd name="T21" fmla="*/ 295 h 1293"/>
                <a:gd name="T22" fmla="*/ 426 w 1435"/>
                <a:gd name="T23" fmla="*/ 927 h 1293"/>
                <a:gd name="T24" fmla="*/ 426 w 1435"/>
                <a:gd name="T25" fmla="*/ 927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5" h="1293">
                  <a:moveTo>
                    <a:pt x="426" y="927"/>
                  </a:moveTo>
                  <a:lnTo>
                    <a:pt x="852" y="927"/>
                  </a:lnTo>
                  <a:lnTo>
                    <a:pt x="921" y="1097"/>
                  </a:lnTo>
                  <a:lnTo>
                    <a:pt x="345" y="1097"/>
                  </a:lnTo>
                  <a:lnTo>
                    <a:pt x="253" y="1293"/>
                  </a:lnTo>
                  <a:lnTo>
                    <a:pt x="0" y="1293"/>
                  </a:lnTo>
                  <a:lnTo>
                    <a:pt x="629" y="0"/>
                  </a:lnTo>
                  <a:lnTo>
                    <a:pt x="804" y="0"/>
                  </a:lnTo>
                  <a:lnTo>
                    <a:pt x="1435" y="1293"/>
                  </a:lnTo>
                  <a:lnTo>
                    <a:pt x="1181" y="1293"/>
                  </a:lnTo>
                  <a:lnTo>
                    <a:pt x="716" y="295"/>
                  </a:lnTo>
                  <a:lnTo>
                    <a:pt x="426" y="927"/>
                  </a:lnTo>
                  <a:lnTo>
                    <a:pt x="426" y="927"/>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
            <p:cNvSpPr>
              <a:spLocks/>
            </p:cNvSpPr>
            <p:nvPr/>
          </p:nvSpPr>
          <p:spPr bwMode="auto">
            <a:xfrm>
              <a:off x="4307483" y="1822563"/>
              <a:ext cx="1505149" cy="1356207"/>
            </a:xfrm>
            <a:custGeom>
              <a:avLst/>
              <a:gdLst>
                <a:gd name="T0" fmla="*/ 0 w 1435"/>
                <a:gd name="T1" fmla="*/ 0 h 1293"/>
                <a:gd name="T2" fmla="*/ 629 w 1435"/>
                <a:gd name="T3" fmla="*/ 1293 h 1293"/>
                <a:gd name="T4" fmla="*/ 640 w 1435"/>
                <a:gd name="T5" fmla="*/ 1293 h 1293"/>
                <a:gd name="T6" fmla="*/ 795 w 1435"/>
                <a:gd name="T7" fmla="*/ 1293 h 1293"/>
                <a:gd name="T8" fmla="*/ 806 w 1435"/>
                <a:gd name="T9" fmla="*/ 1293 h 1293"/>
                <a:gd name="T10" fmla="*/ 1435 w 1435"/>
                <a:gd name="T11" fmla="*/ 0 h 1293"/>
                <a:gd name="T12" fmla="*/ 1182 w 1435"/>
                <a:gd name="T13" fmla="*/ 0 h 1293"/>
                <a:gd name="T14" fmla="*/ 719 w 1435"/>
                <a:gd name="T15" fmla="*/ 1017 h 1293"/>
                <a:gd name="T16" fmla="*/ 253 w 1435"/>
                <a:gd name="T17" fmla="*/ 0 h 1293"/>
                <a:gd name="T18" fmla="*/ 0 w 1435"/>
                <a:gd name="T19" fmla="*/ 0 h 1293"/>
                <a:gd name="T20" fmla="*/ 0 w 1435"/>
                <a:gd name="T21"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5" h="1293">
                  <a:moveTo>
                    <a:pt x="0" y="0"/>
                  </a:moveTo>
                  <a:lnTo>
                    <a:pt x="629" y="1293"/>
                  </a:lnTo>
                  <a:lnTo>
                    <a:pt x="640" y="1293"/>
                  </a:lnTo>
                  <a:lnTo>
                    <a:pt x="795" y="1293"/>
                  </a:lnTo>
                  <a:lnTo>
                    <a:pt x="806" y="1293"/>
                  </a:lnTo>
                  <a:lnTo>
                    <a:pt x="1435" y="0"/>
                  </a:lnTo>
                  <a:lnTo>
                    <a:pt x="1182" y="0"/>
                  </a:lnTo>
                  <a:lnTo>
                    <a:pt x="719" y="1017"/>
                  </a:lnTo>
                  <a:lnTo>
                    <a:pt x="253" y="0"/>
                  </a:lnTo>
                  <a:lnTo>
                    <a:pt x="0" y="0"/>
                  </a:lnTo>
                  <a:lnTo>
                    <a:pt x="0" y="0"/>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9"/>
            <p:cNvSpPr>
              <a:spLocks/>
            </p:cNvSpPr>
            <p:nvPr/>
          </p:nvSpPr>
          <p:spPr bwMode="auto">
            <a:xfrm>
              <a:off x="6844733" y="1822563"/>
              <a:ext cx="1505149" cy="1863867"/>
            </a:xfrm>
            <a:custGeom>
              <a:avLst/>
              <a:gdLst>
                <a:gd name="T0" fmla="*/ 566 w 1435"/>
                <a:gd name="T1" fmla="*/ 1777 h 1777"/>
                <a:gd name="T2" fmla="*/ 1435 w 1435"/>
                <a:gd name="T3" fmla="*/ 0 h 1777"/>
                <a:gd name="T4" fmla="*/ 1181 w 1435"/>
                <a:gd name="T5" fmla="*/ 0 h 1777"/>
                <a:gd name="T6" fmla="*/ 698 w 1435"/>
                <a:gd name="T7" fmla="*/ 1037 h 1777"/>
                <a:gd name="T8" fmla="*/ 253 w 1435"/>
                <a:gd name="T9" fmla="*/ 0 h 1777"/>
                <a:gd name="T10" fmla="*/ 0 w 1435"/>
                <a:gd name="T11" fmla="*/ 0 h 1777"/>
                <a:gd name="T12" fmla="*/ 573 w 1435"/>
                <a:gd name="T13" fmla="*/ 1293 h 1777"/>
                <a:gd name="T14" fmla="*/ 322 w 1435"/>
                <a:gd name="T15" fmla="*/ 1777 h 1777"/>
                <a:gd name="T16" fmla="*/ 566 w 1435"/>
                <a:gd name="T17" fmla="*/ 1777 h 1777"/>
                <a:gd name="T18" fmla="*/ 566 w 1435"/>
                <a:gd name="T19" fmla="*/ 1777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5" h="1777">
                  <a:moveTo>
                    <a:pt x="566" y="1777"/>
                  </a:moveTo>
                  <a:lnTo>
                    <a:pt x="1435" y="0"/>
                  </a:lnTo>
                  <a:lnTo>
                    <a:pt x="1181" y="0"/>
                  </a:lnTo>
                  <a:lnTo>
                    <a:pt x="698" y="1037"/>
                  </a:lnTo>
                  <a:lnTo>
                    <a:pt x="253" y="0"/>
                  </a:lnTo>
                  <a:lnTo>
                    <a:pt x="0" y="0"/>
                  </a:lnTo>
                  <a:lnTo>
                    <a:pt x="573" y="1293"/>
                  </a:lnTo>
                  <a:lnTo>
                    <a:pt x="322" y="1777"/>
                  </a:lnTo>
                  <a:lnTo>
                    <a:pt x="566" y="1777"/>
                  </a:lnTo>
                  <a:lnTo>
                    <a:pt x="566" y="1777"/>
                  </a:lnTo>
                  <a:close/>
                </a:path>
              </a:pathLst>
            </a:custGeom>
            <a:solidFill>
              <a:srgbClr val="CC0000"/>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84" name="Line Callout 1 83"/>
          <p:cNvSpPr/>
          <p:nvPr/>
        </p:nvSpPr>
        <p:spPr>
          <a:xfrm>
            <a:off x="743190" y="6785270"/>
            <a:ext cx="3147167" cy="900000"/>
          </a:xfrm>
          <a:prstGeom prst="borderCallout1">
            <a:avLst>
              <a:gd name="adj1" fmla="val 8927"/>
              <a:gd name="adj2" fmla="val 9705"/>
              <a:gd name="adj3" fmla="val -114863"/>
              <a:gd name="adj4" fmla="val 64168"/>
            </a:avLst>
          </a:prstGeom>
          <a:solidFill>
            <a:srgbClr val="656565"/>
          </a:solidFill>
          <a:ln w="19050" cap="rnd">
            <a:solidFill>
              <a:schemeClr val="tx1">
                <a:lumMod val="75000"/>
                <a:lumOff val="25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marL="228600" indent="-228600">
              <a:lnSpc>
                <a:spcPct val="90000"/>
              </a:lnSpc>
              <a:buFont typeface="+mj-lt"/>
              <a:buAutoNum type="arabicPeriod" startAt="2"/>
            </a:pPr>
            <a:r>
              <a:rPr lang="en-US" sz="1600" dirty="0" smtClean="0"/>
              <a:t>Human or automated user authenticates with SAL Concentrator via 2FA</a:t>
            </a:r>
          </a:p>
        </p:txBody>
      </p:sp>
      <p:sp>
        <p:nvSpPr>
          <p:cNvPr id="85" name="Line Callout 1 84"/>
          <p:cNvSpPr/>
          <p:nvPr/>
        </p:nvSpPr>
        <p:spPr>
          <a:xfrm>
            <a:off x="5455539" y="4727966"/>
            <a:ext cx="2738489" cy="900000"/>
          </a:xfrm>
          <a:prstGeom prst="borderCallout1">
            <a:avLst>
              <a:gd name="adj1" fmla="val 8218"/>
              <a:gd name="adj2" fmla="val 9841"/>
              <a:gd name="adj3" fmla="val -106766"/>
              <a:gd name="adj4" fmla="val -28973"/>
            </a:avLst>
          </a:prstGeom>
          <a:solidFill>
            <a:schemeClr val="tx1">
              <a:lumMod val="75000"/>
              <a:lumOff val="25000"/>
            </a:schemeClr>
          </a:solidFill>
          <a:ln w="19050" cap="rnd">
            <a:solidFill>
              <a:schemeClr val="tx1">
                <a:lumMod val="75000"/>
                <a:lumOff val="25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marL="228600" indent="-228600">
              <a:lnSpc>
                <a:spcPct val="90000"/>
              </a:lnSpc>
              <a:buFont typeface="+mj-lt"/>
              <a:buAutoNum type="arabicPeriod" startAt="3"/>
            </a:pPr>
            <a:r>
              <a:rPr lang="en-US" sz="1600" dirty="0" smtClean="0"/>
              <a:t>User initiates a connection request to an Avaya product</a:t>
            </a:r>
          </a:p>
        </p:txBody>
      </p:sp>
      <p:sp>
        <p:nvSpPr>
          <p:cNvPr id="86" name="Line Callout 1 85"/>
          <p:cNvSpPr/>
          <p:nvPr/>
        </p:nvSpPr>
        <p:spPr>
          <a:xfrm>
            <a:off x="6816436" y="6785270"/>
            <a:ext cx="3854265" cy="900000"/>
          </a:xfrm>
          <a:prstGeom prst="borderCallout1">
            <a:avLst>
              <a:gd name="adj1" fmla="val 5230"/>
              <a:gd name="adj2" fmla="val 48710"/>
              <a:gd name="adj3" fmla="val -227614"/>
              <a:gd name="adj4" fmla="val 86873"/>
            </a:avLst>
          </a:prstGeom>
          <a:solidFill>
            <a:srgbClr val="656565"/>
          </a:solidFill>
          <a:ln w="19050" cap="rnd">
            <a:solidFill>
              <a:schemeClr val="tx1">
                <a:lumMod val="75000"/>
                <a:lumOff val="25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marL="228600" indent="-228600">
              <a:lnSpc>
                <a:spcPct val="90000"/>
              </a:lnSpc>
              <a:buFont typeface="+mj-lt"/>
              <a:buAutoNum type="arabicPeriod"/>
            </a:pPr>
            <a:r>
              <a:rPr lang="en-US" sz="1600" dirty="0" smtClean="0"/>
              <a:t>Every 30 seconds, the SALGW polls the SAL Concentrator to see if there is a connection request</a:t>
            </a:r>
          </a:p>
        </p:txBody>
      </p:sp>
      <p:sp>
        <p:nvSpPr>
          <p:cNvPr id="87" name="Line Callout 1 86"/>
          <p:cNvSpPr/>
          <p:nvPr/>
        </p:nvSpPr>
        <p:spPr>
          <a:xfrm>
            <a:off x="3987644" y="6780632"/>
            <a:ext cx="2732133" cy="900000"/>
          </a:xfrm>
          <a:prstGeom prst="borderCallout1">
            <a:avLst>
              <a:gd name="adj1" fmla="val -234549"/>
              <a:gd name="adj2" fmla="val 225998"/>
              <a:gd name="adj3" fmla="val 2412"/>
              <a:gd name="adj4" fmla="val 89943"/>
            </a:avLst>
          </a:prstGeom>
          <a:solidFill>
            <a:srgbClr val="656565"/>
          </a:solidFill>
          <a:ln w="19050" cap="rnd">
            <a:solidFill>
              <a:schemeClr val="tx1">
                <a:lumMod val="75000"/>
                <a:lumOff val="25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marL="228600" indent="-228600">
              <a:lnSpc>
                <a:spcPct val="90000"/>
              </a:lnSpc>
              <a:buFont typeface="+mj-lt"/>
              <a:buAutoNum type="arabicPeriod" startAt="4"/>
            </a:pPr>
            <a:r>
              <a:rPr lang="en-US" sz="1600" dirty="0" smtClean="0"/>
              <a:t>The SALGW polls the SAL Concentrator for a connection request</a:t>
            </a:r>
          </a:p>
        </p:txBody>
      </p:sp>
      <p:sp>
        <p:nvSpPr>
          <p:cNvPr id="88" name="Line Callout 1 87"/>
          <p:cNvSpPr/>
          <p:nvPr/>
        </p:nvSpPr>
        <p:spPr>
          <a:xfrm>
            <a:off x="9131145" y="685155"/>
            <a:ext cx="2805931" cy="900000"/>
          </a:xfrm>
          <a:prstGeom prst="borderCallout1">
            <a:avLst>
              <a:gd name="adj1" fmla="val 101603"/>
              <a:gd name="adj2" fmla="val 13770"/>
              <a:gd name="adj3" fmla="val 233021"/>
              <a:gd name="adj4" fmla="val -54138"/>
            </a:avLst>
          </a:prstGeom>
          <a:solidFill>
            <a:srgbClr val="656565"/>
          </a:solidFill>
          <a:ln w="19050" cap="rnd">
            <a:solidFill>
              <a:schemeClr val="tx1">
                <a:lumMod val="75000"/>
                <a:lumOff val="25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marL="228600" indent="-228600">
              <a:lnSpc>
                <a:spcPct val="90000"/>
              </a:lnSpc>
              <a:buFont typeface="+mj-lt"/>
              <a:buAutoNum type="arabicPeriod" startAt="5"/>
            </a:pPr>
            <a:r>
              <a:rPr lang="en-US" sz="1600" dirty="0" smtClean="0"/>
              <a:t>Remote access session is established through the HTTPS tunnel</a:t>
            </a:r>
          </a:p>
        </p:txBody>
      </p:sp>
      <p:sp>
        <p:nvSpPr>
          <p:cNvPr id="89" name="Line Callout 1 88"/>
          <p:cNvSpPr/>
          <p:nvPr/>
        </p:nvSpPr>
        <p:spPr>
          <a:xfrm>
            <a:off x="10773295" y="6785270"/>
            <a:ext cx="3183241" cy="900000"/>
          </a:xfrm>
          <a:prstGeom prst="borderCallout1">
            <a:avLst>
              <a:gd name="adj1" fmla="val -2275"/>
              <a:gd name="adj2" fmla="val 73717"/>
              <a:gd name="adj3" fmla="val -112534"/>
              <a:gd name="adj4" fmla="val 13401"/>
            </a:avLst>
          </a:prstGeom>
          <a:solidFill>
            <a:srgbClr val="656565"/>
          </a:solidFill>
          <a:ln w="19050" cap="rnd">
            <a:solidFill>
              <a:schemeClr val="tx1">
                <a:lumMod val="75000"/>
                <a:lumOff val="25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marL="228600" indent="-228600">
              <a:lnSpc>
                <a:spcPct val="90000"/>
              </a:lnSpc>
              <a:buFont typeface="+mj-lt"/>
              <a:buAutoNum type="arabicPeriod" startAt="6"/>
            </a:pPr>
            <a:r>
              <a:rPr lang="en-US" sz="1600" dirty="0" smtClean="0"/>
              <a:t>Policy Server, if present, is consulted to permit/deny the remote access session</a:t>
            </a:r>
          </a:p>
        </p:txBody>
      </p:sp>
      <p:sp>
        <p:nvSpPr>
          <p:cNvPr id="90" name="Line Callout 1 89"/>
          <p:cNvSpPr/>
          <p:nvPr/>
        </p:nvSpPr>
        <p:spPr>
          <a:xfrm>
            <a:off x="12036828" y="685155"/>
            <a:ext cx="1900417" cy="900000"/>
          </a:xfrm>
          <a:prstGeom prst="borderCallout1">
            <a:avLst>
              <a:gd name="adj1" fmla="val 108692"/>
              <a:gd name="adj2" fmla="val 13221"/>
              <a:gd name="adj3" fmla="val 305399"/>
              <a:gd name="adj4" fmla="val -9128"/>
            </a:avLst>
          </a:prstGeom>
          <a:solidFill>
            <a:srgbClr val="656565"/>
          </a:solidFill>
          <a:ln w="19050" cap="rnd">
            <a:solidFill>
              <a:schemeClr val="tx1">
                <a:lumMod val="75000"/>
                <a:lumOff val="25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marL="228600" indent="-228600">
              <a:lnSpc>
                <a:spcPct val="90000"/>
              </a:lnSpc>
              <a:buFont typeface="+mj-lt"/>
              <a:buAutoNum type="arabicPeriod" startAt="7"/>
            </a:pPr>
            <a:r>
              <a:rPr lang="en-US" sz="1600" dirty="0" smtClean="0"/>
              <a:t>Connection established to product</a:t>
            </a:r>
          </a:p>
        </p:txBody>
      </p:sp>
      <p:cxnSp>
        <p:nvCxnSpPr>
          <p:cNvPr id="91" name="Straight Arrow Connector 90"/>
          <p:cNvCxnSpPr/>
          <p:nvPr/>
        </p:nvCxnSpPr>
        <p:spPr>
          <a:xfrm flipV="1">
            <a:off x="11189616" y="3073138"/>
            <a:ext cx="989815" cy="1282046"/>
          </a:xfrm>
          <a:prstGeom prst="straightConnector1">
            <a:avLst/>
          </a:prstGeom>
          <a:ln w="25400">
            <a:solidFill>
              <a:schemeClr val="tx1">
                <a:lumMod val="50000"/>
                <a:lumOff val="50000"/>
              </a:schemeClr>
            </a:solidFill>
            <a:prstDash val="sysDash"/>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1312165" y="3902698"/>
            <a:ext cx="933254" cy="603314"/>
          </a:xfrm>
          <a:prstGeom prst="straightConnector1">
            <a:avLst/>
          </a:prstGeom>
          <a:ln w="25400">
            <a:solidFill>
              <a:schemeClr val="tx1">
                <a:lumMod val="50000"/>
                <a:lumOff val="50000"/>
              </a:schemeClr>
            </a:solidFill>
            <a:prstDash val="sysDash"/>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1321592" y="4712087"/>
            <a:ext cx="942680" cy="10742"/>
          </a:xfrm>
          <a:prstGeom prst="straightConnector1">
            <a:avLst/>
          </a:prstGeom>
          <a:ln w="25400">
            <a:solidFill>
              <a:schemeClr val="tx1">
                <a:lumMod val="50000"/>
                <a:lumOff val="50000"/>
              </a:schemeClr>
            </a:solidFill>
            <a:prstDash val="sysDash"/>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11328790" y="4901938"/>
            <a:ext cx="952107" cy="782425"/>
          </a:xfrm>
          <a:prstGeom prst="straightConnector1">
            <a:avLst/>
          </a:prstGeom>
          <a:ln w="25400">
            <a:solidFill>
              <a:schemeClr val="tx1">
                <a:lumMod val="50000"/>
                <a:lumOff val="50000"/>
              </a:schemeClr>
            </a:solidFill>
            <a:prstDash val="sysDash"/>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10725740" y="5183589"/>
            <a:ext cx="0" cy="324000"/>
          </a:xfrm>
          <a:prstGeom prst="straightConnector1">
            <a:avLst/>
          </a:prstGeom>
          <a:ln w="25400">
            <a:solidFill>
              <a:schemeClr val="tx1">
                <a:lumMod val="50000"/>
                <a:lumOff val="50000"/>
              </a:schemeClr>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2394066" y="3674226"/>
            <a:ext cx="748145" cy="1562792"/>
          </a:xfrm>
          <a:prstGeom prst="straightConnector1">
            <a:avLst/>
          </a:prstGeom>
          <a:ln w="25400">
            <a:solidFill>
              <a:schemeClr val="tx1">
                <a:lumMod val="50000"/>
                <a:lumOff val="50000"/>
              </a:schemeClr>
            </a:solidFill>
            <a:prstDash val="sysDash"/>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2379866" y="3433839"/>
            <a:ext cx="1759872" cy="0"/>
          </a:xfrm>
          <a:prstGeom prst="straightConnector1">
            <a:avLst/>
          </a:prstGeom>
          <a:ln w="25400">
            <a:solidFill>
              <a:schemeClr val="tx1">
                <a:lumMod val="50000"/>
                <a:lumOff val="50000"/>
              </a:schemeClr>
            </a:solidFill>
            <a:prstDash val="sysDash"/>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3258589" y="3640975"/>
            <a:ext cx="897775" cy="1596043"/>
          </a:xfrm>
          <a:prstGeom prst="straightConnector1">
            <a:avLst/>
          </a:prstGeom>
          <a:ln w="25400">
            <a:solidFill>
              <a:schemeClr val="tx1">
                <a:lumMod val="50000"/>
                <a:lumOff val="50000"/>
              </a:schemeClr>
            </a:solidFill>
            <a:prstDash val="sysDash"/>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Freeform 18"/>
          <p:cNvSpPr>
            <a:spLocks noEditPoints="1"/>
          </p:cNvSpPr>
          <p:nvPr/>
        </p:nvSpPr>
        <p:spPr bwMode="auto">
          <a:xfrm>
            <a:off x="4240773" y="2863052"/>
            <a:ext cx="590147" cy="1300952"/>
          </a:xfrm>
          <a:custGeom>
            <a:avLst/>
            <a:gdLst>
              <a:gd name="T0" fmla="*/ 818 w 818"/>
              <a:gd name="T1" fmla="*/ 1299 h 1803"/>
              <a:gd name="T2" fmla="*/ 818 w 818"/>
              <a:gd name="T3" fmla="*/ 123 h 1803"/>
              <a:gd name="T4" fmla="*/ 694 w 818"/>
              <a:gd name="T5" fmla="*/ 0 h 1803"/>
              <a:gd name="T6" fmla="*/ 123 w 818"/>
              <a:gd name="T7" fmla="*/ 0 h 1803"/>
              <a:gd name="T8" fmla="*/ 0 w 818"/>
              <a:gd name="T9" fmla="*/ 1299 h 1803"/>
              <a:gd name="T10" fmla="*/ 188 w 818"/>
              <a:gd name="T11" fmla="*/ 1299 h 1803"/>
              <a:gd name="T12" fmla="*/ 188 w 818"/>
              <a:gd name="T13" fmla="*/ 1364 h 1803"/>
              <a:gd name="T14" fmla="*/ 0 w 818"/>
              <a:gd name="T15" fmla="*/ 1364 h 1803"/>
              <a:gd name="T16" fmla="*/ 0 w 818"/>
              <a:gd name="T17" fmla="*/ 1423 h 1803"/>
              <a:gd name="T18" fmla="*/ 220 w 818"/>
              <a:gd name="T19" fmla="*/ 1455 h 1803"/>
              <a:gd name="T20" fmla="*/ 0 w 818"/>
              <a:gd name="T21" fmla="*/ 1488 h 1803"/>
              <a:gd name="T22" fmla="*/ 0 w 818"/>
              <a:gd name="T23" fmla="*/ 1546 h 1803"/>
              <a:gd name="T24" fmla="*/ 188 w 818"/>
              <a:gd name="T25" fmla="*/ 1546 h 1803"/>
              <a:gd name="T26" fmla="*/ 188 w 818"/>
              <a:gd name="T27" fmla="*/ 1611 h 1803"/>
              <a:gd name="T28" fmla="*/ 0 w 818"/>
              <a:gd name="T29" fmla="*/ 1611 h 1803"/>
              <a:gd name="T30" fmla="*/ 0 w 818"/>
              <a:gd name="T31" fmla="*/ 1616 h 1803"/>
              <a:gd name="T32" fmla="*/ 123 w 818"/>
              <a:gd name="T33" fmla="*/ 1803 h 1803"/>
              <a:gd name="T34" fmla="*/ 694 w 818"/>
              <a:gd name="T35" fmla="*/ 1803 h 1803"/>
              <a:gd name="T36" fmla="*/ 818 w 818"/>
              <a:gd name="T37" fmla="*/ 1680 h 1803"/>
              <a:gd name="T38" fmla="*/ 818 w 818"/>
              <a:gd name="T39" fmla="*/ 1616 h 1803"/>
              <a:gd name="T40" fmla="*/ 637 w 818"/>
              <a:gd name="T41" fmla="*/ 1611 h 1803"/>
              <a:gd name="T42" fmla="*/ 597 w 818"/>
              <a:gd name="T43" fmla="*/ 1579 h 1803"/>
              <a:gd name="T44" fmla="*/ 818 w 818"/>
              <a:gd name="T45" fmla="*/ 1546 h 1803"/>
              <a:gd name="T46" fmla="*/ 818 w 818"/>
              <a:gd name="T47" fmla="*/ 1488 h 1803"/>
              <a:gd name="T48" fmla="*/ 630 w 818"/>
              <a:gd name="T49" fmla="*/ 1488 h 1803"/>
              <a:gd name="T50" fmla="*/ 630 w 818"/>
              <a:gd name="T51" fmla="*/ 1423 h 1803"/>
              <a:gd name="T52" fmla="*/ 818 w 818"/>
              <a:gd name="T53" fmla="*/ 1423 h 1803"/>
              <a:gd name="T54" fmla="*/ 818 w 818"/>
              <a:gd name="T55" fmla="*/ 1364 h 1803"/>
              <a:gd name="T56" fmla="*/ 597 w 818"/>
              <a:gd name="T57" fmla="*/ 1332 h 1803"/>
              <a:gd name="T58" fmla="*/ 177 w 818"/>
              <a:gd name="T59" fmla="*/ 543 h 1803"/>
              <a:gd name="T60" fmla="*/ 113 w 818"/>
              <a:gd name="T61" fmla="*/ 543 h 1803"/>
              <a:gd name="T62" fmla="*/ 145 w 818"/>
              <a:gd name="T63" fmla="*/ 368 h 1803"/>
              <a:gd name="T64" fmla="*/ 177 w 818"/>
              <a:gd name="T65" fmla="*/ 543 h 1803"/>
              <a:gd name="T66" fmla="*/ 111 w 818"/>
              <a:gd name="T67" fmla="*/ 249 h 1803"/>
              <a:gd name="T68" fmla="*/ 674 w 818"/>
              <a:gd name="T69" fmla="*/ 216 h 1803"/>
              <a:gd name="T70" fmla="*/ 674 w 818"/>
              <a:gd name="T71" fmla="*/ 281 h 1803"/>
              <a:gd name="T72" fmla="*/ 291 w 818"/>
              <a:gd name="T73" fmla="*/ 543 h 1803"/>
              <a:gd name="T74" fmla="*/ 227 w 818"/>
              <a:gd name="T75" fmla="*/ 543 h 1803"/>
              <a:gd name="T76" fmla="*/ 259 w 818"/>
              <a:gd name="T77" fmla="*/ 368 h 1803"/>
              <a:gd name="T78" fmla="*/ 291 w 818"/>
              <a:gd name="T79" fmla="*/ 543 h 1803"/>
              <a:gd name="T80" fmla="*/ 380 w 818"/>
              <a:gd name="T81" fmla="*/ 434 h 1803"/>
              <a:gd name="T82" fmla="*/ 447 w 818"/>
              <a:gd name="T83" fmla="*/ 434 h 1803"/>
              <a:gd name="T84" fmla="*/ 532 w 818"/>
              <a:gd name="T85" fmla="*/ 467 h 1803"/>
              <a:gd name="T86" fmla="*/ 665 w 818"/>
              <a:gd name="T87" fmla="*/ 467 h 1803"/>
              <a:gd name="T88" fmla="*/ 532 w 818"/>
              <a:gd name="T89" fmla="*/ 467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8" h="1803">
                <a:moveTo>
                  <a:pt x="630" y="1299"/>
                </a:moveTo>
                <a:cubicBezTo>
                  <a:pt x="818" y="1299"/>
                  <a:pt x="818" y="1299"/>
                  <a:pt x="818" y="1299"/>
                </a:cubicBezTo>
                <a:cubicBezTo>
                  <a:pt x="818" y="1299"/>
                  <a:pt x="818" y="1299"/>
                  <a:pt x="818" y="1299"/>
                </a:cubicBezTo>
                <a:cubicBezTo>
                  <a:pt x="818" y="123"/>
                  <a:pt x="818" y="123"/>
                  <a:pt x="818" y="123"/>
                </a:cubicBezTo>
                <a:cubicBezTo>
                  <a:pt x="818" y="56"/>
                  <a:pt x="762" y="0"/>
                  <a:pt x="694" y="0"/>
                </a:cubicBezTo>
                <a:cubicBezTo>
                  <a:pt x="694" y="0"/>
                  <a:pt x="694" y="0"/>
                  <a:pt x="694" y="0"/>
                </a:cubicBezTo>
                <a:cubicBezTo>
                  <a:pt x="123" y="0"/>
                  <a:pt x="123" y="0"/>
                  <a:pt x="123" y="0"/>
                </a:cubicBezTo>
                <a:cubicBezTo>
                  <a:pt x="123" y="0"/>
                  <a:pt x="123" y="0"/>
                  <a:pt x="123" y="0"/>
                </a:cubicBezTo>
                <a:cubicBezTo>
                  <a:pt x="55" y="0"/>
                  <a:pt x="0" y="56"/>
                  <a:pt x="0" y="123"/>
                </a:cubicBezTo>
                <a:cubicBezTo>
                  <a:pt x="0" y="1299"/>
                  <a:pt x="0" y="1299"/>
                  <a:pt x="0" y="1299"/>
                </a:cubicBezTo>
                <a:cubicBezTo>
                  <a:pt x="0" y="1299"/>
                  <a:pt x="0" y="1299"/>
                  <a:pt x="0" y="1299"/>
                </a:cubicBezTo>
                <a:cubicBezTo>
                  <a:pt x="188" y="1299"/>
                  <a:pt x="188" y="1299"/>
                  <a:pt x="188" y="1299"/>
                </a:cubicBezTo>
                <a:cubicBezTo>
                  <a:pt x="206" y="1299"/>
                  <a:pt x="220" y="1314"/>
                  <a:pt x="220" y="1332"/>
                </a:cubicBezTo>
                <a:cubicBezTo>
                  <a:pt x="220" y="1350"/>
                  <a:pt x="206" y="1364"/>
                  <a:pt x="188" y="1364"/>
                </a:cubicBezTo>
                <a:cubicBezTo>
                  <a:pt x="0" y="1364"/>
                  <a:pt x="0" y="1364"/>
                  <a:pt x="0" y="1364"/>
                </a:cubicBezTo>
                <a:cubicBezTo>
                  <a:pt x="0" y="1364"/>
                  <a:pt x="0" y="1364"/>
                  <a:pt x="0" y="1364"/>
                </a:cubicBezTo>
                <a:cubicBezTo>
                  <a:pt x="0" y="1423"/>
                  <a:pt x="0" y="1423"/>
                  <a:pt x="0" y="1423"/>
                </a:cubicBezTo>
                <a:cubicBezTo>
                  <a:pt x="0" y="1423"/>
                  <a:pt x="0" y="1423"/>
                  <a:pt x="0" y="1423"/>
                </a:cubicBezTo>
                <a:cubicBezTo>
                  <a:pt x="188" y="1423"/>
                  <a:pt x="188" y="1423"/>
                  <a:pt x="188" y="1423"/>
                </a:cubicBezTo>
                <a:cubicBezTo>
                  <a:pt x="206" y="1423"/>
                  <a:pt x="220" y="1437"/>
                  <a:pt x="220" y="1455"/>
                </a:cubicBezTo>
                <a:cubicBezTo>
                  <a:pt x="220" y="1473"/>
                  <a:pt x="206" y="1488"/>
                  <a:pt x="188" y="1488"/>
                </a:cubicBezTo>
                <a:cubicBezTo>
                  <a:pt x="0" y="1488"/>
                  <a:pt x="0" y="1488"/>
                  <a:pt x="0" y="1488"/>
                </a:cubicBezTo>
                <a:cubicBezTo>
                  <a:pt x="0" y="1488"/>
                  <a:pt x="0" y="1488"/>
                  <a:pt x="0" y="1488"/>
                </a:cubicBezTo>
                <a:cubicBezTo>
                  <a:pt x="0" y="1546"/>
                  <a:pt x="0" y="1546"/>
                  <a:pt x="0" y="1546"/>
                </a:cubicBezTo>
                <a:cubicBezTo>
                  <a:pt x="0" y="1546"/>
                  <a:pt x="0" y="1546"/>
                  <a:pt x="0" y="1546"/>
                </a:cubicBezTo>
                <a:cubicBezTo>
                  <a:pt x="188" y="1546"/>
                  <a:pt x="188" y="1546"/>
                  <a:pt x="188" y="1546"/>
                </a:cubicBezTo>
                <a:cubicBezTo>
                  <a:pt x="206" y="1546"/>
                  <a:pt x="220" y="1561"/>
                  <a:pt x="220" y="1579"/>
                </a:cubicBezTo>
                <a:cubicBezTo>
                  <a:pt x="220" y="1597"/>
                  <a:pt x="206" y="1611"/>
                  <a:pt x="188" y="1611"/>
                </a:cubicBezTo>
                <a:cubicBezTo>
                  <a:pt x="181" y="1611"/>
                  <a:pt x="181" y="1611"/>
                  <a:pt x="181" y="1611"/>
                </a:cubicBezTo>
                <a:cubicBezTo>
                  <a:pt x="0" y="1611"/>
                  <a:pt x="0" y="1611"/>
                  <a:pt x="0" y="1611"/>
                </a:cubicBezTo>
                <a:cubicBezTo>
                  <a:pt x="0" y="1616"/>
                  <a:pt x="0" y="1616"/>
                  <a:pt x="0" y="1616"/>
                </a:cubicBezTo>
                <a:cubicBezTo>
                  <a:pt x="0" y="1616"/>
                  <a:pt x="0" y="1616"/>
                  <a:pt x="0" y="1616"/>
                </a:cubicBezTo>
                <a:cubicBezTo>
                  <a:pt x="0" y="1680"/>
                  <a:pt x="0" y="1680"/>
                  <a:pt x="0" y="1680"/>
                </a:cubicBezTo>
                <a:cubicBezTo>
                  <a:pt x="0" y="1748"/>
                  <a:pt x="55" y="1803"/>
                  <a:pt x="123" y="1803"/>
                </a:cubicBezTo>
                <a:cubicBezTo>
                  <a:pt x="123" y="1803"/>
                  <a:pt x="123" y="1803"/>
                  <a:pt x="123" y="1803"/>
                </a:cubicBezTo>
                <a:cubicBezTo>
                  <a:pt x="694" y="1803"/>
                  <a:pt x="694" y="1803"/>
                  <a:pt x="694" y="1803"/>
                </a:cubicBezTo>
                <a:cubicBezTo>
                  <a:pt x="694" y="1803"/>
                  <a:pt x="694" y="1803"/>
                  <a:pt x="694" y="1803"/>
                </a:cubicBezTo>
                <a:cubicBezTo>
                  <a:pt x="762" y="1803"/>
                  <a:pt x="818" y="1748"/>
                  <a:pt x="818" y="1680"/>
                </a:cubicBezTo>
                <a:cubicBezTo>
                  <a:pt x="818" y="1616"/>
                  <a:pt x="818" y="1616"/>
                  <a:pt x="818" y="1616"/>
                </a:cubicBezTo>
                <a:cubicBezTo>
                  <a:pt x="818" y="1616"/>
                  <a:pt x="818" y="1616"/>
                  <a:pt x="818" y="1616"/>
                </a:cubicBezTo>
                <a:cubicBezTo>
                  <a:pt x="818" y="1611"/>
                  <a:pt x="818" y="1611"/>
                  <a:pt x="818" y="1611"/>
                </a:cubicBezTo>
                <a:cubicBezTo>
                  <a:pt x="637" y="1611"/>
                  <a:pt x="637" y="1611"/>
                  <a:pt x="637" y="1611"/>
                </a:cubicBezTo>
                <a:cubicBezTo>
                  <a:pt x="630" y="1611"/>
                  <a:pt x="630" y="1611"/>
                  <a:pt x="630" y="1611"/>
                </a:cubicBezTo>
                <a:cubicBezTo>
                  <a:pt x="612" y="1611"/>
                  <a:pt x="597" y="1597"/>
                  <a:pt x="597" y="1579"/>
                </a:cubicBezTo>
                <a:cubicBezTo>
                  <a:pt x="597" y="1561"/>
                  <a:pt x="612" y="1546"/>
                  <a:pt x="630" y="1546"/>
                </a:cubicBezTo>
                <a:cubicBezTo>
                  <a:pt x="818" y="1546"/>
                  <a:pt x="818" y="1546"/>
                  <a:pt x="818" y="1546"/>
                </a:cubicBezTo>
                <a:cubicBezTo>
                  <a:pt x="818" y="1546"/>
                  <a:pt x="818" y="1546"/>
                  <a:pt x="818" y="1546"/>
                </a:cubicBezTo>
                <a:cubicBezTo>
                  <a:pt x="818" y="1488"/>
                  <a:pt x="818" y="1488"/>
                  <a:pt x="818" y="1488"/>
                </a:cubicBezTo>
                <a:cubicBezTo>
                  <a:pt x="818" y="1488"/>
                  <a:pt x="818" y="1488"/>
                  <a:pt x="818" y="1488"/>
                </a:cubicBezTo>
                <a:cubicBezTo>
                  <a:pt x="630" y="1488"/>
                  <a:pt x="630" y="1488"/>
                  <a:pt x="630" y="1488"/>
                </a:cubicBezTo>
                <a:cubicBezTo>
                  <a:pt x="612" y="1488"/>
                  <a:pt x="597" y="1473"/>
                  <a:pt x="597" y="1455"/>
                </a:cubicBezTo>
                <a:cubicBezTo>
                  <a:pt x="597" y="1437"/>
                  <a:pt x="612" y="1423"/>
                  <a:pt x="630" y="1423"/>
                </a:cubicBezTo>
                <a:cubicBezTo>
                  <a:pt x="818" y="1423"/>
                  <a:pt x="818" y="1423"/>
                  <a:pt x="818" y="1423"/>
                </a:cubicBezTo>
                <a:cubicBezTo>
                  <a:pt x="818" y="1423"/>
                  <a:pt x="818" y="1423"/>
                  <a:pt x="818" y="1423"/>
                </a:cubicBezTo>
                <a:cubicBezTo>
                  <a:pt x="818" y="1364"/>
                  <a:pt x="818" y="1364"/>
                  <a:pt x="818" y="1364"/>
                </a:cubicBezTo>
                <a:cubicBezTo>
                  <a:pt x="818" y="1364"/>
                  <a:pt x="818" y="1364"/>
                  <a:pt x="818" y="1364"/>
                </a:cubicBezTo>
                <a:cubicBezTo>
                  <a:pt x="630" y="1364"/>
                  <a:pt x="630" y="1364"/>
                  <a:pt x="630" y="1364"/>
                </a:cubicBezTo>
                <a:cubicBezTo>
                  <a:pt x="612" y="1364"/>
                  <a:pt x="597" y="1350"/>
                  <a:pt x="597" y="1332"/>
                </a:cubicBezTo>
                <a:cubicBezTo>
                  <a:pt x="597" y="1314"/>
                  <a:pt x="612" y="1299"/>
                  <a:pt x="630" y="1299"/>
                </a:cubicBezTo>
                <a:close/>
                <a:moveTo>
                  <a:pt x="177" y="543"/>
                </a:moveTo>
                <a:cubicBezTo>
                  <a:pt x="177" y="561"/>
                  <a:pt x="163" y="575"/>
                  <a:pt x="145" y="575"/>
                </a:cubicBezTo>
                <a:cubicBezTo>
                  <a:pt x="127" y="575"/>
                  <a:pt x="113" y="561"/>
                  <a:pt x="113" y="543"/>
                </a:cubicBezTo>
                <a:cubicBezTo>
                  <a:pt x="113" y="401"/>
                  <a:pt x="113" y="401"/>
                  <a:pt x="113" y="401"/>
                </a:cubicBezTo>
                <a:cubicBezTo>
                  <a:pt x="113" y="383"/>
                  <a:pt x="127" y="368"/>
                  <a:pt x="145" y="368"/>
                </a:cubicBezTo>
                <a:cubicBezTo>
                  <a:pt x="163" y="368"/>
                  <a:pt x="177" y="383"/>
                  <a:pt x="177" y="401"/>
                </a:cubicBezTo>
                <a:lnTo>
                  <a:pt x="177" y="543"/>
                </a:lnTo>
                <a:close/>
                <a:moveTo>
                  <a:pt x="144" y="281"/>
                </a:moveTo>
                <a:cubicBezTo>
                  <a:pt x="126" y="281"/>
                  <a:pt x="111" y="266"/>
                  <a:pt x="111" y="249"/>
                </a:cubicBezTo>
                <a:cubicBezTo>
                  <a:pt x="111" y="231"/>
                  <a:pt x="126" y="216"/>
                  <a:pt x="144" y="216"/>
                </a:cubicBezTo>
                <a:cubicBezTo>
                  <a:pt x="674" y="216"/>
                  <a:pt x="674" y="216"/>
                  <a:pt x="674" y="216"/>
                </a:cubicBezTo>
                <a:cubicBezTo>
                  <a:pt x="692" y="216"/>
                  <a:pt x="706" y="231"/>
                  <a:pt x="706" y="249"/>
                </a:cubicBezTo>
                <a:cubicBezTo>
                  <a:pt x="706" y="266"/>
                  <a:pt x="692" y="281"/>
                  <a:pt x="674" y="281"/>
                </a:cubicBezTo>
                <a:lnTo>
                  <a:pt x="144" y="281"/>
                </a:lnTo>
                <a:close/>
                <a:moveTo>
                  <a:pt x="291" y="543"/>
                </a:moveTo>
                <a:cubicBezTo>
                  <a:pt x="291" y="561"/>
                  <a:pt x="277" y="575"/>
                  <a:pt x="259" y="575"/>
                </a:cubicBezTo>
                <a:cubicBezTo>
                  <a:pt x="241" y="575"/>
                  <a:pt x="227" y="561"/>
                  <a:pt x="227" y="543"/>
                </a:cubicBezTo>
                <a:cubicBezTo>
                  <a:pt x="227" y="401"/>
                  <a:pt x="227" y="401"/>
                  <a:pt x="227" y="401"/>
                </a:cubicBezTo>
                <a:cubicBezTo>
                  <a:pt x="227" y="383"/>
                  <a:pt x="241" y="368"/>
                  <a:pt x="259" y="368"/>
                </a:cubicBezTo>
                <a:cubicBezTo>
                  <a:pt x="277" y="368"/>
                  <a:pt x="291" y="383"/>
                  <a:pt x="291" y="401"/>
                </a:cubicBezTo>
                <a:lnTo>
                  <a:pt x="291" y="543"/>
                </a:lnTo>
                <a:close/>
                <a:moveTo>
                  <a:pt x="413" y="467"/>
                </a:moveTo>
                <a:cubicBezTo>
                  <a:pt x="395" y="467"/>
                  <a:pt x="380" y="452"/>
                  <a:pt x="380" y="434"/>
                </a:cubicBezTo>
                <a:cubicBezTo>
                  <a:pt x="380" y="415"/>
                  <a:pt x="395" y="401"/>
                  <a:pt x="413" y="401"/>
                </a:cubicBezTo>
                <a:cubicBezTo>
                  <a:pt x="432" y="401"/>
                  <a:pt x="447" y="415"/>
                  <a:pt x="447" y="434"/>
                </a:cubicBezTo>
                <a:cubicBezTo>
                  <a:pt x="447" y="452"/>
                  <a:pt x="432" y="467"/>
                  <a:pt x="413" y="467"/>
                </a:cubicBezTo>
                <a:close/>
                <a:moveTo>
                  <a:pt x="532" y="467"/>
                </a:moveTo>
                <a:cubicBezTo>
                  <a:pt x="532" y="430"/>
                  <a:pt x="562" y="401"/>
                  <a:pt x="599" y="401"/>
                </a:cubicBezTo>
                <a:cubicBezTo>
                  <a:pt x="636" y="401"/>
                  <a:pt x="665" y="430"/>
                  <a:pt x="665" y="467"/>
                </a:cubicBezTo>
                <a:cubicBezTo>
                  <a:pt x="665" y="504"/>
                  <a:pt x="636" y="534"/>
                  <a:pt x="599" y="534"/>
                </a:cubicBezTo>
                <a:cubicBezTo>
                  <a:pt x="562" y="534"/>
                  <a:pt x="532" y="504"/>
                  <a:pt x="532" y="467"/>
                </a:cubicBezTo>
                <a:close/>
              </a:path>
            </a:pathLst>
          </a:custGeom>
          <a:solidFill>
            <a:schemeClr val="tx1">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sz="3600" dirty="0"/>
          </a:p>
        </p:txBody>
      </p:sp>
      <p:grpSp>
        <p:nvGrpSpPr>
          <p:cNvPr id="27" name="Group 26"/>
          <p:cNvGrpSpPr/>
          <p:nvPr/>
        </p:nvGrpSpPr>
        <p:grpSpPr>
          <a:xfrm>
            <a:off x="10223882" y="5526528"/>
            <a:ext cx="1004100" cy="489064"/>
            <a:chOff x="-35440938" y="-16109950"/>
            <a:chExt cx="6873875" cy="3348038"/>
          </a:xfrm>
          <a:solidFill>
            <a:srgbClr val="CC0000"/>
          </a:solidFill>
        </p:grpSpPr>
        <p:sp>
          <p:nvSpPr>
            <p:cNvPr id="28" name="Freeform 19"/>
            <p:cNvSpPr>
              <a:spLocks noEditPoints="1"/>
            </p:cNvSpPr>
            <p:nvPr/>
          </p:nvSpPr>
          <p:spPr bwMode="auto">
            <a:xfrm>
              <a:off x="-35440938" y="-16109950"/>
              <a:ext cx="6873875" cy="3348038"/>
            </a:xfrm>
            <a:custGeom>
              <a:avLst/>
              <a:gdLst>
                <a:gd name="T0" fmla="*/ 1821 w 1833"/>
                <a:gd name="T1" fmla="*/ 438 h 893"/>
                <a:gd name="T2" fmla="*/ 1820 w 1833"/>
                <a:gd name="T3" fmla="*/ 435 h 893"/>
                <a:gd name="T4" fmla="*/ 1817 w 1833"/>
                <a:gd name="T5" fmla="*/ 427 h 893"/>
                <a:gd name="T6" fmla="*/ 1816 w 1833"/>
                <a:gd name="T7" fmla="*/ 425 h 893"/>
                <a:gd name="T8" fmla="*/ 1605 w 1833"/>
                <a:gd name="T9" fmla="*/ 58 h 893"/>
                <a:gd name="T10" fmla="*/ 1464 w 1833"/>
                <a:gd name="T11" fmla="*/ 0 h 893"/>
                <a:gd name="T12" fmla="*/ 368 w 1833"/>
                <a:gd name="T13" fmla="*/ 0 h 893"/>
                <a:gd name="T14" fmla="*/ 227 w 1833"/>
                <a:gd name="T15" fmla="*/ 58 h 893"/>
                <a:gd name="T16" fmla="*/ 16 w 1833"/>
                <a:gd name="T17" fmla="*/ 425 h 893"/>
                <a:gd name="T18" fmla="*/ 15 w 1833"/>
                <a:gd name="T19" fmla="*/ 427 h 893"/>
                <a:gd name="T20" fmla="*/ 12 w 1833"/>
                <a:gd name="T21" fmla="*/ 435 h 893"/>
                <a:gd name="T22" fmla="*/ 11 w 1833"/>
                <a:gd name="T23" fmla="*/ 438 h 893"/>
                <a:gd name="T24" fmla="*/ 0 w 1833"/>
                <a:gd name="T25" fmla="*/ 503 h 893"/>
                <a:gd name="T26" fmla="*/ 0 w 1833"/>
                <a:gd name="T27" fmla="*/ 640 h 893"/>
                <a:gd name="T28" fmla="*/ 152 w 1833"/>
                <a:gd name="T29" fmla="*/ 834 h 893"/>
                <a:gd name="T30" fmla="*/ 229 w 1833"/>
                <a:gd name="T31" fmla="*/ 893 h 893"/>
                <a:gd name="T32" fmla="*/ 296 w 1833"/>
                <a:gd name="T33" fmla="*/ 893 h 893"/>
                <a:gd name="T34" fmla="*/ 371 w 1833"/>
                <a:gd name="T35" fmla="*/ 840 h 893"/>
                <a:gd name="T36" fmla="*/ 1461 w 1833"/>
                <a:gd name="T37" fmla="*/ 840 h 893"/>
                <a:gd name="T38" fmla="*/ 1536 w 1833"/>
                <a:gd name="T39" fmla="*/ 893 h 893"/>
                <a:gd name="T40" fmla="*/ 1604 w 1833"/>
                <a:gd name="T41" fmla="*/ 893 h 893"/>
                <a:gd name="T42" fmla="*/ 1680 w 1833"/>
                <a:gd name="T43" fmla="*/ 834 h 893"/>
                <a:gd name="T44" fmla="*/ 1833 w 1833"/>
                <a:gd name="T45" fmla="*/ 640 h 893"/>
                <a:gd name="T46" fmla="*/ 1833 w 1833"/>
                <a:gd name="T47" fmla="*/ 503 h 893"/>
                <a:gd name="T48" fmla="*/ 1821 w 1833"/>
                <a:gd name="T49" fmla="*/ 438 h 893"/>
                <a:gd name="T50" fmla="*/ 1771 w 1833"/>
                <a:gd name="T51" fmla="*/ 640 h 893"/>
                <a:gd name="T52" fmla="*/ 1633 w 1833"/>
                <a:gd name="T53" fmla="*/ 778 h 893"/>
                <a:gd name="T54" fmla="*/ 199 w 1833"/>
                <a:gd name="T55" fmla="*/ 778 h 893"/>
                <a:gd name="T56" fmla="*/ 61 w 1833"/>
                <a:gd name="T57" fmla="*/ 640 h 893"/>
                <a:gd name="T58" fmla="*/ 61 w 1833"/>
                <a:gd name="T59" fmla="*/ 503 h 893"/>
                <a:gd name="T60" fmla="*/ 199 w 1833"/>
                <a:gd name="T61" fmla="*/ 365 h 893"/>
                <a:gd name="T62" fmla="*/ 1633 w 1833"/>
                <a:gd name="T63" fmla="*/ 365 h 893"/>
                <a:gd name="T64" fmla="*/ 1771 w 1833"/>
                <a:gd name="T65" fmla="*/ 503 h 893"/>
                <a:gd name="T66" fmla="*/ 1771 w 1833"/>
                <a:gd name="T67" fmla="*/ 64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3" h="893">
                  <a:moveTo>
                    <a:pt x="1821" y="438"/>
                  </a:moveTo>
                  <a:cubicBezTo>
                    <a:pt x="1820" y="435"/>
                    <a:pt x="1820" y="435"/>
                    <a:pt x="1820" y="435"/>
                  </a:cubicBezTo>
                  <a:cubicBezTo>
                    <a:pt x="1820" y="433"/>
                    <a:pt x="1819" y="430"/>
                    <a:pt x="1817" y="427"/>
                  </a:cubicBezTo>
                  <a:cubicBezTo>
                    <a:pt x="1817" y="426"/>
                    <a:pt x="1817" y="425"/>
                    <a:pt x="1816" y="425"/>
                  </a:cubicBezTo>
                  <a:cubicBezTo>
                    <a:pt x="1784" y="345"/>
                    <a:pt x="1638" y="91"/>
                    <a:pt x="1605" y="58"/>
                  </a:cubicBezTo>
                  <a:cubicBezTo>
                    <a:pt x="1568" y="21"/>
                    <a:pt x="1518" y="0"/>
                    <a:pt x="1464" y="0"/>
                  </a:cubicBezTo>
                  <a:cubicBezTo>
                    <a:pt x="368" y="0"/>
                    <a:pt x="368" y="0"/>
                    <a:pt x="368" y="0"/>
                  </a:cubicBezTo>
                  <a:cubicBezTo>
                    <a:pt x="315" y="0"/>
                    <a:pt x="264" y="21"/>
                    <a:pt x="227" y="58"/>
                  </a:cubicBezTo>
                  <a:cubicBezTo>
                    <a:pt x="194" y="91"/>
                    <a:pt x="48" y="345"/>
                    <a:pt x="16" y="425"/>
                  </a:cubicBezTo>
                  <a:cubicBezTo>
                    <a:pt x="15" y="425"/>
                    <a:pt x="15" y="426"/>
                    <a:pt x="15" y="427"/>
                  </a:cubicBezTo>
                  <a:cubicBezTo>
                    <a:pt x="14" y="430"/>
                    <a:pt x="13" y="433"/>
                    <a:pt x="12" y="435"/>
                  </a:cubicBezTo>
                  <a:cubicBezTo>
                    <a:pt x="11" y="438"/>
                    <a:pt x="11" y="438"/>
                    <a:pt x="11" y="438"/>
                  </a:cubicBezTo>
                  <a:cubicBezTo>
                    <a:pt x="4" y="458"/>
                    <a:pt x="0" y="480"/>
                    <a:pt x="0" y="503"/>
                  </a:cubicBezTo>
                  <a:cubicBezTo>
                    <a:pt x="0" y="640"/>
                    <a:pt x="0" y="640"/>
                    <a:pt x="0" y="640"/>
                  </a:cubicBezTo>
                  <a:cubicBezTo>
                    <a:pt x="0" y="734"/>
                    <a:pt x="65" y="813"/>
                    <a:pt x="152" y="834"/>
                  </a:cubicBezTo>
                  <a:cubicBezTo>
                    <a:pt x="161" y="868"/>
                    <a:pt x="192" y="893"/>
                    <a:pt x="229" y="893"/>
                  </a:cubicBezTo>
                  <a:cubicBezTo>
                    <a:pt x="296" y="893"/>
                    <a:pt x="296" y="893"/>
                    <a:pt x="296" y="893"/>
                  </a:cubicBezTo>
                  <a:cubicBezTo>
                    <a:pt x="331" y="893"/>
                    <a:pt x="360" y="871"/>
                    <a:pt x="371" y="840"/>
                  </a:cubicBezTo>
                  <a:cubicBezTo>
                    <a:pt x="1461" y="840"/>
                    <a:pt x="1461" y="840"/>
                    <a:pt x="1461" y="840"/>
                  </a:cubicBezTo>
                  <a:cubicBezTo>
                    <a:pt x="1472" y="871"/>
                    <a:pt x="1501" y="893"/>
                    <a:pt x="1536" y="893"/>
                  </a:cubicBezTo>
                  <a:cubicBezTo>
                    <a:pt x="1604" y="893"/>
                    <a:pt x="1604" y="893"/>
                    <a:pt x="1604" y="893"/>
                  </a:cubicBezTo>
                  <a:cubicBezTo>
                    <a:pt x="1640" y="893"/>
                    <a:pt x="1671" y="868"/>
                    <a:pt x="1680" y="834"/>
                  </a:cubicBezTo>
                  <a:cubicBezTo>
                    <a:pt x="1768" y="813"/>
                    <a:pt x="1833" y="734"/>
                    <a:pt x="1833" y="640"/>
                  </a:cubicBezTo>
                  <a:cubicBezTo>
                    <a:pt x="1833" y="503"/>
                    <a:pt x="1833" y="503"/>
                    <a:pt x="1833" y="503"/>
                  </a:cubicBezTo>
                  <a:cubicBezTo>
                    <a:pt x="1833" y="480"/>
                    <a:pt x="1828" y="458"/>
                    <a:pt x="1821" y="438"/>
                  </a:cubicBezTo>
                  <a:close/>
                  <a:moveTo>
                    <a:pt x="1771" y="640"/>
                  </a:moveTo>
                  <a:cubicBezTo>
                    <a:pt x="1771" y="717"/>
                    <a:pt x="1709" y="778"/>
                    <a:pt x="1633" y="778"/>
                  </a:cubicBezTo>
                  <a:cubicBezTo>
                    <a:pt x="199" y="778"/>
                    <a:pt x="199" y="778"/>
                    <a:pt x="199" y="778"/>
                  </a:cubicBezTo>
                  <a:cubicBezTo>
                    <a:pt x="123" y="778"/>
                    <a:pt x="61" y="717"/>
                    <a:pt x="61" y="640"/>
                  </a:cubicBezTo>
                  <a:cubicBezTo>
                    <a:pt x="61" y="503"/>
                    <a:pt x="61" y="503"/>
                    <a:pt x="61" y="503"/>
                  </a:cubicBezTo>
                  <a:cubicBezTo>
                    <a:pt x="61" y="427"/>
                    <a:pt x="123" y="365"/>
                    <a:pt x="199" y="365"/>
                  </a:cubicBezTo>
                  <a:cubicBezTo>
                    <a:pt x="1633" y="365"/>
                    <a:pt x="1633" y="365"/>
                    <a:pt x="1633" y="365"/>
                  </a:cubicBezTo>
                  <a:cubicBezTo>
                    <a:pt x="1709" y="365"/>
                    <a:pt x="1771" y="427"/>
                    <a:pt x="1771" y="503"/>
                  </a:cubicBezTo>
                  <a:lnTo>
                    <a:pt x="1771"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29" name="Freeform 20"/>
            <p:cNvSpPr>
              <a:spLocks/>
            </p:cNvSpPr>
            <p:nvPr/>
          </p:nvSpPr>
          <p:spPr bwMode="auto">
            <a:xfrm>
              <a:off x="-34890075" y="-14587538"/>
              <a:ext cx="1635125" cy="854075"/>
            </a:xfrm>
            <a:custGeom>
              <a:avLst/>
              <a:gdLst>
                <a:gd name="T0" fmla="*/ 396 w 436"/>
                <a:gd name="T1" fmla="*/ 0 h 228"/>
                <a:gd name="T2" fmla="*/ 40 w 436"/>
                <a:gd name="T3" fmla="*/ 0 h 228"/>
                <a:gd name="T4" fmla="*/ 0 w 436"/>
                <a:gd name="T5" fmla="*/ 40 h 228"/>
                <a:gd name="T6" fmla="*/ 0 w 436"/>
                <a:gd name="T7" fmla="*/ 188 h 228"/>
                <a:gd name="T8" fmla="*/ 40 w 436"/>
                <a:gd name="T9" fmla="*/ 228 h 228"/>
                <a:gd name="T10" fmla="*/ 396 w 436"/>
                <a:gd name="T11" fmla="*/ 228 h 228"/>
                <a:gd name="T12" fmla="*/ 436 w 436"/>
                <a:gd name="T13" fmla="*/ 188 h 228"/>
                <a:gd name="T14" fmla="*/ 436 w 436"/>
                <a:gd name="T15" fmla="*/ 40 h 228"/>
                <a:gd name="T16" fmla="*/ 396 w 436"/>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228">
                  <a:moveTo>
                    <a:pt x="396" y="0"/>
                  </a:moveTo>
                  <a:cubicBezTo>
                    <a:pt x="40" y="0"/>
                    <a:pt x="40" y="0"/>
                    <a:pt x="40" y="0"/>
                  </a:cubicBezTo>
                  <a:cubicBezTo>
                    <a:pt x="18" y="0"/>
                    <a:pt x="0" y="18"/>
                    <a:pt x="0" y="40"/>
                  </a:cubicBezTo>
                  <a:cubicBezTo>
                    <a:pt x="0" y="188"/>
                    <a:pt x="0" y="188"/>
                    <a:pt x="0" y="188"/>
                  </a:cubicBezTo>
                  <a:cubicBezTo>
                    <a:pt x="0" y="210"/>
                    <a:pt x="18" y="228"/>
                    <a:pt x="40" y="228"/>
                  </a:cubicBezTo>
                  <a:cubicBezTo>
                    <a:pt x="396" y="228"/>
                    <a:pt x="396" y="228"/>
                    <a:pt x="396" y="228"/>
                  </a:cubicBezTo>
                  <a:cubicBezTo>
                    <a:pt x="418" y="228"/>
                    <a:pt x="436" y="210"/>
                    <a:pt x="436" y="188"/>
                  </a:cubicBezTo>
                  <a:cubicBezTo>
                    <a:pt x="436" y="40"/>
                    <a:pt x="436" y="40"/>
                    <a:pt x="436" y="40"/>
                  </a:cubicBezTo>
                  <a:cubicBezTo>
                    <a:pt x="436" y="18"/>
                    <a:pt x="418" y="0"/>
                    <a:pt x="3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30" name="Freeform 21"/>
            <p:cNvSpPr>
              <a:spLocks/>
            </p:cNvSpPr>
            <p:nvPr/>
          </p:nvSpPr>
          <p:spPr bwMode="auto">
            <a:xfrm>
              <a:off x="-31008638" y="-13733463"/>
              <a:ext cx="914400" cy="442913"/>
            </a:xfrm>
            <a:custGeom>
              <a:avLst/>
              <a:gdLst>
                <a:gd name="T0" fmla="*/ 204 w 244"/>
                <a:gd name="T1" fmla="*/ 0 h 118"/>
                <a:gd name="T2" fmla="*/ 40 w 244"/>
                <a:gd name="T3" fmla="*/ 0 h 118"/>
                <a:gd name="T4" fmla="*/ 0 w 244"/>
                <a:gd name="T5" fmla="*/ 40 h 118"/>
                <a:gd name="T6" fmla="*/ 0 w 244"/>
                <a:gd name="T7" fmla="*/ 78 h 118"/>
                <a:gd name="T8" fmla="*/ 40 w 244"/>
                <a:gd name="T9" fmla="*/ 118 h 118"/>
                <a:gd name="T10" fmla="*/ 204 w 244"/>
                <a:gd name="T11" fmla="*/ 118 h 118"/>
                <a:gd name="T12" fmla="*/ 244 w 244"/>
                <a:gd name="T13" fmla="*/ 78 h 118"/>
                <a:gd name="T14" fmla="*/ 244 w 244"/>
                <a:gd name="T15" fmla="*/ 40 h 118"/>
                <a:gd name="T16" fmla="*/ 204 w 2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8">
                  <a:moveTo>
                    <a:pt x="204" y="0"/>
                  </a:moveTo>
                  <a:cubicBezTo>
                    <a:pt x="40" y="0"/>
                    <a:pt x="40" y="0"/>
                    <a:pt x="40" y="0"/>
                  </a:cubicBezTo>
                  <a:cubicBezTo>
                    <a:pt x="18" y="0"/>
                    <a:pt x="0" y="18"/>
                    <a:pt x="0" y="40"/>
                  </a:cubicBezTo>
                  <a:cubicBezTo>
                    <a:pt x="0" y="78"/>
                    <a:pt x="0" y="78"/>
                    <a:pt x="0" y="78"/>
                  </a:cubicBezTo>
                  <a:cubicBezTo>
                    <a:pt x="0" y="100"/>
                    <a:pt x="18" y="118"/>
                    <a:pt x="40" y="118"/>
                  </a:cubicBezTo>
                  <a:cubicBezTo>
                    <a:pt x="204" y="118"/>
                    <a:pt x="204" y="118"/>
                    <a:pt x="204" y="118"/>
                  </a:cubicBezTo>
                  <a:cubicBezTo>
                    <a:pt x="226" y="118"/>
                    <a:pt x="244" y="100"/>
                    <a:pt x="244" y="78"/>
                  </a:cubicBezTo>
                  <a:cubicBezTo>
                    <a:pt x="244" y="40"/>
                    <a:pt x="244" y="40"/>
                    <a:pt x="244" y="40"/>
                  </a:cubicBezTo>
                  <a:cubicBezTo>
                    <a:pt x="244" y="18"/>
                    <a:pt x="226" y="0"/>
                    <a:pt x="2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31" name="Freeform 22"/>
            <p:cNvSpPr>
              <a:spLocks/>
            </p:cNvSpPr>
            <p:nvPr/>
          </p:nvSpPr>
          <p:spPr bwMode="auto">
            <a:xfrm>
              <a:off x="-32005588" y="-13733463"/>
              <a:ext cx="914400" cy="442913"/>
            </a:xfrm>
            <a:custGeom>
              <a:avLst/>
              <a:gdLst>
                <a:gd name="T0" fmla="*/ 204 w 244"/>
                <a:gd name="T1" fmla="*/ 0 h 118"/>
                <a:gd name="T2" fmla="*/ 40 w 244"/>
                <a:gd name="T3" fmla="*/ 0 h 118"/>
                <a:gd name="T4" fmla="*/ 0 w 244"/>
                <a:gd name="T5" fmla="*/ 40 h 118"/>
                <a:gd name="T6" fmla="*/ 0 w 244"/>
                <a:gd name="T7" fmla="*/ 78 h 118"/>
                <a:gd name="T8" fmla="*/ 40 w 244"/>
                <a:gd name="T9" fmla="*/ 118 h 118"/>
                <a:gd name="T10" fmla="*/ 204 w 244"/>
                <a:gd name="T11" fmla="*/ 118 h 118"/>
                <a:gd name="T12" fmla="*/ 244 w 244"/>
                <a:gd name="T13" fmla="*/ 78 h 118"/>
                <a:gd name="T14" fmla="*/ 244 w 244"/>
                <a:gd name="T15" fmla="*/ 40 h 118"/>
                <a:gd name="T16" fmla="*/ 204 w 2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8">
                  <a:moveTo>
                    <a:pt x="204" y="0"/>
                  </a:moveTo>
                  <a:cubicBezTo>
                    <a:pt x="40" y="0"/>
                    <a:pt x="40" y="0"/>
                    <a:pt x="40" y="0"/>
                  </a:cubicBezTo>
                  <a:cubicBezTo>
                    <a:pt x="18" y="0"/>
                    <a:pt x="0" y="18"/>
                    <a:pt x="0" y="40"/>
                  </a:cubicBezTo>
                  <a:cubicBezTo>
                    <a:pt x="0" y="78"/>
                    <a:pt x="0" y="78"/>
                    <a:pt x="0" y="78"/>
                  </a:cubicBezTo>
                  <a:cubicBezTo>
                    <a:pt x="0" y="100"/>
                    <a:pt x="18" y="118"/>
                    <a:pt x="40" y="118"/>
                  </a:cubicBezTo>
                  <a:cubicBezTo>
                    <a:pt x="204" y="118"/>
                    <a:pt x="204" y="118"/>
                    <a:pt x="204" y="118"/>
                  </a:cubicBezTo>
                  <a:cubicBezTo>
                    <a:pt x="226" y="118"/>
                    <a:pt x="244" y="100"/>
                    <a:pt x="244" y="78"/>
                  </a:cubicBezTo>
                  <a:cubicBezTo>
                    <a:pt x="244" y="40"/>
                    <a:pt x="244" y="40"/>
                    <a:pt x="244" y="40"/>
                  </a:cubicBezTo>
                  <a:cubicBezTo>
                    <a:pt x="244" y="18"/>
                    <a:pt x="226" y="0"/>
                    <a:pt x="2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sp>
          <p:nvSpPr>
            <p:cNvPr id="32" name="Freeform 23"/>
            <p:cNvSpPr>
              <a:spLocks/>
            </p:cNvSpPr>
            <p:nvPr/>
          </p:nvSpPr>
          <p:spPr bwMode="auto">
            <a:xfrm>
              <a:off x="-30014863" y="-13733463"/>
              <a:ext cx="914400" cy="442913"/>
            </a:xfrm>
            <a:custGeom>
              <a:avLst/>
              <a:gdLst>
                <a:gd name="T0" fmla="*/ 204 w 244"/>
                <a:gd name="T1" fmla="*/ 0 h 118"/>
                <a:gd name="T2" fmla="*/ 40 w 244"/>
                <a:gd name="T3" fmla="*/ 0 h 118"/>
                <a:gd name="T4" fmla="*/ 0 w 244"/>
                <a:gd name="T5" fmla="*/ 40 h 118"/>
                <a:gd name="T6" fmla="*/ 0 w 244"/>
                <a:gd name="T7" fmla="*/ 78 h 118"/>
                <a:gd name="T8" fmla="*/ 40 w 244"/>
                <a:gd name="T9" fmla="*/ 118 h 118"/>
                <a:gd name="T10" fmla="*/ 204 w 244"/>
                <a:gd name="T11" fmla="*/ 118 h 118"/>
                <a:gd name="T12" fmla="*/ 244 w 244"/>
                <a:gd name="T13" fmla="*/ 78 h 118"/>
                <a:gd name="T14" fmla="*/ 244 w 244"/>
                <a:gd name="T15" fmla="*/ 40 h 118"/>
                <a:gd name="T16" fmla="*/ 204 w 2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8">
                  <a:moveTo>
                    <a:pt x="204" y="0"/>
                  </a:moveTo>
                  <a:cubicBezTo>
                    <a:pt x="40" y="0"/>
                    <a:pt x="40" y="0"/>
                    <a:pt x="40" y="0"/>
                  </a:cubicBezTo>
                  <a:cubicBezTo>
                    <a:pt x="18" y="0"/>
                    <a:pt x="0" y="18"/>
                    <a:pt x="0" y="40"/>
                  </a:cubicBezTo>
                  <a:cubicBezTo>
                    <a:pt x="0" y="78"/>
                    <a:pt x="0" y="78"/>
                    <a:pt x="0" y="78"/>
                  </a:cubicBezTo>
                  <a:cubicBezTo>
                    <a:pt x="0" y="100"/>
                    <a:pt x="18" y="118"/>
                    <a:pt x="40" y="118"/>
                  </a:cubicBezTo>
                  <a:cubicBezTo>
                    <a:pt x="204" y="118"/>
                    <a:pt x="204" y="118"/>
                    <a:pt x="204" y="118"/>
                  </a:cubicBezTo>
                  <a:cubicBezTo>
                    <a:pt x="226" y="118"/>
                    <a:pt x="244" y="100"/>
                    <a:pt x="244" y="78"/>
                  </a:cubicBezTo>
                  <a:cubicBezTo>
                    <a:pt x="244" y="40"/>
                    <a:pt x="244" y="40"/>
                    <a:pt x="244" y="40"/>
                  </a:cubicBezTo>
                  <a:cubicBezTo>
                    <a:pt x="244" y="18"/>
                    <a:pt x="226" y="0"/>
                    <a:pt x="2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600" dirty="0"/>
            </a:p>
          </p:txBody>
        </p:sp>
      </p:grpSp>
    </p:spTree>
    <p:extLst>
      <p:ext uri="{BB962C8B-B14F-4D97-AF65-F5344CB8AC3E}">
        <p14:creationId xmlns:p14="http://schemas.microsoft.com/office/powerpoint/2010/main" val="94711804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 presetClass="emph" presetSubtype="2" fill="hold" grpId="1" nodeType="withEffect">
                                  <p:stCondLst>
                                    <p:cond delay="0"/>
                                  </p:stCondLst>
                                  <p:childTnLst>
                                    <p:animClr clrSpc="rgb" dir="cw">
                                      <p:cBhvr>
                                        <p:cTn id="30" dur="500" fill="hold"/>
                                        <p:tgtEl>
                                          <p:spTgt spid="86"/>
                                        </p:tgtEl>
                                        <p:attrNameLst>
                                          <p:attrName>fillcolor</p:attrName>
                                        </p:attrNameLst>
                                      </p:cBhvr>
                                      <p:to>
                                        <a:schemeClr val="bg2"/>
                                      </p:to>
                                    </p:animClr>
                                    <p:set>
                                      <p:cBhvr>
                                        <p:cTn id="31" dur="500" fill="hold"/>
                                        <p:tgtEl>
                                          <p:spTgt spid="86"/>
                                        </p:tgtEl>
                                        <p:attrNameLst>
                                          <p:attrName>fill.type</p:attrName>
                                        </p:attrNameLst>
                                      </p:cBhvr>
                                      <p:to>
                                        <p:strVal val="solid"/>
                                      </p:to>
                                    </p:set>
                                    <p:set>
                                      <p:cBhvr>
                                        <p:cTn id="32" dur="500" fill="hold"/>
                                        <p:tgtEl>
                                          <p:spTgt spid="86"/>
                                        </p:tgtEl>
                                        <p:attrNameLst>
                                          <p:attrName>fill.on</p:attrName>
                                        </p:attrNameLst>
                                      </p:cBhvr>
                                      <p:to>
                                        <p:strVal val="true"/>
                                      </p:to>
                                    </p:set>
                                  </p:childTnLst>
                                </p:cTn>
                              </p:par>
                              <p:par>
                                <p:cTn id="33" presetID="7" presetClass="emph" presetSubtype="2" fill="hold" nodeType="withEffect">
                                  <p:stCondLst>
                                    <p:cond delay="0"/>
                                  </p:stCondLst>
                                  <p:childTnLst>
                                    <p:animClr clrSpc="rgb" dir="cw">
                                      <p:cBhvr>
                                        <p:cTn id="34" dur="500" fill="hold"/>
                                        <p:tgtEl>
                                          <p:spTgt spid="86"/>
                                        </p:tgtEl>
                                        <p:attrNameLst>
                                          <p:attrName>stroke.color</p:attrName>
                                        </p:attrNameLst>
                                      </p:cBhvr>
                                      <p:to>
                                        <a:schemeClr val="bg2"/>
                                      </p:to>
                                    </p:animClr>
                                    <p:set>
                                      <p:cBhvr>
                                        <p:cTn id="35" dur="500" fill="hold"/>
                                        <p:tgtEl>
                                          <p:spTgt spid="86"/>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 presetClass="emph" presetSubtype="2" fill="hold" grpId="1" nodeType="withEffect">
                                  <p:stCondLst>
                                    <p:cond delay="0"/>
                                  </p:stCondLst>
                                  <p:childTnLst>
                                    <p:animClr clrSpc="rgb" dir="cw">
                                      <p:cBhvr>
                                        <p:cTn id="42" dur="500" fill="hold"/>
                                        <p:tgtEl>
                                          <p:spTgt spid="84"/>
                                        </p:tgtEl>
                                        <p:attrNameLst>
                                          <p:attrName>fillcolor</p:attrName>
                                        </p:attrNameLst>
                                      </p:cBhvr>
                                      <p:to>
                                        <a:schemeClr val="bg2"/>
                                      </p:to>
                                    </p:animClr>
                                    <p:set>
                                      <p:cBhvr>
                                        <p:cTn id="43" dur="500" fill="hold"/>
                                        <p:tgtEl>
                                          <p:spTgt spid="84"/>
                                        </p:tgtEl>
                                        <p:attrNameLst>
                                          <p:attrName>fill.type</p:attrName>
                                        </p:attrNameLst>
                                      </p:cBhvr>
                                      <p:to>
                                        <p:strVal val="solid"/>
                                      </p:to>
                                    </p:set>
                                    <p:set>
                                      <p:cBhvr>
                                        <p:cTn id="44" dur="500" fill="hold"/>
                                        <p:tgtEl>
                                          <p:spTgt spid="84"/>
                                        </p:tgtEl>
                                        <p:attrNameLst>
                                          <p:attrName>fill.on</p:attrName>
                                        </p:attrNameLst>
                                      </p:cBhvr>
                                      <p:to>
                                        <p:strVal val="true"/>
                                      </p:to>
                                    </p:set>
                                  </p:childTnLst>
                                </p:cTn>
                              </p:par>
                              <p:par>
                                <p:cTn id="45" presetID="7" presetClass="emph" presetSubtype="2" fill="hold" nodeType="withEffect">
                                  <p:stCondLst>
                                    <p:cond delay="0"/>
                                  </p:stCondLst>
                                  <p:childTnLst>
                                    <p:animClr clrSpc="rgb" dir="cw">
                                      <p:cBhvr>
                                        <p:cTn id="46" dur="500" fill="hold"/>
                                        <p:tgtEl>
                                          <p:spTgt spid="84"/>
                                        </p:tgtEl>
                                        <p:attrNameLst>
                                          <p:attrName>stroke.color</p:attrName>
                                        </p:attrNameLst>
                                      </p:cBhvr>
                                      <p:to>
                                        <a:schemeClr val="bg2"/>
                                      </p:to>
                                    </p:animClr>
                                    <p:set>
                                      <p:cBhvr>
                                        <p:cTn id="47" dur="500" fill="hold"/>
                                        <p:tgtEl>
                                          <p:spTgt spid="84"/>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500"/>
                                        <p:tgtEl>
                                          <p:spTgt spid="87"/>
                                        </p:tgtEl>
                                      </p:cBhvr>
                                    </p:animEffect>
                                  </p:childTnLst>
                                </p:cTn>
                              </p:par>
                              <p:par>
                                <p:cTn id="53" presetID="1" presetClass="emph" presetSubtype="2" fill="hold" grpId="1" nodeType="withEffect">
                                  <p:stCondLst>
                                    <p:cond delay="0"/>
                                  </p:stCondLst>
                                  <p:childTnLst>
                                    <p:animClr clrSpc="rgb" dir="cw">
                                      <p:cBhvr>
                                        <p:cTn id="54" dur="500" fill="hold"/>
                                        <p:tgtEl>
                                          <p:spTgt spid="85"/>
                                        </p:tgtEl>
                                        <p:attrNameLst>
                                          <p:attrName>fillcolor</p:attrName>
                                        </p:attrNameLst>
                                      </p:cBhvr>
                                      <p:to>
                                        <a:schemeClr val="bg2"/>
                                      </p:to>
                                    </p:animClr>
                                    <p:set>
                                      <p:cBhvr>
                                        <p:cTn id="55" dur="500" fill="hold"/>
                                        <p:tgtEl>
                                          <p:spTgt spid="85"/>
                                        </p:tgtEl>
                                        <p:attrNameLst>
                                          <p:attrName>fill.type</p:attrName>
                                        </p:attrNameLst>
                                      </p:cBhvr>
                                      <p:to>
                                        <p:strVal val="solid"/>
                                      </p:to>
                                    </p:set>
                                    <p:set>
                                      <p:cBhvr>
                                        <p:cTn id="56" dur="500" fill="hold"/>
                                        <p:tgtEl>
                                          <p:spTgt spid="85"/>
                                        </p:tgtEl>
                                        <p:attrNameLst>
                                          <p:attrName>fill.on</p:attrName>
                                        </p:attrNameLst>
                                      </p:cBhvr>
                                      <p:to>
                                        <p:strVal val="true"/>
                                      </p:to>
                                    </p:set>
                                  </p:childTnLst>
                                </p:cTn>
                              </p:par>
                              <p:par>
                                <p:cTn id="57" presetID="7" presetClass="emph" presetSubtype="2" fill="hold" nodeType="withEffect">
                                  <p:stCondLst>
                                    <p:cond delay="0"/>
                                  </p:stCondLst>
                                  <p:childTnLst>
                                    <p:animClr clrSpc="rgb" dir="cw">
                                      <p:cBhvr>
                                        <p:cTn id="58" dur="500" fill="hold"/>
                                        <p:tgtEl>
                                          <p:spTgt spid="85"/>
                                        </p:tgtEl>
                                        <p:attrNameLst>
                                          <p:attrName>stroke.color</p:attrName>
                                        </p:attrNameLst>
                                      </p:cBhvr>
                                      <p:to>
                                        <a:schemeClr val="bg2"/>
                                      </p:to>
                                    </p:animClr>
                                    <p:set>
                                      <p:cBhvr>
                                        <p:cTn id="59" dur="500" fill="hold"/>
                                        <p:tgtEl>
                                          <p:spTgt spid="85"/>
                                        </p:tgtEl>
                                        <p:attrNameLst>
                                          <p:attrName>stroke.on</p:attrName>
                                        </p:attrNameLst>
                                      </p:cBhvr>
                                      <p:to>
                                        <p:strVal val="true"/>
                                      </p:to>
                                    </p:set>
                                  </p:childTnLst>
                                </p:cTn>
                              </p:par>
                            </p:childTnLst>
                          </p:cTn>
                        </p:par>
                        <p:par>
                          <p:cTn id="60" fill="hold">
                            <p:stCondLst>
                              <p:cond delay="500"/>
                            </p:stCondLst>
                            <p:childTnLst>
                              <p:par>
                                <p:cTn id="61" presetID="22" presetClass="entr" presetSubtype="2" fill="hold" grpId="2"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childTnLst>
                          </p:cTn>
                        </p:par>
                        <p:par>
                          <p:cTn id="64" fill="hold">
                            <p:stCondLst>
                              <p:cond delay="1000"/>
                            </p:stCondLst>
                            <p:childTnLst>
                              <p:par>
                                <p:cTn id="65" presetID="2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righ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500"/>
                                        <p:tgtEl>
                                          <p:spTgt spid="88"/>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par>
                                <p:cTn id="77" presetID="1" presetClass="emph" presetSubtype="2" fill="hold" grpId="1" nodeType="withEffect">
                                  <p:stCondLst>
                                    <p:cond delay="0"/>
                                  </p:stCondLst>
                                  <p:childTnLst>
                                    <p:animClr clrSpc="rgb" dir="cw">
                                      <p:cBhvr>
                                        <p:cTn id="78" dur="500" fill="hold"/>
                                        <p:tgtEl>
                                          <p:spTgt spid="87"/>
                                        </p:tgtEl>
                                        <p:attrNameLst>
                                          <p:attrName>fillcolor</p:attrName>
                                        </p:attrNameLst>
                                      </p:cBhvr>
                                      <p:to>
                                        <a:schemeClr val="bg2"/>
                                      </p:to>
                                    </p:animClr>
                                    <p:set>
                                      <p:cBhvr>
                                        <p:cTn id="79" dur="500" fill="hold"/>
                                        <p:tgtEl>
                                          <p:spTgt spid="87"/>
                                        </p:tgtEl>
                                        <p:attrNameLst>
                                          <p:attrName>fill.type</p:attrName>
                                        </p:attrNameLst>
                                      </p:cBhvr>
                                      <p:to>
                                        <p:strVal val="solid"/>
                                      </p:to>
                                    </p:set>
                                    <p:set>
                                      <p:cBhvr>
                                        <p:cTn id="80" dur="500" fill="hold"/>
                                        <p:tgtEl>
                                          <p:spTgt spid="87"/>
                                        </p:tgtEl>
                                        <p:attrNameLst>
                                          <p:attrName>fill.on</p:attrName>
                                        </p:attrNameLst>
                                      </p:cBhvr>
                                      <p:to>
                                        <p:strVal val="true"/>
                                      </p:to>
                                    </p:set>
                                  </p:childTnLst>
                                </p:cTn>
                              </p:par>
                              <p:par>
                                <p:cTn id="81" presetID="7" presetClass="emph" presetSubtype="2" fill="hold" nodeType="withEffect">
                                  <p:stCondLst>
                                    <p:cond delay="0"/>
                                  </p:stCondLst>
                                  <p:childTnLst>
                                    <p:animClr clrSpc="rgb" dir="cw">
                                      <p:cBhvr>
                                        <p:cTn id="82" dur="500" fill="hold"/>
                                        <p:tgtEl>
                                          <p:spTgt spid="87"/>
                                        </p:tgtEl>
                                        <p:attrNameLst>
                                          <p:attrName>stroke.color</p:attrName>
                                        </p:attrNameLst>
                                      </p:cBhvr>
                                      <p:to>
                                        <a:schemeClr val="bg2"/>
                                      </p:to>
                                    </p:animClr>
                                    <p:set>
                                      <p:cBhvr>
                                        <p:cTn id="83" dur="500" fill="hold"/>
                                        <p:tgtEl>
                                          <p:spTgt spid="87"/>
                                        </p:tgtEl>
                                        <p:attrNameLst>
                                          <p:attrName>stroke.on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500"/>
                                        <p:tgtEl>
                                          <p:spTgt spid="89"/>
                                        </p:tgtEl>
                                      </p:cBhvr>
                                    </p:animEffect>
                                  </p:childTnLst>
                                </p:cTn>
                              </p:par>
                              <p:par>
                                <p:cTn id="89" presetID="1" presetClass="emph" presetSubtype="2" fill="hold" grpId="1" nodeType="withEffect">
                                  <p:stCondLst>
                                    <p:cond delay="0"/>
                                  </p:stCondLst>
                                  <p:childTnLst>
                                    <p:animClr clrSpc="rgb" dir="cw">
                                      <p:cBhvr>
                                        <p:cTn id="90" dur="500" fill="hold"/>
                                        <p:tgtEl>
                                          <p:spTgt spid="88"/>
                                        </p:tgtEl>
                                        <p:attrNameLst>
                                          <p:attrName>fillcolor</p:attrName>
                                        </p:attrNameLst>
                                      </p:cBhvr>
                                      <p:to>
                                        <a:schemeClr val="bg2"/>
                                      </p:to>
                                    </p:animClr>
                                    <p:set>
                                      <p:cBhvr>
                                        <p:cTn id="91" dur="500" fill="hold"/>
                                        <p:tgtEl>
                                          <p:spTgt spid="88"/>
                                        </p:tgtEl>
                                        <p:attrNameLst>
                                          <p:attrName>fill.type</p:attrName>
                                        </p:attrNameLst>
                                      </p:cBhvr>
                                      <p:to>
                                        <p:strVal val="solid"/>
                                      </p:to>
                                    </p:set>
                                    <p:set>
                                      <p:cBhvr>
                                        <p:cTn id="92" dur="500" fill="hold"/>
                                        <p:tgtEl>
                                          <p:spTgt spid="88"/>
                                        </p:tgtEl>
                                        <p:attrNameLst>
                                          <p:attrName>fill.on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88"/>
                                        </p:tgtEl>
                                        <p:attrNameLst>
                                          <p:attrName>stroke.color</p:attrName>
                                        </p:attrNameLst>
                                      </p:cBhvr>
                                      <p:to>
                                        <a:schemeClr val="bg2"/>
                                      </p:to>
                                    </p:animClr>
                                    <p:set>
                                      <p:cBhvr>
                                        <p:cTn id="95" dur="500" fill="hold"/>
                                        <p:tgtEl>
                                          <p:spTgt spid="88"/>
                                        </p:tgtEl>
                                        <p:attrNameLst>
                                          <p:attrName>stroke.on</p:attrName>
                                        </p:attrNameLst>
                                      </p:cBhvr>
                                      <p:to>
                                        <p:strVal val="true"/>
                                      </p:to>
                                    </p:set>
                                  </p:childTnLst>
                                </p:cTn>
                              </p:par>
                            </p:childTnLst>
                          </p:cTn>
                        </p:par>
                        <p:par>
                          <p:cTn id="96" fill="hold">
                            <p:stCondLst>
                              <p:cond delay="500"/>
                            </p:stCondLst>
                            <p:childTnLst>
                              <p:par>
                                <p:cTn id="97" presetID="16" presetClass="entr" presetSubtype="42" fill="hold" nodeType="afterEffect">
                                  <p:stCondLst>
                                    <p:cond delay="0"/>
                                  </p:stCondLst>
                                  <p:childTnLst>
                                    <p:set>
                                      <p:cBhvr>
                                        <p:cTn id="98" dur="1" fill="hold">
                                          <p:stCondLst>
                                            <p:cond delay="0"/>
                                          </p:stCondLst>
                                        </p:cTn>
                                        <p:tgtEl>
                                          <p:spTgt spid="95"/>
                                        </p:tgtEl>
                                        <p:attrNameLst>
                                          <p:attrName>style.visibility</p:attrName>
                                        </p:attrNameLst>
                                      </p:cBhvr>
                                      <p:to>
                                        <p:strVal val="visible"/>
                                      </p:to>
                                    </p:set>
                                    <p:animEffect transition="in" filter="barn(outHorizontal)">
                                      <p:cBhvr>
                                        <p:cTn id="99" dur="500"/>
                                        <p:tgtEl>
                                          <p:spTgt spid="9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par>
                          <p:cTn id="105" fill="hold">
                            <p:stCondLst>
                              <p:cond delay="500"/>
                            </p:stCondLst>
                            <p:childTnLst>
                              <p:par>
                                <p:cTn id="106" presetID="7" presetClass="emph" presetSubtype="2" fill="hold" nodeType="afterEffect">
                                  <p:stCondLst>
                                    <p:cond delay="0"/>
                                  </p:stCondLst>
                                  <p:childTnLst>
                                    <p:animClr clrSpc="rgb" dir="cw">
                                      <p:cBhvr>
                                        <p:cTn id="107" dur="1000" fill="hold"/>
                                        <p:tgtEl>
                                          <p:spTgt spid="91"/>
                                        </p:tgtEl>
                                        <p:attrNameLst>
                                          <p:attrName>stroke.color</p:attrName>
                                        </p:attrNameLst>
                                      </p:cBhvr>
                                      <p:to>
                                        <a:schemeClr val="accent1"/>
                                      </p:to>
                                    </p:animClr>
                                    <p:set>
                                      <p:cBhvr>
                                        <p:cTn id="108" dur="1000" fill="hold"/>
                                        <p:tgtEl>
                                          <p:spTgt spid="91"/>
                                        </p:tgtEl>
                                        <p:attrNameLst>
                                          <p:attrName>stroke.on</p:attrName>
                                        </p:attrNameLst>
                                      </p:cBhvr>
                                      <p:to>
                                        <p:strVal val="true"/>
                                      </p:to>
                                    </p:set>
                                  </p:childTnLst>
                                </p:cTn>
                              </p:par>
                              <p:par>
                                <p:cTn id="109" presetID="1" presetClass="emph" presetSubtype="2" fill="hold" grpId="1" nodeType="withEffect">
                                  <p:stCondLst>
                                    <p:cond delay="0"/>
                                  </p:stCondLst>
                                  <p:childTnLst>
                                    <p:animClr clrSpc="rgb" dir="cw">
                                      <p:cBhvr>
                                        <p:cTn id="110" dur="500" fill="hold"/>
                                        <p:tgtEl>
                                          <p:spTgt spid="89"/>
                                        </p:tgtEl>
                                        <p:attrNameLst>
                                          <p:attrName>fillcolor</p:attrName>
                                        </p:attrNameLst>
                                      </p:cBhvr>
                                      <p:to>
                                        <a:schemeClr val="bg2"/>
                                      </p:to>
                                    </p:animClr>
                                    <p:set>
                                      <p:cBhvr>
                                        <p:cTn id="111" dur="500" fill="hold"/>
                                        <p:tgtEl>
                                          <p:spTgt spid="89"/>
                                        </p:tgtEl>
                                        <p:attrNameLst>
                                          <p:attrName>fill.type</p:attrName>
                                        </p:attrNameLst>
                                      </p:cBhvr>
                                      <p:to>
                                        <p:strVal val="solid"/>
                                      </p:to>
                                    </p:set>
                                    <p:set>
                                      <p:cBhvr>
                                        <p:cTn id="112" dur="500" fill="hold"/>
                                        <p:tgtEl>
                                          <p:spTgt spid="89"/>
                                        </p:tgtEl>
                                        <p:attrNameLst>
                                          <p:attrName>fill.on</p:attrName>
                                        </p:attrNameLst>
                                      </p:cBhvr>
                                      <p:to>
                                        <p:strVal val="true"/>
                                      </p:to>
                                    </p:set>
                                  </p:childTnLst>
                                </p:cTn>
                              </p:par>
                              <p:par>
                                <p:cTn id="113" presetID="7" presetClass="emph" presetSubtype="2" fill="hold" nodeType="withEffect">
                                  <p:stCondLst>
                                    <p:cond delay="0"/>
                                  </p:stCondLst>
                                  <p:childTnLst>
                                    <p:animClr clrSpc="rgb" dir="cw">
                                      <p:cBhvr>
                                        <p:cTn id="114" dur="500" fill="hold"/>
                                        <p:tgtEl>
                                          <p:spTgt spid="89"/>
                                        </p:tgtEl>
                                        <p:attrNameLst>
                                          <p:attrName>stroke.color</p:attrName>
                                        </p:attrNameLst>
                                      </p:cBhvr>
                                      <p:to>
                                        <a:schemeClr val="bg2"/>
                                      </p:to>
                                    </p:animClr>
                                    <p:set>
                                      <p:cBhvr>
                                        <p:cTn id="115" dur="500" fill="hold"/>
                                        <p:tgtEl>
                                          <p:spTgt spid="8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 mencouple whit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778" y="177625"/>
            <a:ext cx="14314622" cy="8051975"/>
          </a:xfrm>
          <a:prstGeom prst="rect">
            <a:avLst/>
          </a:prstGeom>
        </p:spPr>
      </p:pic>
      <p:sp>
        <p:nvSpPr>
          <p:cNvPr id="2" name="Title 1"/>
          <p:cNvSpPr>
            <a:spLocks noGrp="1"/>
          </p:cNvSpPr>
          <p:nvPr>
            <p:ph type="title"/>
          </p:nvPr>
        </p:nvSpPr>
        <p:spPr/>
        <p:txBody>
          <a:bodyPr/>
          <a:lstStyle/>
          <a:p>
            <a:r>
              <a:rPr lang="en-US" sz="4400" dirty="0" smtClean="0"/>
              <a:t>Agenda</a:t>
            </a:r>
            <a:endParaRPr lang="en-US" sz="4400" dirty="0"/>
          </a:p>
        </p:txBody>
      </p:sp>
      <p:sp>
        <p:nvSpPr>
          <p:cNvPr id="4" name="Text Placeholder 1"/>
          <p:cNvSpPr txBox="1">
            <a:spLocks/>
          </p:cNvSpPr>
          <p:nvPr/>
        </p:nvSpPr>
        <p:spPr>
          <a:xfrm>
            <a:off x="731520" y="1737360"/>
            <a:ext cx="7440930" cy="5669280"/>
          </a:xfrm>
          <a:prstGeom prst="rect">
            <a:avLst/>
          </a:prstGeom>
        </p:spPr>
        <p:txBody>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50000"/>
                    <a:lumOff val="50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50000"/>
                    <a:lumOff val="50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50000"/>
                    <a:lumOff val="50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50000"/>
                    <a:lumOff val="50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50000"/>
                    <a:lumOff val="50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r>
              <a:rPr lang="en-US" dirty="0"/>
              <a:t>About Avaya</a:t>
            </a:r>
          </a:p>
          <a:p>
            <a:r>
              <a:rPr lang="en-US" dirty="0"/>
              <a:t>Avaya Support’s Transformation</a:t>
            </a:r>
          </a:p>
          <a:p>
            <a:r>
              <a:rPr lang="en-US" dirty="0"/>
              <a:t>What we are doing with </a:t>
            </a:r>
            <a:r>
              <a:rPr lang="en-US" dirty="0" smtClean="0"/>
              <a:t>Proactive today</a:t>
            </a:r>
            <a:endParaRPr lang="en-US" dirty="0"/>
          </a:p>
          <a:p>
            <a:r>
              <a:rPr lang="en-US" dirty="0" smtClean="0"/>
              <a:t>Challenge of Connectivity Adoption</a:t>
            </a:r>
          </a:p>
          <a:p>
            <a:r>
              <a:rPr lang="en-US" dirty="0" smtClean="0"/>
              <a:t>Next Steps</a:t>
            </a:r>
            <a:endParaRPr lang="en-US" dirty="0"/>
          </a:p>
        </p:txBody>
      </p:sp>
      <p:sp>
        <p:nvSpPr>
          <p:cNvPr id="6" name="TextBox 5"/>
          <p:cNvSpPr txBox="1"/>
          <p:nvPr/>
        </p:nvSpPr>
        <p:spPr>
          <a:xfrm>
            <a:off x="13463276" y="7858837"/>
            <a:ext cx="435316" cy="284247"/>
          </a:xfrm>
          <a:prstGeom prst="rect">
            <a:avLst/>
          </a:prstGeom>
          <a:noFill/>
        </p:spPr>
        <p:txBody>
          <a:bodyPr wrap="none" lIns="130622" tIns="65311" rIns="130622" bIns="65311" rtlCol="0" anchor="ctr" anchorCtr="0">
            <a:spAutoFit/>
          </a:bodyPr>
          <a:lstStyle/>
          <a:p>
            <a:pPr algn="r">
              <a:lnSpc>
                <a:spcPct val="90000"/>
              </a:lnSpc>
            </a:pPr>
            <a:fld id="{758C98C5-C197-4167-B328-DA835286C05A}" type="slidenum">
              <a:rPr lang="en-US" sz="1100" smtClean="0">
                <a:solidFill>
                  <a:srgbClr val="8F8F8F"/>
                </a:solidFill>
              </a:rPr>
              <a:pPr algn="r">
                <a:lnSpc>
                  <a:spcPct val="90000"/>
                </a:lnSpc>
              </a:pPr>
              <a:t>2</a:t>
            </a:fld>
            <a:endParaRPr lang="en-US" sz="1100" dirty="0" smtClean="0">
              <a:solidFill>
                <a:srgbClr val="8F8F8F"/>
              </a:solidFill>
            </a:endParaRPr>
          </a:p>
        </p:txBody>
      </p:sp>
      <p:sp>
        <p:nvSpPr>
          <p:cNvPr id="9" name="TextBox 8"/>
          <p:cNvSpPr txBox="1"/>
          <p:nvPr/>
        </p:nvSpPr>
        <p:spPr>
          <a:xfrm>
            <a:off x="1826263" y="7825309"/>
            <a:ext cx="2512809" cy="284247"/>
          </a:xfrm>
          <a:prstGeom prst="rect">
            <a:avLst/>
          </a:prstGeom>
          <a:noFill/>
        </p:spPr>
        <p:txBody>
          <a:bodyPr wrap="none" lIns="130622" tIns="65311" rIns="130622" bIns="65311" rtlCol="0" anchor="ctr">
            <a:spAutoFit/>
          </a:bodyPr>
          <a:lstStyle/>
          <a:p>
            <a:pPr>
              <a:lnSpc>
                <a:spcPct val="90000"/>
              </a:lnSpc>
              <a:defRPr/>
            </a:pPr>
            <a:r>
              <a:rPr lang="en-US" sz="1100" dirty="0">
                <a:solidFill>
                  <a:srgbClr val="8F8F8F"/>
                </a:solidFill>
              </a:rPr>
              <a:t>© 2016 Avaya Inc. All right reserved</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562" y="7791504"/>
            <a:ext cx="1074420" cy="305233"/>
          </a:xfrm>
          <a:prstGeom prst="rect">
            <a:avLst/>
          </a:prstGeom>
        </p:spPr>
      </p:pic>
    </p:spTree>
    <p:extLst>
      <p:ext uri="{BB962C8B-B14F-4D97-AF65-F5344CB8AC3E}">
        <p14:creationId xmlns:p14="http://schemas.microsoft.com/office/powerpoint/2010/main" val="22894944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130622" tIns="65311" rIns="130622" bIns="65311" rtlCol="0">
            <a:normAutofit/>
          </a:bodyPr>
          <a:lstStyle/>
          <a:p>
            <a:pPr marL="522488" indent="-522488" defTabSz="1306220">
              <a:lnSpc>
                <a:spcPct val="90000"/>
              </a:lnSpc>
              <a:spcBef>
                <a:spcPts val="1714"/>
              </a:spcBef>
              <a:buClr>
                <a:srgbClr val="C00000"/>
              </a:buClr>
              <a:buFont typeface="Webdings" pitchFamily="18" charset="2"/>
              <a:buChar char="4"/>
            </a:pPr>
            <a:r>
              <a:rPr lang="en-US" sz="2400" noProof="0" dirty="0">
                <a:solidFill>
                  <a:schemeClr val="tx1"/>
                </a:solidFill>
                <a:latin typeface="Arial" charset="0"/>
                <a:ea typeface="Arial" charset="0"/>
                <a:cs typeface="Arial" charset="0"/>
              </a:rPr>
              <a:t>Who accesses devices via white and black lists</a:t>
            </a:r>
          </a:p>
          <a:p>
            <a:pPr marL="522488" indent="-522488" defTabSz="1306220">
              <a:lnSpc>
                <a:spcPct val="90000"/>
              </a:lnSpc>
              <a:spcBef>
                <a:spcPts val="1714"/>
              </a:spcBef>
              <a:buClr>
                <a:srgbClr val="C00000"/>
              </a:buClr>
              <a:buFont typeface="Webdings" pitchFamily="18" charset="2"/>
              <a:buChar char="4"/>
            </a:pPr>
            <a:r>
              <a:rPr lang="en-US" sz="2400" noProof="0" dirty="0">
                <a:solidFill>
                  <a:schemeClr val="tx1"/>
                </a:solidFill>
                <a:latin typeface="Arial" charset="0"/>
                <a:ea typeface="Arial" charset="0"/>
                <a:cs typeface="Arial" charset="0"/>
              </a:rPr>
              <a:t>When the devices are accessed – time of day, day of week </a:t>
            </a:r>
          </a:p>
          <a:p>
            <a:pPr marL="522488" indent="-522488" defTabSz="1306220">
              <a:lnSpc>
                <a:spcPct val="90000"/>
              </a:lnSpc>
              <a:spcBef>
                <a:spcPts val="1714"/>
              </a:spcBef>
              <a:buClr>
                <a:srgbClr val="C00000"/>
              </a:buClr>
              <a:buFont typeface="Webdings" pitchFamily="18" charset="2"/>
              <a:buChar char="4"/>
            </a:pPr>
            <a:r>
              <a:rPr lang="en-US" sz="2400" noProof="0" dirty="0">
                <a:solidFill>
                  <a:schemeClr val="tx1"/>
                </a:solidFill>
                <a:latin typeface="Arial" charset="0"/>
                <a:ea typeface="Arial" charset="0"/>
                <a:cs typeface="Arial" charset="0"/>
              </a:rPr>
              <a:t>What remote session protocols can be used</a:t>
            </a:r>
          </a:p>
        </p:txBody>
      </p:sp>
      <p:sp>
        <p:nvSpPr>
          <p:cNvPr id="4" name="Rounded Rectangle 3"/>
          <p:cNvSpPr/>
          <p:nvPr/>
        </p:nvSpPr>
        <p:spPr>
          <a:xfrm>
            <a:off x="773724" y="1802131"/>
            <a:ext cx="13125156" cy="1500553"/>
          </a:xfrm>
          <a:prstGeom prst="rect">
            <a:avLst/>
          </a:prstGeom>
          <a:solidFill>
            <a:schemeClr val="accent1"/>
          </a:solidFill>
          <a:ln>
            <a:noFill/>
          </a:ln>
          <a:effectLst/>
        </p:spPr>
        <p:style>
          <a:lnRef idx="1">
            <a:schemeClr val="accent6"/>
          </a:lnRef>
          <a:fillRef idx="3">
            <a:schemeClr val="accent6"/>
          </a:fillRef>
          <a:effectRef idx="2">
            <a:schemeClr val="accent6"/>
          </a:effectRef>
          <a:fontRef idx="minor">
            <a:schemeClr val="lt1"/>
          </a:fontRef>
        </p:style>
        <p:txBody>
          <a:bodyPr tIns="182880" rtlCol="0" anchor="t"/>
          <a:lstStyle/>
          <a:p>
            <a:pPr algn="ctr">
              <a:lnSpc>
                <a:spcPct val="90000"/>
              </a:lnSpc>
            </a:pPr>
            <a:endParaRPr lang="en-US" sz="4800" dirty="0" smtClean="0">
              <a:latin typeface="Arial" charset="0"/>
              <a:ea typeface="Arial" charset="0"/>
              <a:cs typeface="Arial" charset="0"/>
            </a:endParaRPr>
          </a:p>
        </p:txBody>
      </p:sp>
      <p:grpSp>
        <p:nvGrpSpPr>
          <p:cNvPr id="5" name="Group 4"/>
          <p:cNvGrpSpPr/>
          <p:nvPr/>
        </p:nvGrpSpPr>
        <p:grpSpPr>
          <a:xfrm>
            <a:off x="1184900" y="2022361"/>
            <a:ext cx="2565177" cy="996198"/>
            <a:chOff x="14658975" y="-1243013"/>
            <a:chExt cx="5651501" cy="1573215"/>
          </a:xfrm>
          <a:solidFill>
            <a:schemeClr val="bg1"/>
          </a:solidFill>
          <a:effectLst/>
        </p:grpSpPr>
        <p:sp>
          <p:nvSpPr>
            <p:cNvPr id="6" name="Freeform 6"/>
            <p:cNvSpPr>
              <a:spLocks/>
            </p:cNvSpPr>
            <p:nvPr/>
          </p:nvSpPr>
          <p:spPr bwMode="auto">
            <a:xfrm>
              <a:off x="17684750" y="-612775"/>
              <a:ext cx="2139950" cy="285750"/>
            </a:xfrm>
            <a:custGeom>
              <a:avLst/>
              <a:gdLst>
                <a:gd name="T0" fmla="*/ 5 w 75"/>
                <a:gd name="T1" fmla="*/ 0 h 10"/>
                <a:gd name="T2" fmla="*/ 0 w 75"/>
                <a:gd name="T3" fmla="*/ 5 h 10"/>
                <a:gd name="T4" fmla="*/ 5 w 75"/>
                <a:gd name="T5" fmla="*/ 10 h 10"/>
                <a:gd name="T6" fmla="*/ 70 w 75"/>
                <a:gd name="T7" fmla="*/ 10 h 10"/>
                <a:gd name="T8" fmla="*/ 75 w 75"/>
                <a:gd name="T9" fmla="*/ 5 h 10"/>
                <a:gd name="T10" fmla="*/ 70 w 75"/>
                <a:gd name="T11" fmla="*/ 0 h 10"/>
                <a:gd name="T12" fmla="*/ 5 w 7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5" h="10">
                  <a:moveTo>
                    <a:pt x="5" y="0"/>
                  </a:moveTo>
                  <a:cubicBezTo>
                    <a:pt x="2" y="0"/>
                    <a:pt x="0" y="3"/>
                    <a:pt x="0" y="5"/>
                  </a:cubicBezTo>
                  <a:cubicBezTo>
                    <a:pt x="0" y="8"/>
                    <a:pt x="2" y="10"/>
                    <a:pt x="5" y="10"/>
                  </a:cubicBezTo>
                  <a:cubicBezTo>
                    <a:pt x="70" y="10"/>
                    <a:pt x="70" y="10"/>
                    <a:pt x="70" y="10"/>
                  </a:cubicBezTo>
                  <a:cubicBezTo>
                    <a:pt x="73" y="10"/>
                    <a:pt x="75" y="8"/>
                    <a:pt x="75" y="5"/>
                  </a:cubicBezTo>
                  <a:cubicBezTo>
                    <a:pt x="75" y="3"/>
                    <a:pt x="73" y="0"/>
                    <a:pt x="70" y="0"/>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7" name="Freeform 7"/>
            <p:cNvSpPr>
              <a:spLocks noEditPoints="1"/>
            </p:cNvSpPr>
            <p:nvPr/>
          </p:nvSpPr>
          <p:spPr bwMode="auto">
            <a:xfrm>
              <a:off x="14658975" y="-1243013"/>
              <a:ext cx="5651501" cy="1573215"/>
            </a:xfrm>
            <a:custGeom>
              <a:avLst/>
              <a:gdLst>
                <a:gd name="T0" fmla="*/ 17 w 198"/>
                <a:gd name="T1" fmla="*/ 0 h 55"/>
                <a:gd name="T2" fmla="*/ 0 w 198"/>
                <a:gd name="T3" fmla="*/ 17 h 55"/>
                <a:gd name="T4" fmla="*/ 0 w 198"/>
                <a:gd name="T5" fmla="*/ 38 h 55"/>
                <a:gd name="T6" fmla="*/ 17 w 198"/>
                <a:gd name="T7" fmla="*/ 55 h 55"/>
                <a:gd name="T8" fmla="*/ 180 w 198"/>
                <a:gd name="T9" fmla="*/ 55 h 55"/>
                <a:gd name="T10" fmla="*/ 198 w 198"/>
                <a:gd name="T11" fmla="*/ 38 h 55"/>
                <a:gd name="T12" fmla="*/ 198 w 198"/>
                <a:gd name="T13" fmla="*/ 17 h 55"/>
                <a:gd name="T14" fmla="*/ 180 w 198"/>
                <a:gd name="T15" fmla="*/ 0 h 55"/>
                <a:gd name="T16" fmla="*/ 17 w 198"/>
                <a:gd name="T17" fmla="*/ 0 h 55"/>
                <a:gd name="T18" fmla="*/ 188 w 198"/>
                <a:gd name="T19" fmla="*/ 17 h 55"/>
                <a:gd name="T20" fmla="*/ 188 w 198"/>
                <a:gd name="T21" fmla="*/ 38 h 55"/>
                <a:gd name="T22" fmla="*/ 176 w 198"/>
                <a:gd name="T23" fmla="*/ 49 h 55"/>
                <a:gd name="T24" fmla="*/ 21 w 198"/>
                <a:gd name="T25" fmla="*/ 49 h 55"/>
                <a:gd name="T26" fmla="*/ 10 w 198"/>
                <a:gd name="T27" fmla="*/ 38 h 55"/>
                <a:gd name="T28" fmla="*/ 10 w 198"/>
                <a:gd name="T29" fmla="*/ 17 h 55"/>
                <a:gd name="T30" fmla="*/ 21 w 198"/>
                <a:gd name="T31" fmla="*/ 6 h 55"/>
                <a:gd name="T32" fmla="*/ 176 w 198"/>
                <a:gd name="T33" fmla="*/ 6 h 55"/>
                <a:gd name="T34" fmla="*/ 188 w 198"/>
                <a:gd name="T3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55">
                  <a:moveTo>
                    <a:pt x="17" y="0"/>
                  </a:moveTo>
                  <a:cubicBezTo>
                    <a:pt x="7" y="0"/>
                    <a:pt x="0" y="7"/>
                    <a:pt x="0" y="17"/>
                  </a:cubicBezTo>
                  <a:cubicBezTo>
                    <a:pt x="0" y="38"/>
                    <a:pt x="0" y="38"/>
                    <a:pt x="0" y="38"/>
                  </a:cubicBezTo>
                  <a:cubicBezTo>
                    <a:pt x="0" y="48"/>
                    <a:pt x="7" y="55"/>
                    <a:pt x="17" y="55"/>
                  </a:cubicBezTo>
                  <a:cubicBezTo>
                    <a:pt x="180" y="55"/>
                    <a:pt x="180" y="55"/>
                    <a:pt x="180" y="55"/>
                  </a:cubicBezTo>
                  <a:cubicBezTo>
                    <a:pt x="190" y="55"/>
                    <a:pt x="198" y="48"/>
                    <a:pt x="198" y="38"/>
                  </a:cubicBezTo>
                  <a:cubicBezTo>
                    <a:pt x="198" y="17"/>
                    <a:pt x="198" y="17"/>
                    <a:pt x="198" y="17"/>
                  </a:cubicBezTo>
                  <a:cubicBezTo>
                    <a:pt x="198" y="7"/>
                    <a:pt x="190" y="0"/>
                    <a:pt x="180" y="0"/>
                  </a:cubicBezTo>
                  <a:lnTo>
                    <a:pt x="17" y="0"/>
                  </a:lnTo>
                  <a:close/>
                  <a:moveTo>
                    <a:pt x="188" y="17"/>
                  </a:moveTo>
                  <a:cubicBezTo>
                    <a:pt x="188" y="38"/>
                    <a:pt x="188" y="38"/>
                    <a:pt x="188" y="38"/>
                  </a:cubicBezTo>
                  <a:cubicBezTo>
                    <a:pt x="188" y="44"/>
                    <a:pt x="183" y="49"/>
                    <a:pt x="176" y="49"/>
                  </a:cubicBezTo>
                  <a:cubicBezTo>
                    <a:pt x="21" y="49"/>
                    <a:pt x="21" y="49"/>
                    <a:pt x="21" y="49"/>
                  </a:cubicBezTo>
                  <a:cubicBezTo>
                    <a:pt x="15" y="49"/>
                    <a:pt x="10" y="44"/>
                    <a:pt x="10" y="38"/>
                  </a:cubicBezTo>
                  <a:cubicBezTo>
                    <a:pt x="10" y="17"/>
                    <a:pt x="10" y="17"/>
                    <a:pt x="10" y="17"/>
                  </a:cubicBezTo>
                  <a:cubicBezTo>
                    <a:pt x="10" y="11"/>
                    <a:pt x="15" y="6"/>
                    <a:pt x="21" y="6"/>
                  </a:cubicBezTo>
                  <a:cubicBezTo>
                    <a:pt x="176" y="6"/>
                    <a:pt x="176" y="6"/>
                    <a:pt x="176" y="6"/>
                  </a:cubicBezTo>
                  <a:cubicBezTo>
                    <a:pt x="183" y="6"/>
                    <a:pt x="188" y="11"/>
                    <a:pt x="188" y="17"/>
                  </a:cubicBez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8" name="Freeform 8"/>
            <p:cNvSpPr>
              <a:spLocks/>
            </p:cNvSpPr>
            <p:nvPr/>
          </p:nvSpPr>
          <p:spPr bwMode="auto">
            <a:xfrm>
              <a:off x="15743238" y="-612775"/>
              <a:ext cx="400050" cy="285750"/>
            </a:xfrm>
            <a:custGeom>
              <a:avLst/>
              <a:gdLst>
                <a:gd name="T0" fmla="*/ 0 w 14"/>
                <a:gd name="T1" fmla="*/ 6 h 10"/>
                <a:gd name="T2" fmla="*/ 4 w 14"/>
                <a:gd name="T3" fmla="*/ 10 h 10"/>
                <a:gd name="T4" fmla="*/ 10 w 14"/>
                <a:gd name="T5" fmla="*/ 10 h 10"/>
                <a:gd name="T6" fmla="*/ 14 w 14"/>
                <a:gd name="T7" fmla="*/ 6 h 10"/>
                <a:gd name="T8" fmla="*/ 14 w 14"/>
                <a:gd name="T9" fmla="*/ 4 h 10"/>
                <a:gd name="T10" fmla="*/ 10 w 14"/>
                <a:gd name="T11" fmla="*/ 0 h 10"/>
                <a:gd name="T12" fmla="*/ 4 w 14"/>
                <a:gd name="T13" fmla="*/ 0 h 10"/>
                <a:gd name="T14" fmla="*/ 0 w 14"/>
                <a:gd name="T15" fmla="*/ 4 h 10"/>
                <a:gd name="T16" fmla="*/ 0 w 14"/>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6"/>
                  </a:moveTo>
                  <a:cubicBezTo>
                    <a:pt x="0" y="9"/>
                    <a:pt x="2" y="10"/>
                    <a:pt x="4" y="10"/>
                  </a:cubicBezTo>
                  <a:cubicBezTo>
                    <a:pt x="10" y="10"/>
                    <a:pt x="10" y="10"/>
                    <a:pt x="10" y="10"/>
                  </a:cubicBezTo>
                  <a:cubicBezTo>
                    <a:pt x="12" y="10"/>
                    <a:pt x="14" y="9"/>
                    <a:pt x="14" y="6"/>
                  </a:cubicBezTo>
                  <a:cubicBezTo>
                    <a:pt x="14" y="4"/>
                    <a:pt x="14" y="4"/>
                    <a:pt x="14" y="4"/>
                  </a:cubicBezTo>
                  <a:cubicBezTo>
                    <a:pt x="14" y="2"/>
                    <a:pt x="12" y="0"/>
                    <a:pt x="10" y="0"/>
                  </a:cubicBezTo>
                  <a:cubicBezTo>
                    <a:pt x="4" y="0"/>
                    <a:pt x="4" y="0"/>
                    <a:pt x="4" y="0"/>
                  </a:cubicBezTo>
                  <a:cubicBezTo>
                    <a:pt x="2" y="0"/>
                    <a:pt x="0" y="2"/>
                    <a:pt x="0" y="4"/>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9" name="Freeform 9"/>
            <p:cNvSpPr>
              <a:spLocks/>
            </p:cNvSpPr>
            <p:nvPr/>
          </p:nvSpPr>
          <p:spPr bwMode="auto">
            <a:xfrm>
              <a:off x="16286163" y="-612775"/>
              <a:ext cx="371475" cy="285750"/>
            </a:xfrm>
            <a:custGeom>
              <a:avLst/>
              <a:gdLst>
                <a:gd name="T0" fmla="*/ 0 w 13"/>
                <a:gd name="T1" fmla="*/ 6 h 10"/>
                <a:gd name="T2" fmla="*/ 4 w 13"/>
                <a:gd name="T3" fmla="*/ 10 h 10"/>
                <a:gd name="T4" fmla="*/ 9 w 13"/>
                <a:gd name="T5" fmla="*/ 10 h 10"/>
                <a:gd name="T6" fmla="*/ 13 w 13"/>
                <a:gd name="T7" fmla="*/ 6 h 10"/>
                <a:gd name="T8" fmla="*/ 13 w 13"/>
                <a:gd name="T9" fmla="*/ 4 h 10"/>
                <a:gd name="T10" fmla="*/ 9 w 13"/>
                <a:gd name="T11" fmla="*/ 0 h 10"/>
                <a:gd name="T12" fmla="*/ 4 w 13"/>
                <a:gd name="T13" fmla="*/ 0 h 10"/>
                <a:gd name="T14" fmla="*/ 0 w 13"/>
                <a:gd name="T15" fmla="*/ 4 h 10"/>
                <a:gd name="T16" fmla="*/ 0 w 13"/>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0" y="6"/>
                  </a:moveTo>
                  <a:cubicBezTo>
                    <a:pt x="0" y="9"/>
                    <a:pt x="2" y="10"/>
                    <a:pt x="4" y="10"/>
                  </a:cubicBezTo>
                  <a:cubicBezTo>
                    <a:pt x="9" y="10"/>
                    <a:pt x="9" y="10"/>
                    <a:pt x="9" y="10"/>
                  </a:cubicBezTo>
                  <a:cubicBezTo>
                    <a:pt x="12" y="10"/>
                    <a:pt x="13" y="9"/>
                    <a:pt x="13" y="6"/>
                  </a:cubicBezTo>
                  <a:cubicBezTo>
                    <a:pt x="13" y="4"/>
                    <a:pt x="13" y="4"/>
                    <a:pt x="13" y="4"/>
                  </a:cubicBezTo>
                  <a:cubicBezTo>
                    <a:pt x="13" y="2"/>
                    <a:pt x="12" y="0"/>
                    <a:pt x="9" y="0"/>
                  </a:cubicBezTo>
                  <a:cubicBezTo>
                    <a:pt x="4" y="0"/>
                    <a:pt x="4" y="0"/>
                    <a:pt x="4" y="0"/>
                  </a:cubicBezTo>
                  <a:cubicBezTo>
                    <a:pt x="2" y="0"/>
                    <a:pt x="0" y="2"/>
                    <a:pt x="0" y="4"/>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10" name="Freeform 10"/>
            <p:cNvSpPr>
              <a:spLocks/>
            </p:cNvSpPr>
            <p:nvPr/>
          </p:nvSpPr>
          <p:spPr bwMode="auto">
            <a:xfrm>
              <a:off x="16827500" y="-612775"/>
              <a:ext cx="371475" cy="285750"/>
            </a:xfrm>
            <a:custGeom>
              <a:avLst/>
              <a:gdLst>
                <a:gd name="T0" fmla="*/ 0 w 13"/>
                <a:gd name="T1" fmla="*/ 6 h 10"/>
                <a:gd name="T2" fmla="*/ 4 w 13"/>
                <a:gd name="T3" fmla="*/ 10 h 10"/>
                <a:gd name="T4" fmla="*/ 9 w 13"/>
                <a:gd name="T5" fmla="*/ 10 h 10"/>
                <a:gd name="T6" fmla="*/ 13 w 13"/>
                <a:gd name="T7" fmla="*/ 6 h 10"/>
                <a:gd name="T8" fmla="*/ 13 w 13"/>
                <a:gd name="T9" fmla="*/ 4 h 10"/>
                <a:gd name="T10" fmla="*/ 9 w 13"/>
                <a:gd name="T11" fmla="*/ 0 h 10"/>
                <a:gd name="T12" fmla="*/ 4 w 13"/>
                <a:gd name="T13" fmla="*/ 0 h 10"/>
                <a:gd name="T14" fmla="*/ 0 w 13"/>
                <a:gd name="T15" fmla="*/ 4 h 10"/>
                <a:gd name="T16" fmla="*/ 0 w 13"/>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0" y="6"/>
                  </a:moveTo>
                  <a:cubicBezTo>
                    <a:pt x="0" y="9"/>
                    <a:pt x="1" y="10"/>
                    <a:pt x="4" y="10"/>
                  </a:cubicBezTo>
                  <a:cubicBezTo>
                    <a:pt x="9" y="10"/>
                    <a:pt x="9" y="10"/>
                    <a:pt x="9" y="10"/>
                  </a:cubicBezTo>
                  <a:cubicBezTo>
                    <a:pt x="11" y="10"/>
                    <a:pt x="13" y="9"/>
                    <a:pt x="13" y="6"/>
                  </a:cubicBezTo>
                  <a:cubicBezTo>
                    <a:pt x="13" y="4"/>
                    <a:pt x="13" y="4"/>
                    <a:pt x="13" y="4"/>
                  </a:cubicBezTo>
                  <a:cubicBezTo>
                    <a:pt x="13" y="2"/>
                    <a:pt x="11" y="0"/>
                    <a:pt x="9" y="0"/>
                  </a:cubicBezTo>
                  <a:cubicBezTo>
                    <a:pt x="4" y="0"/>
                    <a:pt x="4" y="0"/>
                    <a:pt x="4" y="0"/>
                  </a:cubicBezTo>
                  <a:cubicBezTo>
                    <a:pt x="1" y="0"/>
                    <a:pt x="0" y="2"/>
                    <a:pt x="0" y="4"/>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11" name="Freeform 11"/>
            <p:cNvSpPr>
              <a:spLocks/>
            </p:cNvSpPr>
            <p:nvPr/>
          </p:nvSpPr>
          <p:spPr bwMode="auto">
            <a:xfrm>
              <a:off x="15201900" y="-612775"/>
              <a:ext cx="398463" cy="285750"/>
            </a:xfrm>
            <a:custGeom>
              <a:avLst/>
              <a:gdLst>
                <a:gd name="T0" fmla="*/ 0 w 14"/>
                <a:gd name="T1" fmla="*/ 6 h 10"/>
                <a:gd name="T2" fmla="*/ 4 w 14"/>
                <a:gd name="T3" fmla="*/ 10 h 10"/>
                <a:gd name="T4" fmla="*/ 10 w 14"/>
                <a:gd name="T5" fmla="*/ 10 h 10"/>
                <a:gd name="T6" fmla="*/ 14 w 14"/>
                <a:gd name="T7" fmla="*/ 6 h 10"/>
                <a:gd name="T8" fmla="*/ 14 w 14"/>
                <a:gd name="T9" fmla="*/ 4 h 10"/>
                <a:gd name="T10" fmla="*/ 10 w 14"/>
                <a:gd name="T11" fmla="*/ 0 h 10"/>
                <a:gd name="T12" fmla="*/ 4 w 14"/>
                <a:gd name="T13" fmla="*/ 0 h 10"/>
                <a:gd name="T14" fmla="*/ 0 w 14"/>
                <a:gd name="T15" fmla="*/ 4 h 10"/>
                <a:gd name="T16" fmla="*/ 0 w 14"/>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6"/>
                  </a:moveTo>
                  <a:cubicBezTo>
                    <a:pt x="0" y="9"/>
                    <a:pt x="2" y="10"/>
                    <a:pt x="4" y="10"/>
                  </a:cubicBezTo>
                  <a:cubicBezTo>
                    <a:pt x="10" y="10"/>
                    <a:pt x="10" y="10"/>
                    <a:pt x="10" y="10"/>
                  </a:cubicBezTo>
                  <a:cubicBezTo>
                    <a:pt x="12" y="10"/>
                    <a:pt x="14" y="9"/>
                    <a:pt x="14" y="6"/>
                  </a:cubicBezTo>
                  <a:cubicBezTo>
                    <a:pt x="14" y="4"/>
                    <a:pt x="14" y="4"/>
                    <a:pt x="14" y="4"/>
                  </a:cubicBezTo>
                  <a:cubicBezTo>
                    <a:pt x="14" y="2"/>
                    <a:pt x="12" y="0"/>
                    <a:pt x="10" y="0"/>
                  </a:cubicBezTo>
                  <a:cubicBezTo>
                    <a:pt x="4" y="0"/>
                    <a:pt x="4" y="0"/>
                    <a:pt x="4" y="0"/>
                  </a:cubicBezTo>
                  <a:cubicBezTo>
                    <a:pt x="2" y="0"/>
                    <a:pt x="0" y="2"/>
                    <a:pt x="0" y="4"/>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12" name="TextBox 11"/>
          <p:cNvSpPr txBox="1"/>
          <p:nvPr/>
        </p:nvSpPr>
        <p:spPr>
          <a:xfrm>
            <a:off x="3985846" y="1770184"/>
            <a:ext cx="9589477" cy="1500553"/>
          </a:xfrm>
          <a:prstGeom prst="rect">
            <a:avLst/>
          </a:prstGeom>
          <a:noFill/>
        </p:spPr>
        <p:txBody>
          <a:bodyPr wrap="none" rtlCol="0" anchor="ctr">
            <a:noAutofit/>
          </a:bodyPr>
          <a:lstStyle/>
          <a:p>
            <a:pPr>
              <a:lnSpc>
                <a:spcPct val="90000"/>
              </a:lnSpc>
            </a:pPr>
            <a:r>
              <a:rPr lang="en-US" sz="3600" b="1" dirty="0">
                <a:solidFill>
                  <a:schemeClr val="bg1"/>
                </a:solidFill>
                <a:latin typeface="Arial" charset="0"/>
                <a:ea typeface="Arial" charset="0"/>
                <a:cs typeface="Arial" charset="0"/>
              </a:rPr>
              <a:t>Increased security and ease of managing </a:t>
            </a:r>
          </a:p>
          <a:p>
            <a:pPr>
              <a:lnSpc>
                <a:spcPct val="90000"/>
              </a:lnSpc>
            </a:pPr>
            <a:r>
              <a:rPr lang="en-US" sz="3600" b="1" dirty="0">
                <a:solidFill>
                  <a:schemeClr val="bg1"/>
                </a:solidFill>
                <a:latin typeface="Arial" charset="0"/>
                <a:ea typeface="Arial" charset="0"/>
                <a:cs typeface="Arial" charset="0"/>
              </a:rPr>
              <a:t>authentication </a:t>
            </a:r>
            <a:r>
              <a:rPr lang="en-US" sz="3600" b="1" dirty="0" smtClean="0">
                <a:solidFill>
                  <a:schemeClr val="bg1"/>
                </a:solidFill>
                <a:latin typeface="Arial" charset="0"/>
                <a:ea typeface="Arial" charset="0"/>
                <a:cs typeface="Arial" charset="0"/>
              </a:rPr>
              <a:t>policies</a:t>
            </a:r>
            <a:endParaRPr lang="en-US" sz="3600" b="1" dirty="0">
              <a:solidFill>
                <a:schemeClr val="bg1"/>
              </a:solidFill>
              <a:latin typeface="Arial" charset="0"/>
              <a:ea typeface="Arial" charset="0"/>
              <a:cs typeface="Arial" charset="0"/>
            </a:endParaRPr>
          </a:p>
        </p:txBody>
      </p:sp>
      <p:grpSp>
        <p:nvGrpSpPr>
          <p:cNvPr id="26" name="Agrupar 25"/>
          <p:cNvGrpSpPr/>
          <p:nvPr/>
        </p:nvGrpSpPr>
        <p:grpSpPr>
          <a:xfrm>
            <a:off x="5192486" y="3438178"/>
            <a:ext cx="4264353" cy="3731836"/>
            <a:chOff x="5192486" y="3438178"/>
            <a:chExt cx="4264353" cy="3731836"/>
          </a:xfrm>
        </p:grpSpPr>
        <p:sp>
          <p:nvSpPr>
            <p:cNvPr id="17" name="Rounded Rectangle 16"/>
            <p:cNvSpPr/>
            <p:nvPr/>
          </p:nvSpPr>
          <p:spPr>
            <a:xfrm>
              <a:off x="5192486" y="3438178"/>
              <a:ext cx="4241075" cy="875567"/>
            </a:xfrm>
            <a:prstGeom prst="rect">
              <a:avLst/>
            </a:prstGeom>
            <a:solidFill>
              <a:schemeClr val="bg2">
                <a:lumMod val="90000"/>
              </a:schemeClr>
            </a:solidFill>
            <a:ln>
              <a:noFill/>
            </a:ln>
            <a:effectLst/>
          </p:spPr>
          <p:style>
            <a:lnRef idx="1">
              <a:schemeClr val="accent6"/>
            </a:lnRef>
            <a:fillRef idx="3">
              <a:schemeClr val="accent6"/>
            </a:fillRef>
            <a:effectRef idx="2">
              <a:schemeClr val="accent6"/>
            </a:effectRef>
            <a:fontRef idx="minor">
              <a:schemeClr val="lt1"/>
            </a:fontRef>
          </p:style>
          <p:txBody>
            <a:bodyPr tIns="182880" rtlCol="0" anchor="t"/>
            <a:lstStyle/>
            <a:p>
              <a:pPr algn="ctr">
                <a:lnSpc>
                  <a:spcPct val="90000"/>
                </a:lnSpc>
              </a:pPr>
              <a:r>
                <a:rPr lang="en-US" sz="3600" dirty="0" smtClean="0">
                  <a:solidFill>
                    <a:sysClr val="windowText" lastClr="000000"/>
                  </a:solidFill>
                  <a:latin typeface="Arial" charset="0"/>
                  <a:ea typeface="Arial" charset="0"/>
                  <a:cs typeface="Arial" charset="0"/>
                </a:rPr>
                <a:t>Approve</a:t>
              </a:r>
              <a:endParaRPr lang="en-US" sz="3600" dirty="0">
                <a:solidFill>
                  <a:sysClr val="windowText" lastClr="000000"/>
                </a:solidFill>
                <a:latin typeface="Arial" charset="0"/>
                <a:ea typeface="Arial" charset="0"/>
                <a:cs typeface="Arial" charset="0"/>
              </a:endParaRPr>
            </a:p>
            <a:p>
              <a:pPr algn="ctr">
                <a:lnSpc>
                  <a:spcPct val="90000"/>
                </a:lnSpc>
              </a:pPr>
              <a:endParaRPr lang="en-US" sz="3600" dirty="0" smtClean="0">
                <a:latin typeface="Arial" charset="0"/>
                <a:ea typeface="Arial" charset="0"/>
                <a:cs typeface="Arial" charset="0"/>
              </a:endParaRPr>
            </a:p>
          </p:txBody>
        </p:sp>
        <p:sp>
          <p:nvSpPr>
            <p:cNvPr id="19" name="Content Placeholder 2"/>
            <p:cNvSpPr txBox="1">
              <a:spLocks/>
            </p:cNvSpPr>
            <p:nvPr/>
          </p:nvSpPr>
          <p:spPr>
            <a:xfrm>
              <a:off x="5215764" y="4452605"/>
              <a:ext cx="4241075" cy="2717409"/>
            </a:xfrm>
            <a:prstGeom prst="rect">
              <a:avLst/>
            </a:prstGeom>
          </p:spPr>
          <p:txBody>
            <a:bodyPr vert="horz" lIns="130622" tIns="65311" rIns="130622" bIns="65311" rtlCol="0">
              <a:norm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1"/>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1"/>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1"/>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1"/>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1"/>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a:buClr>
                  <a:srgbClr val="C00000"/>
                </a:buClr>
              </a:pPr>
              <a:r>
                <a:rPr lang="en-US" sz="2200" dirty="0" smtClean="0">
                  <a:latin typeface="Arial" charset="0"/>
                  <a:ea typeface="Arial" charset="0"/>
                  <a:cs typeface="Arial" charset="0"/>
                </a:rPr>
                <a:t>Each remote </a:t>
              </a:r>
              <a:r>
                <a:rPr lang="en-US" sz="2200" dirty="0">
                  <a:latin typeface="Arial" charset="0"/>
                  <a:ea typeface="Arial" charset="0"/>
                  <a:cs typeface="Arial" charset="0"/>
                </a:rPr>
                <a:t>access session before the session is allowed</a:t>
              </a:r>
            </a:p>
            <a:p>
              <a:pPr>
                <a:buClr>
                  <a:srgbClr val="C00000"/>
                </a:buClr>
              </a:pPr>
              <a:r>
                <a:rPr lang="en-US" sz="2200" dirty="0">
                  <a:latin typeface="Arial" charset="0"/>
                  <a:ea typeface="Arial" charset="0"/>
                  <a:cs typeface="Arial" charset="0"/>
                </a:rPr>
                <a:t>Access at many layers (device, individual user, product family/models)</a:t>
              </a:r>
            </a:p>
          </p:txBody>
        </p:sp>
      </p:grpSp>
      <p:grpSp>
        <p:nvGrpSpPr>
          <p:cNvPr id="27" name="Agrupar 26"/>
          <p:cNvGrpSpPr/>
          <p:nvPr/>
        </p:nvGrpSpPr>
        <p:grpSpPr>
          <a:xfrm>
            <a:off x="9786601" y="3438177"/>
            <a:ext cx="4112279" cy="4103956"/>
            <a:chOff x="9786601" y="3438177"/>
            <a:chExt cx="4112279" cy="4103956"/>
          </a:xfrm>
        </p:grpSpPr>
        <p:sp>
          <p:nvSpPr>
            <p:cNvPr id="18" name="Rounded Rectangle 17"/>
            <p:cNvSpPr/>
            <p:nvPr/>
          </p:nvSpPr>
          <p:spPr>
            <a:xfrm>
              <a:off x="9786601" y="3438177"/>
              <a:ext cx="4112279" cy="875568"/>
            </a:xfrm>
            <a:prstGeom prst="rect">
              <a:avLst/>
            </a:prstGeom>
            <a:solidFill>
              <a:schemeClr val="bg2">
                <a:lumMod val="90000"/>
              </a:schemeClr>
            </a:solidFill>
            <a:ln>
              <a:noFill/>
            </a:ln>
            <a:effectLst/>
          </p:spPr>
          <p:style>
            <a:lnRef idx="1">
              <a:schemeClr val="accent6"/>
            </a:lnRef>
            <a:fillRef idx="3">
              <a:schemeClr val="accent6"/>
            </a:fillRef>
            <a:effectRef idx="2">
              <a:schemeClr val="accent6"/>
            </a:effectRef>
            <a:fontRef idx="minor">
              <a:schemeClr val="lt1"/>
            </a:fontRef>
          </p:style>
          <p:txBody>
            <a:bodyPr tIns="182880" rtlCol="0" anchor="t"/>
            <a:lstStyle/>
            <a:p>
              <a:pPr algn="ctr">
                <a:lnSpc>
                  <a:spcPct val="90000"/>
                </a:lnSpc>
              </a:pPr>
              <a:r>
                <a:rPr lang="en-US" sz="3600" dirty="0" smtClean="0">
                  <a:solidFill>
                    <a:sysClr val="windowText" lastClr="000000"/>
                  </a:solidFill>
                  <a:latin typeface="Arial" charset="0"/>
                  <a:ea typeface="Arial" charset="0"/>
                  <a:cs typeface="Arial" charset="0"/>
                </a:rPr>
                <a:t>Monitor</a:t>
              </a:r>
              <a:endParaRPr lang="en-US" sz="3600" dirty="0">
                <a:solidFill>
                  <a:sysClr val="windowText" lastClr="000000"/>
                </a:solidFill>
                <a:latin typeface="Arial" charset="0"/>
                <a:ea typeface="Arial" charset="0"/>
                <a:cs typeface="Arial" charset="0"/>
              </a:endParaRPr>
            </a:p>
            <a:p>
              <a:pPr algn="ctr">
                <a:lnSpc>
                  <a:spcPct val="90000"/>
                </a:lnSpc>
              </a:pPr>
              <a:endParaRPr lang="en-US" sz="3600" dirty="0" smtClean="0">
                <a:latin typeface="Arial" charset="0"/>
                <a:ea typeface="Arial" charset="0"/>
                <a:cs typeface="Arial" charset="0"/>
              </a:endParaRPr>
            </a:p>
          </p:txBody>
        </p:sp>
        <p:sp>
          <p:nvSpPr>
            <p:cNvPr id="20" name="Content Placeholder 2"/>
            <p:cNvSpPr txBox="1">
              <a:spLocks/>
            </p:cNvSpPr>
            <p:nvPr/>
          </p:nvSpPr>
          <p:spPr>
            <a:xfrm>
              <a:off x="9786601" y="4449238"/>
              <a:ext cx="4112279" cy="3092895"/>
            </a:xfrm>
            <a:prstGeom prst="rect">
              <a:avLst/>
            </a:prstGeom>
          </p:spPr>
          <p:txBody>
            <a:bodyPr vert="horz" lIns="130622" tIns="65311" rIns="130622" bIns="65311" rtlCol="0">
              <a:no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1"/>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1"/>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1"/>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1"/>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1"/>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a:buClr>
                  <a:srgbClr val="C00000"/>
                </a:buClr>
              </a:pPr>
              <a:r>
                <a:rPr lang="en-US" sz="2200" dirty="0">
                  <a:latin typeface="Arial" charset="0"/>
                  <a:ea typeface="Arial" charset="0"/>
                  <a:cs typeface="Arial" charset="0"/>
                </a:rPr>
                <a:t>Each session with the ability to terminate any or all remote access sessions on-demand</a:t>
              </a:r>
            </a:p>
            <a:p>
              <a:pPr>
                <a:buClr>
                  <a:srgbClr val="C00000"/>
                </a:buClr>
              </a:pPr>
              <a:r>
                <a:rPr lang="en-US" sz="2200" dirty="0">
                  <a:latin typeface="Arial" charset="0"/>
                  <a:ea typeface="Arial" charset="0"/>
                  <a:cs typeface="Arial" charset="0"/>
                </a:rPr>
                <a:t>Each session at the policy server UI, knowing who is in and accessing what device</a:t>
              </a:r>
            </a:p>
          </p:txBody>
        </p:sp>
      </p:grpSp>
      <p:sp>
        <p:nvSpPr>
          <p:cNvPr id="21" name="Título 2"/>
          <p:cNvSpPr txBox="1">
            <a:spLocks/>
          </p:cNvSpPr>
          <p:nvPr/>
        </p:nvSpPr>
        <p:spPr>
          <a:xfrm>
            <a:off x="773724" y="556164"/>
            <a:ext cx="13125156" cy="1005840"/>
          </a:xfrm>
          <a:prstGeom prst="rect">
            <a:avLst/>
          </a:prstGeom>
        </p:spPr>
        <p:txBody>
          <a:bodyPr vert="horz" lIns="130622" tIns="65311" rIns="130622" bIns="65311" rtlCol="0" anchor="b">
            <a:noAutofit/>
          </a:bodyPr>
          <a:lstStyle>
            <a:lvl1pPr algn="l" defTabSz="1306220" rtl="0" eaLnBrk="1" latinLnBrk="0" hangingPunct="1">
              <a:lnSpc>
                <a:spcPct val="90000"/>
              </a:lnSpc>
              <a:spcBef>
                <a:spcPct val="0"/>
              </a:spcBef>
              <a:buNone/>
              <a:defRPr sz="4000" kern="1200" cap="all">
                <a:solidFill>
                  <a:schemeClr val="tx2">
                    <a:lumMod val="65000"/>
                    <a:lumOff val="35000"/>
                  </a:schemeClr>
                </a:solidFill>
                <a:latin typeface="+mj-lt"/>
                <a:ea typeface="+mj-ea"/>
                <a:cs typeface="Arial Black"/>
              </a:defRPr>
            </a:lvl1pPr>
          </a:lstStyle>
          <a:p>
            <a:r>
              <a:rPr lang="en-US" sz="4400" dirty="0" smtClean="0">
                <a:solidFill>
                  <a:srgbClr val="000000">
                    <a:lumMod val="65000"/>
                    <a:lumOff val="35000"/>
                  </a:srgbClr>
                </a:solidFill>
                <a:latin typeface="Arial Black"/>
              </a:rPr>
              <a:t>Sal policy server</a:t>
            </a:r>
            <a:endParaRPr lang="en-US" sz="4400" b="1" dirty="0"/>
          </a:p>
        </p:txBody>
      </p:sp>
      <p:grpSp>
        <p:nvGrpSpPr>
          <p:cNvPr id="15" name="Agrupar 14"/>
          <p:cNvGrpSpPr/>
          <p:nvPr/>
        </p:nvGrpSpPr>
        <p:grpSpPr>
          <a:xfrm>
            <a:off x="727166" y="3438178"/>
            <a:ext cx="4112280" cy="4033233"/>
            <a:chOff x="727166" y="3438178"/>
            <a:chExt cx="4112280" cy="4033233"/>
          </a:xfrm>
        </p:grpSpPr>
        <p:sp>
          <p:nvSpPr>
            <p:cNvPr id="16" name="Rounded Rectangle 15"/>
            <p:cNvSpPr/>
            <p:nvPr/>
          </p:nvSpPr>
          <p:spPr>
            <a:xfrm>
              <a:off x="773724" y="3438178"/>
              <a:ext cx="4065722" cy="875567"/>
            </a:xfrm>
            <a:prstGeom prst="rect">
              <a:avLst/>
            </a:prstGeom>
            <a:solidFill>
              <a:schemeClr val="bg2">
                <a:lumMod val="90000"/>
              </a:schemeClr>
            </a:solidFill>
            <a:ln>
              <a:noFill/>
            </a:ln>
            <a:effectLst/>
          </p:spPr>
          <p:style>
            <a:lnRef idx="1">
              <a:schemeClr val="accent6"/>
            </a:lnRef>
            <a:fillRef idx="3">
              <a:schemeClr val="accent6"/>
            </a:fillRef>
            <a:effectRef idx="2">
              <a:schemeClr val="accent6"/>
            </a:effectRef>
            <a:fontRef idx="minor">
              <a:schemeClr val="lt1"/>
            </a:fontRef>
          </p:style>
          <p:txBody>
            <a:bodyPr tIns="182880" rtlCol="0" anchor="t"/>
            <a:lstStyle/>
            <a:p>
              <a:pPr algn="ctr">
                <a:lnSpc>
                  <a:spcPct val="90000"/>
                </a:lnSpc>
              </a:pPr>
              <a:r>
                <a:rPr lang="en-US" sz="3600" dirty="0" smtClean="0">
                  <a:solidFill>
                    <a:sysClr val="windowText" lastClr="000000"/>
                  </a:solidFill>
                  <a:latin typeface="Arial" charset="0"/>
                  <a:ea typeface="Arial" charset="0"/>
                  <a:cs typeface="Arial" charset="0"/>
                </a:rPr>
                <a:t>Control</a:t>
              </a:r>
            </a:p>
          </p:txBody>
        </p:sp>
        <p:sp>
          <p:nvSpPr>
            <p:cNvPr id="22" name="Content Placeholder 2"/>
            <p:cNvSpPr txBox="1">
              <a:spLocks/>
            </p:cNvSpPr>
            <p:nvPr/>
          </p:nvSpPr>
          <p:spPr>
            <a:xfrm>
              <a:off x="727166" y="4379151"/>
              <a:ext cx="4112279" cy="3092260"/>
            </a:xfrm>
            <a:prstGeom prst="rect">
              <a:avLst/>
            </a:prstGeom>
          </p:spPr>
          <p:txBody>
            <a:bodyPr vert="horz" lIns="130622" tIns="65311" rIns="130622" bIns="65311" rtlCol="0">
              <a:norm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a:buClr>
                  <a:srgbClr val="C00000"/>
                </a:buClr>
              </a:pPr>
              <a:r>
                <a:rPr lang="en-US" sz="2200" dirty="0" smtClean="0">
                  <a:solidFill>
                    <a:schemeClr val="tx1"/>
                  </a:solidFill>
                  <a:latin typeface="Arial" charset="0"/>
                  <a:ea typeface="Arial" charset="0"/>
                  <a:cs typeface="Arial" charset="0"/>
                </a:rPr>
                <a:t>Who accesses devices via white and black lists</a:t>
              </a:r>
            </a:p>
            <a:p>
              <a:pPr>
                <a:buClr>
                  <a:srgbClr val="C00000"/>
                </a:buClr>
              </a:pPr>
              <a:r>
                <a:rPr lang="en-US" sz="2200" dirty="0" smtClean="0">
                  <a:solidFill>
                    <a:schemeClr val="tx1"/>
                  </a:solidFill>
                  <a:latin typeface="Arial" charset="0"/>
                  <a:ea typeface="Arial" charset="0"/>
                  <a:cs typeface="Arial" charset="0"/>
                </a:rPr>
                <a:t>When the devices are accessed – time of day, day of week </a:t>
              </a:r>
            </a:p>
            <a:p>
              <a:pPr>
                <a:buClr>
                  <a:srgbClr val="C00000"/>
                </a:buClr>
              </a:pPr>
              <a:r>
                <a:rPr lang="en-US" sz="2200" dirty="0" smtClean="0">
                  <a:solidFill>
                    <a:schemeClr val="tx1"/>
                  </a:solidFill>
                  <a:latin typeface="Arial" charset="0"/>
                  <a:ea typeface="Arial" charset="0"/>
                  <a:cs typeface="Arial" charset="0"/>
                </a:rPr>
                <a:t>What remote session protocols can be used</a:t>
              </a:r>
              <a:endParaRPr lang="en-US" sz="2200" dirty="0">
                <a:solidFill>
                  <a:schemeClr val="tx1"/>
                </a:solidFill>
                <a:latin typeface="Arial" charset="0"/>
                <a:ea typeface="Arial" charset="0"/>
                <a:cs typeface="Arial" charset="0"/>
              </a:endParaRPr>
            </a:p>
          </p:txBody>
        </p:sp>
      </p:grpSp>
    </p:spTree>
    <p:extLst>
      <p:ext uri="{BB962C8B-B14F-4D97-AF65-F5344CB8AC3E}">
        <p14:creationId xmlns:p14="http://schemas.microsoft.com/office/powerpoint/2010/main" val="428765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p:cNvSpPr/>
          <p:nvPr/>
        </p:nvSpPr>
        <p:spPr>
          <a:xfrm>
            <a:off x="5473648" y="2267432"/>
            <a:ext cx="8394752" cy="4012919"/>
          </a:xfrm>
          <a:prstGeom prst="rect">
            <a:avLst/>
          </a:prstGeom>
          <a:solidFill>
            <a:schemeClr val="bg1">
              <a:lumMod val="95000"/>
            </a:schemeClr>
          </a:solidFill>
          <a:ln w="444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b="1" dirty="0">
              <a:solidFill>
                <a:schemeClr val="tx1"/>
              </a:solidFill>
              <a:latin typeface="Arial" charset="0"/>
              <a:ea typeface="Arial" charset="0"/>
              <a:cs typeface="Arial" charset="0"/>
            </a:endParaRPr>
          </a:p>
        </p:txBody>
      </p:sp>
      <p:sp>
        <p:nvSpPr>
          <p:cNvPr id="2" name="Title 1"/>
          <p:cNvSpPr>
            <a:spLocks noGrp="1"/>
          </p:cNvSpPr>
          <p:nvPr>
            <p:ph type="title"/>
          </p:nvPr>
        </p:nvSpPr>
        <p:spPr>
          <a:xfrm>
            <a:off x="467656" y="120537"/>
            <a:ext cx="14021230" cy="1005840"/>
          </a:xfrm>
        </p:spPr>
        <p:txBody>
          <a:bodyPr/>
          <a:lstStyle/>
          <a:p>
            <a:r>
              <a:rPr lang="en-US" sz="4400" noProof="0" dirty="0" smtClean="0">
                <a:solidFill>
                  <a:srgbClr val="000000">
                    <a:lumMod val="65000"/>
                    <a:lumOff val="35000"/>
                  </a:srgbClr>
                </a:solidFill>
              </a:rPr>
              <a:t>Expert Systems</a:t>
            </a:r>
            <a:r>
              <a:rPr lang="en-US" sz="4400" baseline="30000" noProof="0" dirty="0" smtClean="0">
                <a:solidFill>
                  <a:srgbClr val="000000">
                    <a:lumMod val="65000"/>
                    <a:lumOff val="35000"/>
                  </a:srgbClr>
                </a:solidFill>
              </a:rPr>
              <a:t>sm</a:t>
            </a:r>
            <a:r>
              <a:rPr lang="en-US" sz="4400" noProof="0" dirty="0" smtClean="0">
                <a:solidFill>
                  <a:srgbClr val="000000">
                    <a:lumMod val="65000"/>
                    <a:lumOff val="35000"/>
                  </a:srgbClr>
                </a:solidFill>
              </a:rPr>
              <a:t>: alarm flow</a:t>
            </a:r>
            <a:endParaRPr lang="en-US" sz="4400" noProof="0" dirty="0">
              <a:latin typeface="Arial" charset="0"/>
              <a:ea typeface="Arial" charset="0"/>
              <a:cs typeface="Arial" charset="0"/>
            </a:endParaRPr>
          </a:p>
        </p:txBody>
      </p:sp>
      <p:sp>
        <p:nvSpPr>
          <p:cNvPr id="55" name="Rectangle 54"/>
          <p:cNvSpPr/>
          <p:nvPr/>
        </p:nvSpPr>
        <p:spPr>
          <a:xfrm>
            <a:off x="1206825" y="2140623"/>
            <a:ext cx="3991703" cy="3861853"/>
          </a:xfrm>
          <a:prstGeom prst="rect">
            <a:avLst/>
          </a:prstGeom>
          <a:solidFill>
            <a:schemeClr val="bg1">
              <a:lumMod val="95000"/>
            </a:schemeClr>
          </a:solidFill>
          <a:ln w="444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smtClean="0">
                <a:solidFill>
                  <a:schemeClr val="tx1"/>
                </a:solidFill>
                <a:latin typeface="Arial" charset="0"/>
                <a:ea typeface="Arial" charset="0"/>
                <a:cs typeface="Arial" charset="0"/>
              </a:rPr>
              <a:t>Customer Enterprise</a:t>
            </a:r>
            <a:endParaRPr lang="en-US" sz="2800" b="1" dirty="0">
              <a:solidFill>
                <a:schemeClr val="tx1"/>
              </a:solidFill>
              <a:latin typeface="Arial" charset="0"/>
              <a:ea typeface="Arial" charset="0"/>
              <a:cs typeface="Arial" charset="0"/>
            </a:endParaRPr>
          </a:p>
        </p:txBody>
      </p:sp>
      <p:grpSp>
        <p:nvGrpSpPr>
          <p:cNvPr id="57" name="Group 56"/>
          <p:cNvGrpSpPr/>
          <p:nvPr/>
        </p:nvGrpSpPr>
        <p:grpSpPr>
          <a:xfrm>
            <a:off x="5468280" y="3979817"/>
            <a:ext cx="2064511" cy="2313372"/>
            <a:chOff x="2086706" y="1932343"/>
            <a:chExt cx="1837342" cy="2058819"/>
          </a:xfrm>
        </p:grpSpPr>
        <p:sp>
          <p:nvSpPr>
            <p:cNvPr id="58" name="Freeform 18"/>
            <p:cNvSpPr>
              <a:spLocks noEditPoints="1"/>
            </p:cNvSpPr>
            <p:nvPr/>
          </p:nvSpPr>
          <p:spPr bwMode="auto">
            <a:xfrm>
              <a:off x="2693684" y="1932343"/>
              <a:ext cx="616309" cy="1610084"/>
            </a:xfrm>
            <a:custGeom>
              <a:avLst/>
              <a:gdLst>
                <a:gd name="T0" fmla="*/ 818 w 818"/>
                <a:gd name="T1" fmla="*/ 1299 h 1803"/>
                <a:gd name="T2" fmla="*/ 818 w 818"/>
                <a:gd name="T3" fmla="*/ 123 h 1803"/>
                <a:gd name="T4" fmla="*/ 694 w 818"/>
                <a:gd name="T5" fmla="*/ 0 h 1803"/>
                <a:gd name="T6" fmla="*/ 123 w 818"/>
                <a:gd name="T7" fmla="*/ 0 h 1803"/>
                <a:gd name="T8" fmla="*/ 0 w 818"/>
                <a:gd name="T9" fmla="*/ 1299 h 1803"/>
                <a:gd name="T10" fmla="*/ 188 w 818"/>
                <a:gd name="T11" fmla="*/ 1299 h 1803"/>
                <a:gd name="T12" fmla="*/ 188 w 818"/>
                <a:gd name="T13" fmla="*/ 1364 h 1803"/>
                <a:gd name="T14" fmla="*/ 0 w 818"/>
                <a:gd name="T15" fmla="*/ 1364 h 1803"/>
                <a:gd name="T16" fmla="*/ 0 w 818"/>
                <a:gd name="T17" fmla="*/ 1423 h 1803"/>
                <a:gd name="T18" fmla="*/ 220 w 818"/>
                <a:gd name="T19" fmla="*/ 1455 h 1803"/>
                <a:gd name="T20" fmla="*/ 0 w 818"/>
                <a:gd name="T21" fmla="*/ 1488 h 1803"/>
                <a:gd name="T22" fmla="*/ 0 w 818"/>
                <a:gd name="T23" fmla="*/ 1546 h 1803"/>
                <a:gd name="T24" fmla="*/ 188 w 818"/>
                <a:gd name="T25" fmla="*/ 1546 h 1803"/>
                <a:gd name="T26" fmla="*/ 188 w 818"/>
                <a:gd name="T27" fmla="*/ 1611 h 1803"/>
                <a:gd name="T28" fmla="*/ 0 w 818"/>
                <a:gd name="T29" fmla="*/ 1611 h 1803"/>
                <a:gd name="T30" fmla="*/ 0 w 818"/>
                <a:gd name="T31" fmla="*/ 1616 h 1803"/>
                <a:gd name="T32" fmla="*/ 123 w 818"/>
                <a:gd name="T33" fmla="*/ 1803 h 1803"/>
                <a:gd name="T34" fmla="*/ 694 w 818"/>
                <a:gd name="T35" fmla="*/ 1803 h 1803"/>
                <a:gd name="T36" fmla="*/ 818 w 818"/>
                <a:gd name="T37" fmla="*/ 1680 h 1803"/>
                <a:gd name="T38" fmla="*/ 818 w 818"/>
                <a:gd name="T39" fmla="*/ 1616 h 1803"/>
                <a:gd name="T40" fmla="*/ 637 w 818"/>
                <a:gd name="T41" fmla="*/ 1611 h 1803"/>
                <a:gd name="T42" fmla="*/ 597 w 818"/>
                <a:gd name="T43" fmla="*/ 1579 h 1803"/>
                <a:gd name="T44" fmla="*/ 818 w 818"/>
                <a:gd name="T45" fmla="*/ 1546 h 1803"/>
                <a:gd name="T46" fmla="*/ 818 w 818"/>
                <a:gd name="T47" fmla="*/ 1488 h 1803"/>
                <a:gd name="T48" fmla="*/ 630 w 818"/>
                <a:gd name="T49" fmla="*/ 1488 h 1803"/>
                <a:gd name="T50" fmla="*/ 630 w 818"/>
                <a:gd name="T51" fmla="*/ 1423 h 1803"/>
                <a:gd name="T52" fmla="*/ 818 w 818"/>
                <a:gd name="T53" fmla="*/ 1423 h 1803"/>
                <a:gd name="T54" fmla="*/ 818 w 818"/>
                <a:gd name="T55" fmla="*/ 1364 h 1803"/>
                <a:gd name="T56" fmla="*/ 597 w 818"/>
                <a:gd name="T57" fmla="*/ 1332 h 1803"/>
                <a:gd name="T58" fmla="*/ 177 w 818"/>
                <a:gd name="T59" fmla="*/ 543 h 1803"/>
                <a:gd name="T60" fmla="*/ 113 w 818"/>
                <a:gd name="T61" fmla="*/ 543 h 1803"/>
                <a:gd name="T62" fmla="*/ 145 w 818"/>
                <a:gd name="T63" fmla="*/ 368 h 1803"/>
                <a:gd name="T64" fmla="*/ 177 w 818"/>
                <a:gd name="T65" fmla="*/ 543 h 1803"/>
                <a:gd name="T66" fmla="*/ 111 w 818"/>
                <a:gd name="T67" fmla="*/ 249 h 1803"/>
                <a:gd name="T68" fmla="*/ 674 w 818"/>
                <a:gd name="T69" fmla="*/ 216 h 1803"/>
                <a:gd name="T70" fmla="*/ 674 w 818"/>
                <a:gd name="T71" fmla="*/ 281 h 1803"/>
                <a:gd name="T72" fmla="*/ 291 w 818"/>
                <a:gd name="T73" fmla="*/ 543 h 1803"/>
                <a:gd name="T74" fmla="*/ 227 w 818"/>
                <a:gd name="T75" fmla="*/ 543 h 1803"/>
                <a:gd name="T76" fmla="*/ 259 w 818"/>
                <a:gd name="T77" fmla="*/ 368 h 1803"/>
                <a:gd name="T78" fmla="*/ 291 w 818"/>
                <a:gd name="T79" fmla="*/ 543 h 1803"/>
                <a:gd name="T80" fmla="*/ 380 w 818"/>
                <a:gd name="T81" fmla="*/ 434 h 1803"/>
                <a:gd name="T82" fmla="*/ 447 w 818"/>
                <a:gd name="T83" fmla="*/ 434 h 1803"/>
                <a:gd name="T84" fmla="*/ 532 w 818"/>
                <a:gd name="T85" fmla="*/ 467 h 1803"/>
                <a:gd name="T86" fmla="*/ 665 w 818"/>
                <a:gd name="T87" fmla="*/ 467 h 1803"/>
                <a:gd name="T88" fmla="*/ 532 w 818"/>
                <a:gd name="T89" fmla="*/ 467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8" h="1803">
                  <a:moveTo>
                    <a:pt x="630" y="1299"/>
                  </a:moveTo>
                  <a:cubicBezTo>
                    <a:pt x="818" y="1299"/>
                    <a:pt x="818" y="1299"/>
                    <a:pt x="818" y="1299"/>
                  </a:cubicBezTo>
                  <a:cubicBezTo>
                    <a:pt x="818" y="1299"/>
                    <a:pt x="818" y="1299"/>
                    <a:pt x="818" y="1299"/>
                  </a:cubicBezTo>
                  <a:cubicBezTo>
                    <a:pt x="818" y="123"/>
                    <a:pt x="818" y="123"/>
                    <a:pt x="818" y="123"/>
                  </a:cubicBezTo>
                  <a:cubicBezTo>
                    <a:pt x="818" y="56"/>
                    <a:pt x="762" y="0"/>
                    <a:pt x="694" y="0"/>
                  </a:cubicBezTo>
                  <a:cubicBezTo>
                    <a:pt x="694" y="0"/>
                    <a:pt x="694" y="0"/>
                    <a:pt x="694" y="0"/>
                  </a:cubicBezTo>
                  <a:cubicBezTo>
                    <a:pt x="123" y="0"/>
                    <a:pt x="123" y="0"/>
                    <a:pt x="123" y="0"/>
                  </a:cubicBezTo>
                  <a:cubicBezTo>
                    <a:pt x="123" y="0"/>
                    <a:pt x="123" y="0"/>
                    <a:pt x="123" y="0"/>
                  </a:cubicBezTo>
                  <a:cubicBezTo>
                    <a:pt x="55" y="0"/>
                    <a:pt x="0" y="56"/>
                    <a:pt x="0" y="123"/>
                  </a:cubicBezTo>
                  <a:cubicBezTo>
                    <a:pt x="0" y="1299"/>
                    <a:pt x="0" y="1299"/>
                    <a:pt x="0" y="1299"/>
                  </a:cubicBezTo>
                  <a:cubicBezTo>
                    <a:pt x="0" y="1299"/>
                    <a:pt x="0" y="1299"/>
                    <a:pt x="0" y="1299"/>
                  </a:cubicBezTo>
                  <a:cubicBezTo>
                    <a:pt x="188" y="1299"/>
                    <a:pt x="188" y="1299"/>
                    <a:pt x="188" y="1299"/>
                  </a:cubicBezTo>
                  <a:cubicBezTo>
                    <a:pt x="206" y="1299"/>
                    <a:pt x="220" y="1314"/>
                    <a:pt x="220" y="1332"/>
                  </a:cubicBezTo>
                  <a:cubicBezTo>
                    <a:pt x="220" y="1350"/>
                    <a:pt x="206" y="1364"/>
                    <a:pt x="188" y="1364"/>
                  </a:cubicBezTo>
                  <a:cubicBezTo>
                    <a:pt x="0" y="1364"/>
                    <a:pt x="0" y="1364"/>
                    <a:pt x="0" y="1364"/>
                  </a:cubicBezTo>
                  <a:cubicBezTo>
                    <a:pt x="0" y="1364"/>
                    <a:pt x="0" y="1364"/>
                    <a:pt x="0" y="1364"/>
                  </a:cubicBezTo>
                  <a:cubicBezTo>
                    <a:pt x="0" y="1423"/>
                    <a:pt x="0" y="1423"/>
                    <a:pt x="0" y="1423"/>
                  </a:cubicBezTo>
                  <a:cubicBezTo>
                    <a:pt x="0" y="1423"/>
                    <a:pt x="0" y="1423"/>
                    <a:pt x="0" y="1423"/>
                  </a:cubicBezTo>
                  <a:cubicBezTo>
                    <a:pt x="188" y="1423"/>
                    <a:pt x="188" y="1423"/>
                    <a:pt x="188" y="1423"/>
                  </a:cubicBezTo>
                  <a:cubicBezTo>
                    <a:pt x="206" y="1423"/>
                    <a:pt x="220" y="1437"/>
                    <a:pt x="220" y="1455"/>
                  </a:cubicBezTo>
                  <a:cubicBezTo>
                    <a:pt x="220" y="1473"/>
                    <a:pt x="206" y="1488"/>
                    <a:pt x="188" y="1488"/>
                  </a:cubicBezTo>
                  <a:cubicBezTo>
                    <a:pt x="0" y="1488"/>
                    <a:pt x="0" y="1488"/>
                    <a:pt x="0" y="1488"/>
                  </a:cubicBezTo>
                  <a:cubicBezTo>
                    <a:pt x="0" y="1488"/>
                    <a:pt x="0" y="1488"/>
                    <a:pt x="0" y="1488"/>
                  </a:cubicBezTo>
                  <a:cubicBezTo>
                    <a:pt x="0" y="1546"/>
                    <a:pt x="0" y="1546"/>
                    <a:pt x="0" y="1546"/>
                  </a:cubicBezTo>
                  <a:cubicBezTo>
                    <a:pt x="0" y="1546"/>
                    <a:pt x="0" y="1546"/>
                    <a:pt x="0" y="1546"/>
                  </a:cubicBezTo>
                  <a:cubicBezTo>
                    <a:pt x="188" y="1546"/>
                    <a:pt x="188" y="1546"/>
                    <a:pt x="188" y="1546"/>
                  </a:cubicBezTo>
                  <a:cubicBezTo>
                    <a:pt x="206" y="1546"/>
                    <a:pt x="220" y="1561"/>
                    <a:pt x="220" y="1579"/>
                  </a:cubicBezTo>
                  <a:cubicBezTo>
                    <a:pt x="220" y="1597"/>
                    <a:pt x="206" y="1611"/>
                    <a:pt x="188" y="1611"/>
                  </a:cubicBezTo>
                  <a:cubicBezTo>
                    <a:pt x="181" y="1611"/>
                    <a:pt x="181" y="1611"/>
                    <a:pt x="181" y="1611"/>
                  </a:cubicBezTo>
                  <a:cubicBezTo>
                    <a:pt x="0" y="1611"/>
                    <a:pt x="0" y="1611"/>
                    <a:pt x="0" y="1611"/>
                  </a:cubicBezTo>
                  <a:cubicBezTo>
                    <a:pt x="0" y="1616"/>
                    <a:pt x="0" y="1616"/>
                    <a:pt x="0" y="1616"/>
                  </a:cubicBezTo>
                  <a:cubicBezTo>
                    <a:pt x="0" y="1616"/>
                    <a:pt x="0" y="1616"/>
                    <a:pt x="0" y="1616"/>
                  </a:cubicBezTo>
                  <a:cubicBezTo>
                    <a:pt x="0" y="1680"/>
                    <a:pt x="0" y="1680"/>
                    <a:pt x="0" y="1680"/>
                  </a:cubicBezTo>
                  <a:cubicBezTo>
                    <a:pt x="0" y="1748"/>
                    <a:pt x="55" y="1803"/>
                    <a:pt x="123" y="1803"/>
                  </a:cubicBezTo>
                  <a:cubicBezTo>
                    <a:pt x="123" y="1803"/>
                    <a:pt x="123" y="1803"/>
                    <a:pt x="123" y="1803"/>
                  </a:cubicBezTo>
                  <a:cubicBezTo>
                    <a:pt x="694" y="1803"/>
                    <a:pt x="694" y="1803"/>
                    <a:pt x="694" y="1803"/>
                  </a:cubicBezTo>
                  <a:cubicBezTo>
                    <a:pt x="694" y="1803"/>
                    <a:pt x="694" y="1803"/>
                    <a:pt x="694" y="1803"/>
                  </a:cubicBezTo>
                  <a:cubicBezTo>
                    <a:pt x="762" y="1803"/>
                    <a:pt x="818" y="1748"/>
                    <a:pt x="818" y="1680"/>
                  </a:cubicBezTo>
                  <a:cubicBezTo>
                    <a:pt x="818" y="1616"/>
                    <a:pt x="818" y="1616"/>
                    <a:pt x="818" y="1616"/>
                  </a:cubicBezTo>
                  <a:cubicBezTo>
                    <a:pt x="818" y="1616"/>
                    <a:pt x="818" y="1616"/>
                    <a:pt x="818" y="1616"/>
                  </a:cubicBezTo>
                  <a:cubicBezTo>
                    <a:pt x="818" y="1611"/>
                    <a:pt x="818" y="1611"/>
                    <a:pt x="818" y="1611"/>
                  </a:cubicBezTo>
                  <a:cubicBezTo>
                    <a:pt x="637" y="1611"/>
                    <a:pt x="637" y="1611"/>
                    <a:pt x="637" y="1611"/>
                  </a:cubicBezTo>
                  <a:cubicBezTo>
                    <a:pt x="630" y="1611"/>
                    <a:pt x="630" y="1611"/>
                    <a:pt x="630" y="1611"/>
                  </a:cubicBezTo>
                  <a:cubicBezTo>
                    <a:pt x="612" y="1611"/>
                    <a:pt x="597" y="1597"/>
                    <a:pt x="597" y="1579"/>
                  </a:cubicBezTo>
                  <a:cubicBezTo>
                    <a:pt x="597" y="1561"/>
                    <a:pt x="612" y="1546"/>
                    <a:pt x="630" y="1546"/>
                  </a:cubicBezTo>
                  <a:cubicBezTo>
                    <a:pt x="818" y="1546"/>
                    <a:pt x="818" y="1546"/>
                    <a:pt x="818" y="1546"/>
                  </a:cubicBezTo>
                  <a:cubicBezTo>
                    <a:pt x="818" y="1546"/>
                    <a:pt x="818" y="1546"/>
                    <a:pt x="818" y="1546"/>
                  </a:cubicBezTo>
                  <a:cubicBezTo>
                    <a:pt x="818" y="1488"/>
                    <a:pt x="818" y="1488"/>
                    <a:pt x="818" y="1488"/>
                  </a:cubicBezTo>
                  <a:cubicBezTo>
                    <a:pt x="818" y="1488"/>
                    <a:pt x="818" y="1488"/>
                    <a:pt x="818" y="1488"/>
                  </a:cubicBezTo>
                  <a:cubicBezTo>
                    <a:pt x="630" y="1488"/>
                    <a:pt x="630" y="1488"/>
                    <a:pt x="630" y="1488"/>
                  </a:cubicBezTo>
                  <a:cubicBezTo>
                    <a:pt x="612" y="1488"/>
                    <a:pt x="597" y="1473"/>
                    <a:pt x="597" y="1455"/>
                  </a:cubicBezTo>
                  <a:cubicBezTo>
                    <a:pt x="597" y="1437"/>
                    <a:pt x="612" y="1423"/>
                    <a:pt x="630" y="1423"/>
                  </a:cubicBezTo>
                  <a:cubicBezTo>
                    <a:pt x="818" y="1423"/>
                    <a:pt x="818" y="1423"/>
                    <a:pt x="818" y="1423"/>
                  </a:cubicBezTo>
                  <a:cubicBezTo>
                    <a:pt x="818" y="1423"/>
                    <a:pt x="818" y="1423"/>
                    <a:pt x="818" y="1423"/>
                  </a:cubicBezTo>
                  <a:cubicBezTo>
                    <a:pt x="818" y="1364"/>
                    <a:pt x="818" y="1364"/>
                    <a:pt x="818" y="1364"/>
                  </a:cubicBezTo>
                  <a:cubicBezTo>
                    <a:pt x="818" y="1364"/>
                    <a:pt x="818" y="1364"/>
                    <a:pt x="818" y="1364"/>
                  </a:cubicBezTo>
                  <a:cubicBezTo>
                    <a:pt x="630" y="1364"/>
                    <a:pt x="630" y="1364"/>
                    <a:pt x="630" y="1364"/>
                  </a:cubicBezTo>
                  <a:cubicBezTo>
                    <a:pt x="612" y="1364"/>
                    <a:pt x="597" y="1350"/>
                    <a:pt x="597" y="1332"/>
                  </a:cubicBezTo>
                  <a:cubicBezTo>
                    <a:pt x="597" y="1314"/>
                    <a:pt x="612" y="1299"/>
                    <a:pt x="630" y="1299"/>
                  </a:cubicBezTo>
                  <a:close/>
                  <a:moveTo>
                    <a:pt x="177" y="543"/>
                  </a:moveTo>
                  <a:cubicBezTo>
                    <a:pt x="177" y="561"/>
                    <a:pt x="163" y="575"/>
                    <a:pt x="145" y="575"/>
                  </a:cubicBezTo>
                  <a:cubicBezTo>
                    <a:pt x="127" y="575"/>
                    <a:pt x="113" y="561"/>
                    <a:pt x="113" y="543"/>
                  </a:cubicBezTo>
                  <a:cubicBezTo>
                    <a:pt x="113" y="401"/>
                    <a:pt x="113" y="401"/>
                    <a:pt x="113" y="401"/>
                  </a:cubicBezTo>
                  <a:cubicBezTo>
                    <a:pt x="113" y="383"/>
                    <a:pt x="127" y="368"/>
                    <a:pt x="145" y="368"/>
                  </a:cubicBezTo>
                  <a:cubicBezTo>
                    <a:pt x="163" y="368"/>
                    <a:pt x="177" y="383"/>
                    <a:pt x="177" y="401"/>
                  </a:cubicBezTo>
                  <a:lnTo>
                    <a:pt x="177" y="543"/>
                  </a:lnTo>
                  <a:close/>
                  <a:moveTo>
                    <a:pt x="144" y="281"/>
                  </a:moveTo>
                  <a:cubicBezTo>
                    <a:pt x="126" y="281"/>
                    <a:pt x="111" y="266"/>
                    <a:pt x="111" y="249"/>
                  </a:cubicBezTo>
                  <a:cubicBezTo>
                    <a:pt x="111" y="231"/>
                    <a:pt x="126" y="216"/>
                    <a:pt x="144" y="216"/>
                  </a:cubicBezTo>
                  <a:cubicBezTo>
                    <a:pt x="674" y="216"/>
                    <a:pt x="674" y="216"/>
                    <a:pt x="674" y="216"/>
                  </a:cubicBezTo>
                  <a:cubicBezTo>
                    <a:pt x="692" y="216"/>
                    <a:pt x="706" y="231"/>
                    <a:pt x="706" y="249"/>
                  </a:cubicBezTo>
                  <a:cubicBezTo>
                    <a:pt x="706" y="266"/>
                    <a:pt x="692" y="281"/>
                    <a:pt x="674" y="281"/>
                  </a:cubicBezTo>
                  <a:lnTo>
                    <a:pt x="144" y="281"/>
                  </a:lnTo>
                  <a:close/>
                  <a:moveTo>
                    <a:pt x="291" y="543"/>
                  </a:moveTo>
                  <a:cubicBezTo>
                    <a:pt x="291" y="561"/>
                    <a:pt x="277" y="575"/>
                    <a:pt x="259" y="575"/>
                  </a:cubicBezTo>
                  <a:cubicBezTo>
                    <a:pt x="241" y="575"/>
                    <a:pt x="227" y="561"/>
                    <a:pt x="227" y="543"/>
                  </a:cubicBezTo>
                  <a:cubicBezTo>
                    <a:pt x="227" y="401"/>
                    <a:pt x="227" y="401"/>
                    <a:pt x="227" y="401"/>
                  </a:cubicBezTo>
                  <a:cubicBezTo>
                    <a:pt x="227" y="383"/>
                    <a:pt x="241" y="368"/>
                    <a:pt x="259" y="368"/>
                  </a:cubicBezTo>
                  <a:cubicBezTo>
                    <a:pt x="277" y="368"/>
                    <a:pt x="291" y="383"/>
                    <a:pt x="291" y="401"/>
                  </a:cubicBezTo>
                  <a:lnTo>
                    <a:pt x="291" y="543"/>
                  </a:lnTo>
                  <a:close/>
                  <a:moveTo>
                    <a:pt x="413" y="467"/>
                  </a:moveTo>
                  <a:cubicBezTo>
                    <a:pt x="395" y="467"/>
                    <a:pt x="380" y="452"/>
                    <a:pt x="380" y="434"/>
                  </a:cubicBezTo>
                  <a:cubicBezTo>
                    <a:pt x="380" y="415"/>
                    <a:pt x="395" y="401"/>
                    <a:pt x="413" y="401"/>
                  </a:cubicBezTo>
                  <a:cubicBezTo>
                    <a:pt x="432" y="401"/>
                    <a:pt x="447" y="415"/>
                    <a:pt x="447" y="434"/>
                  </a:cubicBezTo>
                  <a:cubicBezTo>
                    <a:pt x="447" y="452"/>
                    <a:pt x="432" y="467"/>
                    <a:pt x="413" y="467"/>
                  </a:cubicBezTo>
                  <a:close/>
                  <a:moveTo>
                    <a:pt x="532" y="467"/>
                  </a:moveTo>
                  <a:cubicBezTo>
                    <a:pt x="532" y="430"/>
                    <a:pt x="562" y="401"/>
                    <a:pt x="599" y="401"/>
                  </a:cubicBezTo>
                  <a:cubicBezTo>
                    <a:pt x="636" y="401"/>
                    <a:pt x="665" y="430"/>
                    <a:pt x="665" y="467"/>
                  </a:cubicBezTo>
                  <a:cubicBezTo>
                    <a:pt x="665" y="504"/>
                    <a:pt x="636" y="534"/>
                    <a:pt x="599" y="534"/>
                  </a:cubicBezTo>
                  <a:cubicBezTo>
                    <a:pt x="562" y="534"/>
                    <a:pt x="532" y="504"/>
                    <a:pt x="532" y="4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9" name="TextBox 58"/>
            <p:cNvSpPr txBox="1"/>
            <p:nvPr/>
          </p:nvSpPr>
          <p:spPr>
            <a:xfrm>
              <a:off x="2086706" y="3533962"/>
              <a:ext cx="1837342" cy="457200"/>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SAL Concentrator</a:t>
              </a:r>
            </a:p>
          </p:txBody>
        </p:sp>
      </p:grpSp>
      <p:sp>
        <p:nvSpPr>
          <p:cNvPr id="62" name="TextBox 61"/>
          <p:cNvSpPr txBox="1"/>
          <p:nvPr/>
        </p:nvSpPr>
        <p:spPr>
          <a:xfrm>
            <a:off x="1605392" y="3437880"/>
            <a:ext cx="1694427" cy="579030"/>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Avaya</a:t>
            </a:r>
          </a:p>
          <a:p>
            <a:pPr algn="ctr">
              <a:lnSpc>
                <a:spcPct val="90000"/>
              </a:lnSpc>
            </a:pPr>
            <a:r>
              <a:rPr lang="en-US" sz="2000" dirty="0" smtClean="0">
                <a:latin typeface="Arial" charset="0"/>
                <a:ea typeface="Arial" charset="0"/>
                <a:cs typeface="Arial" charset="0"/>
              </a:rPr>
              <a:t>Product</a:t>
            </a:r>
          </a:p>
        </p:txBody>
      </p:sp>
      <p:grpSp>
        <p:nvGrpSpPr>
          <p:cNvPr id="90" name="Group 89"/>
          <p:cNvGrpSpPr/>
          <p:nvPr/>
        </p:nvGrpSpPr>
        <p:grpSpPr>
          <a:xfrm>
            <a:off x="10565186" y="4016910"/>
            <a:ext cx="1794026" cy="2276279"/>
            <a:chOff x="2194633" y="1893979"/>
            <a:chExt cx="1794026" cy="2102252"/>
          </a:xfrm>
        </p:grpSpPr>
        <p:sp>
          <p:nvSpPr>
            <p:cNvPr id="91" name="Freeform 18"/>
            <p:cNvSpPr>
              <a:spLocks noEditPoints="1"/>
            </p:cNvSpPr>
            <p:nvPr/>
          </p:nvSpPr>
          <p:spPr bwMode="auto">
            <a:xfrm>
              <a:off x="2750528" y="1893979"/>
              <a:ext cx="618757" cy="1648799"/>
            </a:xfrm>
            <a:custGeom>
              <a:avLst/>
              <a:gdLst>
                <a:gd name="T0" fmla="*/ 818 w 818"/>
                <a:gd name="T1" fmla="*/ 1299 h 1803"/>
                <a:gd name="T2" fmla="*/ 818 w 818"/>
                <a:gd name="T3" fmla="*/ 123 h 1803"/>
                <a:gd name="T4" fmla="*/ 694 w 818"/>
                <a:gd name="T5" fmla="*/ 0 h 1803"/>
                <a:gd name="T6" fmla="*/ 123 w 818"/>
                <a:gd name="T7" fmla="*/ 0 h 1803"/>
                <a:gd name="T8" fmla="*/ 0 w 818"/>
                <a:gd name="T9" fmla="*/ 1299 h 1803"/>
                <a:gd name="T10" fmla="*/ 188 w 818"/>
                <a:gd name="T11" fmla="*/ 1299 h 1803"/>
                <a:gd name="T12" fmla="*/ 188 w 818"/>
                <a:gd name="T13" fmla="*/ 1364 h 1803"/>
                <a:gd name="T14" fmla="*/ 0 w 818"/>
                <a:gd name="T15" fmla="*/ 1364 h 1803"/>
                <a:gd name="T16" fmla="*/ 0 w 818"/>
                <a:gd name="T17" fmla="*/ 1423 h 1803"/>
                <a:gd name="T18" fmla="*/ 220 w 818"/>
                <a:gd name="T19" fmla="*/ 1455 h 1803"/>
                <a:gd name="T20" fmla="*/ 0 w 818"/>
                <a:gd name="T21" fmla="*/ 1488 h 1803"/>
                <a:gd name="T22" fmla="*/ 0 w 818"/>
                <a:gd name="T23" fmla="*/ 1546 h 1803"/>
                <a:gd name="T24" fmla="*/ 188 w 818"/>
                <a:gd name="T25" fmla="*/ 1546 h 1803"/>
                <a:gd name="T26" fmla="*/ 188 w 818"/>
                <a:gd name="T27" fmla="*/ 1611 h 1803"/>
                <a:gd name="T28" fmla="*/ 0 w 818"/>
                <a:gd name="T29" fmla="*/ 1611 h 1803"/>
                <a:gd name="T30" fmla="*/ 0 w 818"/>
                <a:gd name="T31" fmla="*/ 1616 h 1803"/>
                <a:gd name="T32" fmla="*/ 123 w 818"/>
                <a:gd name="T33" fmla="*/ 1803 h 1803"/>
                <a:gd name="T34" fmla="*/ 694 w 818"/>
                <a:gd name="T35" fmla="*/ 1803 h 1803"/>
                <a:gd name="T36" fmla="*/ 818 w 818"/>
                <a:gd name="T37" fmla="*/ 1680 h 1803"/>
                <a:gd name="T38" fmla="*/ 818 w 818"/>
                <a:gd name="T39" fmla="*/ 1616 h 1803"/>
                <a:gd name="T40" fmla="*/ 637 w 818"/>
                <a:gd name="T41" fmla="*/ 1611 h 1803"/>
                <a:gd name="T42" fmla="*/ 597 w 818"/>
                <a:gd name="T43" fmla="*/ 1579 h 1803"/>
                <a:gd name="T44" fmla="*/ 818 w 818"/>
                <a:gd name="T45" fmla="*/ 1546 h 1803"/>
                <a:gd name="T46" fmla="*/ 818 w 818"/>
                <a:gd name="T47" fmla="*/ 1488 h 1803"/>
                <a:gd name="T48" fmla="*/ 630 w 818"/>
                <a:gd name="T49" fmla="*/ 1488 h 1803"/>
                <a:gd name="T50" fmla="*/ 630 w 818"/>
                <a:gd name="T51" fmla="*/ 1423 h 1803"/>
                <a:gd name="T52" fmla="*/ 818 w 818"/>
                <a:gd name="T53" fmla="*/ 1423 h 1803"/>
                <a:gd name="T54" fmla="*/ 818 w 818"/>
                <a:gd name="T55" fmla="*/ 1364 h 1803"/>
                <a:gd name="T56" fmla="*/ 597 w 818"/>
                <a:gd name="T57" fmla="*/ 1332 h 1803"/>
                <a:gd name="T58" fmla="*/ 177 w 818"/>
                <a:gd name="T59" fmla="*/ 543 h 1803"/>
                <a:gd name="T60" fmla="*/ 113 w 818"/>
                <a:gd name="T61" fmla="*/ 543 h 1803"/>
                <a:gd name="T62" fmla="*/ 145 w 818"/>
                <a:gd name="T63" fmla="*/ 368 h 1803"/>
                <a:gd name="T64" fmla="*/ 177 w 818"/>
                <a:gd name="T65" fmla="*/ 543 h 1803"/>
                <a:gd name="T66" fmla="*/ 111 w 818"/>
                <a:gd name="T67" fmla="*/ 249 h 1803"/>
                <a:gd name="T68" fmla="*/ 674 w 818"/>
                <a:gd name="T69" fmla="*/ 216 h 1803"/>
                <a:gd name="T70" fmla="*/ 674 w 818"/>
                <a:gd name="T71" fmla="*/ 281 h 1803"/>
                <a:gd name="T72" fmla="*/ 291 w 818"/>
                <a:gd name="T73" fmla="*/ 543 h 1803"/>
                <a:gd name="T74" fmla="*/ 227 w 818"/>
                <a:gd name="T75" fmla="*/ 543 h 1803"/>
                <a:gd name="T76" fmla="*/ 259 w 818"/>
                <a:gd name="T77" fmla="*/ 368 h 1803"/>
                <a:gd name="T78" fmla="*/ 291 w 818"/>
                <a:gd name="T79" fmla="*/ 543 h 1803"/>
                <a:gd name="T80" fmla="*/ 380 w 818"/>
                <a:gd name="T81" fmla="*/ 434 h 1803"/>
                <a:gd name="T82" fmla="*/ 447 w 818"/>
                <a:gd name="T83" fmla="*/ 434 h 1803"/>
                <a:gd name="T84" fmla="*/ 532 w 818"/>
                <a:gd name="T85" fmla="*/ 467 h 1803"/>
                <a:gd name="T86" fmla="*/ 665 w 818"/>
                <a:gd name="T87" fmla="*/ 467 h 1803"/>
                <a:gd name="T88" fmla="*/ 532 w 818"/>
                <a:gd name="T89" fmla="*/ 467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8" h="1803">
                  <a:moveTo>
                    <a:pt x="630" y="1299"/>
                  </a:moveTo>
                  <a:cubicBezTo>
                    <a:pt x="818" y="1299"/>
                    <a:pt x="818" y="1299"/>
                    <a:pt x="818" y="1299"/>
                  </a:cubicBezTo>
                  <a:cubicBezTo>
                    <a:pt x="818" y="1299"/>
                    <a:pt x="818" y="1299"/>
                    <a:pt x="818" y="1299"/>
                  </a:cubicBezTo>
                  <a:cubicBezTo>
                    <a:pt x="818" y="123"/>
                    <a:pt x="818" y="123"/>
                    <a:pt x="818" y="123"/>
                  </a:cubicBezTo>
                  <a:cubicBezTo>
                    <a:pt x="818" y="56"/>
                    <a:pt x="762" y="0"/>
                    <a:pt x="694" y="0"/>
                  </a:cubicBezTo>
                  <a:cubicBezTo>
                    <a:pt x="694" y="0"/>
                    <a:pt x="694" y="0"/>
                    <a:pt x="694" y="0"/>
                  </a:cubicBezTo>
                  <a:cubicBezTo>
                    <a:pt x="123" y="0"/>
                    <a:pt x="123" y="0"/>
                    <a:pt x="123" y="0"/>
                  </a:cubicBezTo>
                  <a:cubicBezTo>
                    <a:pt x="123" y="0"/>
                    <a:pt x="123" y="0"/>
                    <a:pt x="123" y="0"/>
                  </a:cubicBezTo>
                  <a:cubicBezTo>
                    <a:pt x="55" y="0"/>
                    <a:pt x="0" y="56"/>
                    <a:pt x="0" y="123"/>
                  </a:cubicBezTo>
                  <a:cubicBezTo>
                    <a:pt x="0" y="1299"/>
                    <a:pt x="0" y="1299"/>
                    <a:pt x="0" y="1299"/>
                  </a:cubicBezTo>
                  <a:cubicBezTo>
                    <a:pt x="0" y="1299"/>
                    <a:pt x="0" y="1299"/>
                    <a:pt x="0" y="1299"/>
                  </a:cubicBezTo>
                  <a:cubicBezTo>
                    <a:pt x="188" y="1299"/>
                    <a:pt x="188" y="1299"/>
                    <a:pt x="188" y="1299"/>
                  </a:cubicBezTo>
                  <a:cubicBezTo>
                    <a:pt x="206" y="1299"/>
                    <a:pt x="220" y="1314"/>
                    <a:pt x="220" y="1332"/>
                  </a:cubicBezTo>
                  <a:cubicBezTo>
                    <a:pt x="220" y="1350"/>
                    <a:pt x="206" y="1364"/>
                    <a:pt x="188" y="1364"/>
                  </a:cubicBezTo>
                  <a:cubicBezTo>
                    <a:pt x="0" y="1364"/>
                    <a:pt x="0" y="1364"/>
                    <a:pt x="0" y="1364"/>
                  </a:cubicBezTo>
                  <a:cubicBezTo>
                    <a:pt x="0" y="1364"/>
                    <a:pt x="0" y="1364"/>
                    <a:pt x="0" y="1364"/>
                  </a:cubicBezTo>
                  <a:cubicBezTo>
                    <a:pt x="0" y="1423"/>
                    <a:pt x="0" y="1423"/>
                    <a:pt x="0" y="1423"/>
                  </a:cubicBezTo>
                  <a:cubicBezTo>
                    <a:pt x="0" y="1423"/>
                    <a:pt x="0" y="1423"/>
                    <a:pt x="0" y="1423"/>
                  </a:cubicBezTo>
                  <a:cubicBezTo>
                    <a:pt x="188" y="1423"/>
                    <a:pt x="188" y="1423"/>
                    <a:pt x="188" y="1423"/>
                  </a:cubicBezTo>
                  <a:cubicBezTo>
                    <a:pt x="206" y="1423"/>
                    <a:pt x="220" y="1437"/>
                    <a:pt x="220" y="1455"/>
                  </a:cubicBezTo>
                  <a:cubicBezTo>
                    <a:pt x="220" y="1473"/>
                    <a:pt x="206" y="1488"/>
                    <a:pt x="188" y="1488"/>
                  </a:cubicBezTo>
                  <a:cubicBezTo>
                    <a:pt x="0" y="1488"/>
                    <a:pt x="0" y="1488"/>
                    <a:pt x="0" y="1488"/>
                  </a:cubicBezTo>
                  <a:cubicBezTo>
                    <a:pt x="0" y="1488"/>
                    <a:pt x="0" y="1488"/>
                    <a:pt x="0" y="1488"/>
                  </a:cubicBezTo>
                  <a:cubicBezTo>
                    <a:pt x="0" y="1546"/>
                    <a:pt x="0" y="1546"/>
                    <a:pt x="0" y="1546"/>
                  </a:cubicBezTo>
                  <a:cubicBezTo>
                    <a:pt x="0" y="1546"/>
                    <a:pt x="0" y="1546"/>
                    <a:pt x="0" y="1546"/>
                  </a:cubicBezTo>
                  <a:cubicBezTo>
                    <a:pt x="188" y="1546"/>
                    <a:pt x="188" y="1546"/>
                    <a:pt x="188" y="1546"/>
                  </a:cubicBezTo>
                  <a:cubicBezTo>
                    <a:pt x="206" y="1546"/>
                    <a:pt x="220" y="1561"/>
                    <a:pt x="220" y="1579"/>
                  </a:cubicBezTo>
                  <a:cubicBezTo>
                    <a:pt x="220" y="1597"/>
                    <a:pt x="206" y="1611"/>
                    <a:pt x="188" y="1611"/>
                  </a:cubicBezTo>
                  <a:cubicBezTo>
                    <a:pt x="181" y="1611"/>
                    <a:pt x="181" y="1611"/>
                    <a:pt x="181" y="1611"/>
                  </a:cubicBezTo>
                  <a:cubicBezTo>
                    <a:pt x="0" y="1611"/>
                    <a:pt x="0" y="1611"/>
                    <a:pt x="0" y="1611"/>
                  </a:cubicBezTo>
                  <a:cubicBezTo>
                    <a:pt x="0" y="1616"/>
                    <a:pt x="0" y="1616"/>
                    <a:pt x="0" y="1616"/>
                  </a:cubicBezTo>
                  <a:cubicBezTo>
                    <a:pt x="0" y="1616"/>
                    <a:pt x="0" y="1616"/>
                    <a:pt x="0" y="1616"/>
                  </a:cubicBezTo>
                  <a:cubicBezTo>
                    <a:pt x="0" y="1680"/>
                    <a:pt x="0" y="1680"/>
                    <a:pt x="0" y="1680"/>
                  </a:cubicBezTo>
                  <a:cubicBezTo>
                    <a:pt x="0" y="1748"/>
                    <a:pt x="55" y="1803"/>
                    <a:pt x="123" y="1803"/>
                  </a:cubicBezTo>
                  <a:cubicBezTo>
                    <a:pt x="123" y="1803"/>
                    <a:pt x="123" y="1803"/>
                    <a:pt x="123" y="1803"/>
                  </a:cubicBezTo>
                  <a:cubicBezTo>
                    <a:pt x="694" y="1803"/>
                    <a:pt x="694" y="1803"/>
                    <a:pt x="694" y="1803"/>
                  </a:cubicBezTo>
                  <a:cubicBezTo>
                    <a:pt x="694" y="1803"/>
                    <a:pt x="694" y="1803"/>
                    <a:pt x="694" y="1803"/>
                  </a:cubicBezTo>
                  <a:cubicBezTo>
                    <a:pt x="762" y="1803"/>
                    <a:pt x="818" y="1748"/>
                    <a:pt x="818" y="1680"/>
                  </a:cubicBezTo>
                  <a:cubicBezTo>
                    <a:pt x="818" y="1616"/>
                    <a:pt x="818" y="1616"/>
                    <a:pt x="818" y="1616"/>
                  </a:cubicBezTo>
                  <a:cubicBezTo>
                    <a:pt x="818" y="1616"/>
                    <a:pt x="818" y="1616"/>
                    <a:pt x="818" y="1616"/>
                  </a:cubicBezTo>
                  <a:cubicBezTo>
                    <a:pt x="818" y="1611"/>
                    <a:pt x="818" y="1611"/>
                    <a:pt x="818" y="1611"/>
                  </a:cubicBezTo>
                  <a:cubicBezTo>
                    <a:pt x="637" y="1611"/>
                    <a:pt x="637" y="1611"/>
                    <a:pt x="637" y="1611"/>
                  </a:cubicBezTo>
                  <a:cubicBezTo>
                    <a:pt x="630" y="1611"/>
                    <a:pt x="630" y="1611"/>
                    <a:pt x="630" y="1611"/>
                  </a:cubicBezTo>
                  <a:cubicBezTo>
                    <a:pt x="612" y="1611"/>
                    <a:pt x="597" y="1597"/>
                    <a:pt x="597" y="1579"/>
                  </a:cubicBezTo>
                  <a:cubicBezTo>
                    <a:pt x="597" y="1561"/>
                    <a:pt x="612" y="1546"/>
                    <a:pt x="630" y="1546"/>
                  </a:cubicBezTo>
                  <a:cubicBezTo>
                    <a:pt x="818" y="1546"/>
                    <a:pt x="818" y="1546"/>
                    <a:pt x="818" y="1546"/>
                  </a:cubicBezTo>
                  <a:cubicBezTo>
                    <a:pt x="818" y="1546"/>
                    <a:pt x="818" y="1546"/>
                    <a:pt x="818" y="1546"/>
                  </a:cubicBezTo>
                  <a:cubicBezTo>
                    <a:pt x="818" y="1488"/>
                    <a:pt x="818" y="1488"/>
                    <a:pt x="818" y="1488"/>
                  </a:cubicBezTo>
                  <a:cubicBezTo>
                    <a:pt x="818" y="1488"/>
                    <a:pt x="818" y="1488"/>
                    <a:pt x="818" y="1488"/>
                  </a:cubicBezTo>
                  <a:cubicBezTo>
                    <a:pt x="630" y="1488"/>
                    <a:pt x="630" y="1488"/>
                    <a:pt x="630" y="1488"/>
                  </a:cubicBezTo>
                  <a:cubicBezTo>
                    <a:pt x="612" y="1488"/>
                    <a:pt x="597" y="1473"/>
                    <a:pt x="597" y="1455"/>
                  </a:cubicBezTo>
                  <a:cubicBezTo>
                    <a:pt x="597" y="1437"/>
                    <a:pt x="612" y="1423"/>
                    <a:pt x="630" y="1423"/>
                  </a:cubicBezTo>
                  <a:cubicBezTo>
                    <a:pt x="818" y="1423"/>
                    <a:pt x="818" y="1423"/>
                    <a:pt x="818" y="1423"/>
                  </a:cubicBezTo>
                  <a:cubicBezTo>
                    <a:pt x="818" y="1423"/>
                    <a:pt x="818" y="1423"/>
                    <a:pt x="818" y="1423"/>
                  </a:cubicBezTo>
                  <a:cubicBezTo>
                    <a:pt x="818" y="1364"/>
                    <a:pt x="818" y="1364"/>
                    <a:pt x="818" y="1364"/>
                  </a:cubicBezTo>
                  <a:cubicBezTo>
                    <a:pt x="818" y="1364"/>
                    <a:pt x="818" y="1364"/>
                    <a:pt x="818" y="1364"/>
                  </a:cubicBezTo>
                  <a:cubicBezTo>
                    <a:pt x="630" y="1364"/>
                    <a:pt x="630" y="1364"/>
                    <a:pt x="630" y="1364"/>
                  </a:cubicBezTo>
                  <a:cubicBezTo>
                    <a:pt x="612" y="1364"/>
                    <a:pt x="597" y="1350"/>
                    <a:pt x="597" y="1332"/>
                  </a:cubicBezTo>
                  <a:cubicBezTo>
                    <a:pt x="597" y="1314"/>
                    <a:pt x="612" y="1299"/>
                    <a:pt x="630" y="1299"/>
                  </a:cubicBezTo>
                  <a:close/>
                  <a:moveTo>
                    <a:pt x="177" y="543"/>
                  </a:moveTo>
                  <a:cubicBezTo>
                    <a:pt x="177" y="561"/>
                    <a:pt x="163" y="575"/>
                    <a:pt x="145" y="575"/>
                  </a:cubicBezTo>
                  <a:cubicBezTo>
                    <a:pt x="127" y="575"/>
                    <a:pt x="113" y="561"/>
                    <a:pt x="113" y="543"/>
                  </a:cubicBezTo>
                  <a:cubicBezTo>
                    <a:pt x="113" y="401"/>
                    <a:pt x="113" y="401"/>
                    <a:pt x="113" y="401"/>
                  </a:cubicBezTo>
                  <a:cubicBezTo>
                    <a:pt x="113" y="383"/>
                    <a:pt x="127" y="368"/>
                    <a:pt x="145" y="368"/>
                  </a:cubicBezTo>
                  <a:cubicBezTo>
                    <a:pt x="163" y="368"/>
                    <a:pt x="177" y="383"/>
                    <a:pt x="177" y="401"/>
                  </a:cubicBezTo>
                  <a:lnTo>
                    <a:pt x="177" y="543"/>
                  </a:lnTo>
                  <a:close/>
                  <a:moveTo>
                    <a:pt x="144" y="281"/>
                  </a:moveTo>
                  <a:cubicBezTo>
                    <a:pt x="126" y="281"/>
                    <a:pt x="111" y="266"/>
                    <a:pt x="111" y="249"/>
                  </a:cubicBezTo>
                  <a:cubicBezTo>
                    <a:pt x="111" y="231"/>
                    <a:pt x="126" y="216"/>
                    <a:pt x="144" y="216"/>
                  </a:cubicBezTo>
                  <a:cubicBezTo>
                    <a:pt x="674" y="216"/>
                    <a:pt x="674" y="216"/>
                    <a:pt x="674" y="216"/>
                  </a:cubicBezTo>
                  <a:cubicBezTo>
                    <a:pt x="692" y="216"/>
                    <a:pt x="706" y="231"/>
                    <a:pt x="706" y="249"/>
                  </a:cubicBezTo>
                  <a:cubicBezTo>
                    <a:pt x="706" y="266"/>
                    <a:pt x="692" y="281"/>
                    <a:pt x="674" y="281"/>
                  </a:cubicBezTo>
                  <a:lnTo>
                    <a:pt x="144" y="281"/>
                  </a:lnTo>
                  <a:close/>
                  <a:moveTo>
                    <a:pt x="291" y="543"/>
                  </a:moveTo>
                  <a:cubicBezTo>
                    <a:pt x="291" y="561"/>
                    <a:pt x="277" y="575"/>
                    <a:pt x="259" y="575"/>
                  </a:cubicBezTo>
                  <a:cubicBezTo>
                    <a:pt x="241" y="575"/>
                    <a:pt x="227" y="561"/>
                    <a:pt x="227" y="543"/>
                  </a:cubicBezTo>
                  <a:cubicBezTo>
                    <a:pt x="227" y="401"/>
                    <a:pt x="227" y="401"/>
                    <a:pt x="227" y="401"/>
                  </a:cubicBezTo>
                  <a:cubicBezTo>
                    <a:pt x="227" y="383"/>
                    <a:pt x="241" y="368"/>
                    <a:pt x="259" y="368"/>
                  </a:cubicBezTo>
                  <a:cubicBezTo>
                    <a:pt x="277" y="368"/>
                    <a:pt x="291" y="383"/>
                    <a:pt x="291" y="401"/>
                  </a:cubicBezTo>
                  <a:lnTo>
                    <a:pt x="291" y="543"/>
                  </a:lnTo>
                  <a:close/>
                  <a:moveTo>
                    <a:pt x="413" y="467"/>
                  </a:moveTo>
                  <a:cubicBezTo>
                    <a:pt x="395" y="467"/>
                    <a:pt x="380" y="452"/>
                    <a:pt x="380" y="434"/>
                  </a:cubicBezTo>
                  <a:cubicBezTo>
                    <a:pt x="380" y="415"/>
                    <a:pt x="395" y="401"/>
                    <a:pt x="413" y="401"/>
                  </a:cubicBezTo>
                  <a:cubicBezTo>
                    <a:pt x="432" y="401"/>
                    <a:pt x="447" y="415"/>
                    <a:pt x="447" y="434"/>
                  </a:cubicBezTo>
                  <a:cubicBezTo>
                    <a:pt x="447" y="452"/>
                    <a:pt x="432" y="467"/>
                    <a:pt x="413" y="467"/>
                  </a:cubicBezTo>
                  <a:close/>
                  <a:moveTo>
                    <a:pt x="532" y="467"/>
                  </a:moveTo>
                  <a:cubicBezTo>
                    <a:pt x="532" y="430"/>
                    <a:pt x="562" y="401"/>
                    <a:pt x="599" y="401"/>
                  </a:cubicBezTo>
                  <a:cubicBezTo>
                    <a:pt x="636" y="401"/>
                    <a:pt x="665" y="430"/>
                    <a:pt x="665" y="467"/>
                  </a:cubicBezTo>
                  <a:cubicBezTo>
                    <a:pt x="665" y="504"/>
                    <a:pt x="636" y="534"/>
                    <a:pt x="599" y="534"/>
                  </a:cubicBezTo>
                  <a:cubicBezTo>
                    <a:pt x="562" y="534"/>
                    <a:pt x="532" y="504"/>
                    <a:pt x="532" y="4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92" name="TextBox 91"/>
            <p:cNvSpPr txBox="1"/>
            <p:nvPr/>
          </p:nvSpPr>
          <p:spPr>
            <a:xfrm>
              <a:off x="2194633" y="3539031"/>
              <a:ext cx="1794026" cy="457200"/>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Siebel</a:t>
              </a:r>
              <a:r>
                <a:rPr lang="en-US" sz="2000" dirty="0">
                  <a:latin typeface="Arial" charset="0"/>
                  <a:ea typeface="Arial" charset="0"/>
                  <a:cs typeface="Arial" charset="0"/>
                </a:rPr>
                <a:t> </a:t>
              </a:r>
              <a:r>
                <a:rPr lang="en-US" sz="2000" dirty="0" smtClean="0">
                  <a:latin typeface="Arial" charset="0"/>
                  <a:ea typeface="Arial" charset="0"/>
                  <a:cs typeface="Arial" charset="0"/>
                </a:rPr>
                <a:t>Ticketing</a:t>
              </a:r>
            </a:p>
          </p:txBody>
        </p:sp>
      </p:grpSp>
      <p:grpSp>
        <p:nvGrpSpPr>
          <p:cNvPr id="99" name="Group 98"/>
          <p:cNvGrpSpPr/>
          <p:nvPr/>
        </p:nvGrpSpPr>
        <p:grpSpPr>
          <a:xfrm>
            <a:off x="10925371" y="2306050"/>
            <a:ext cx="1259286" cy="783477"/>
            <a:chOff x="3543211" y="2001119"/>
            <a:chExt cx="1259286" cy="783477"/>
          </a:xfrm>
        </p:grpSpPr>
        <p:pic>
          <p:nvPicPr>
            <p:cNvPr id="100" name="Picture 99" descr="Email-red.eps"/>
            <p:cNvPicPr>
              <a:picLocks noChangeAspect="1"/>
            </p:cNvPicPr>
            <p:nvPr/>
          </p:nvPicPr>
          <p:blipFill rotWithShape="1">
            <a:blip r:embed="rId3" cstate="screen">
              <a:extLst>
                <a:ext uri="{28A0092B-C50C-407E-A947-70E740481C1C}">
                  <a14:useLocalDpi xmlns:a14="http://schemas.microsoft.com/office/drawing/2010/main"/>
                </a:ext>
              </a:extLst>
            </a:blip>
            <a:srcRect l="23294" t="31878" r="24661" b="30277"/>
            <a:stretch/>
          </p:blipFill>
          <p:spPr>
            <a:xfrm>
              <a:off x="3774993" y="2001119"/>
              <a:ext cx="705606" cy="513107"/>
            </a:xfrm>
            <a:prstGeom prst="rect">
              <a:avLst/>
            </a:prstGeom>
          </p:spPr>
        </p:pic>
        <p:sp>
          <p:nvSpPr>
            <p:cNvPr id="101" name="TextBox 100"/>
            <p:cNvSpPr txBox="1"/>
            <p:nvPr/>
          </p:nvSpPr>
          <p:spPr>
            <a:xfrm>
              <a:off x="3543211" y="2432770"/>
              <a:ext cx="1259286" cy="351826"/>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Case Status</a:t>
              </a:r>
            </a:p>
          </p:txBody>
        </p:sp>
      </p:grpSp>
      <p:grpSp>
        <p:nvGrpSpPr>
          <p:cNvPr id="102" name="Group 101"/>
          <p:cNvGrpSpPr/>
          <p:nvPr/>
        </p:nvGrpSpPr>
        <p:grpSpPr>
          <a:xfrm>
            <a:off x="7985073" y="2598359"/>
            <a:ext cx="2420285" cy="1053971"/>
            <a:chOff x="2837137" y="2001119"/>
            <a:chExt cx="2420285" cy="1053971"/>
          </a:xfrm>
        </p:grpSpPr>
        <p:pic>
          <p:nvPicPr>
            <p:cNvPr id="103" name="Picture 102" descr="Email-red.eps"/>
            <p:cNvPicPr>
              <a:picLocks noChangeAspect="1"/>
            </p:cNvPicPr>
            <p:nvPr/>
          </p:nvPicPr>
          <p:blipFill rotWithShape="1">
            <a:blip r:embed="rId3" cstate="screen">
              <a:extLst>
                <a:ext uri="{28A0092B-C50C-407E-A947-70E740481C1C}">
                  <a14:useLocalDpi xmlns:a14="http://schemas.microsoft.com/office/drawing/2010/main"/>
                </a:ext>
              </a:extLst>
            </a:blip>
            <a:srcRect l="23294" t="31878" r="24661" b="30277"/>
            <a:stretch/>
          </p:blipFill>
          <p:spPr>
            <a:xfrm>
              <a:off x="3694476" y="2001119"/>
              <a:ext cx="705606" cy="513107"/>
            </a:xfrm>
            <a:prstGeom prst="rect">
              <a:avLst/>
            </a:prstGeom>
          </p:spPr>
        </p:pic>
        <p:sp>
          <p:nvSpPr>
            <p:cNvPr id="104" name="TextBox 103"/>
            <p:cNvSpPr txBox="1"/>
            <p:nvPr/>
          </p:nvSpPr>
          <p:spPr>
            <a:xfrm>
              <a:off x="2837137" y="2420890"/>
              <a:ext cx="2420285" cy="634200"/>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Customer Action</a:t>
              </a:r>
            </a:p>
            <a:p>
              <a:pPr algn="ctr">
                <a:lnSpc>
                  <a:spcPct val="90000"/>
                </a:lnSpc>
              </a:pPr>
              <a:r>
                <a:rPr lang="en-US" sz="2000" dirty="0" smtClean="0">
                  <a:latin typeface="Arial" charset="0"/>
                  <a:ea typeface="Arial" charset="0"/>
                  <a:cs typeface="Arial" charset="0"/>
                </a:rPr>
                <a:t>Required</a:t>
              </a:r>
            </a:p>
          </p:txBody>
        </p:sp>
      </p:grpSp>
      <p:cxnSp>
        <p:nvCxnSpPr>
          <p:cNvPr id="105" name="Straight Arrow Connector 104"/>
          <p:cNvCxnSpPr/>
          <p:nvPr/>
        </p:nvCxnSpPr>
        <p:spPr>
          <a:xfrm flipH="1">
            <a:off x="4967506" y="2536931"/>
            <a:ext cx="6168916" cy="20322"/>
          </a:xfrm>
          <a:prstGeom prst="straightConnector1">
            <a:avLst/>
          </a:prstGeom>
          <a:ln w="44450">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4967506" y="2865864"/>
            <a:ext cx="3900373" cy="0"/>
          </a:xfrm>
          <a:prstGeom prst="straightConnector1">
            <a:avLst/>
          </a:prstGeom>
          <a:ln w="44450">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1363927" y="3446852"/>
            <a:ext cx="482045" cy="1157141"/>
            <a:chOff x="325433" y="3925068"/>
            <a:chExt cx="482045" cy="1157141"/>
          </a:xfrm>
          <a:effectLst/>
        </p:grpSpPr>
        <p:cxnSp>
          <p:nvCxnSpPr>
            <p:cNvPr id="108" name="Straight Arrow Connector 107"/>
            <p:cNvCxnSpPr/>
            <p:nvPr/>
          </p:nvCxnSpPr>
          <p:spPr>
            <a:xfrm>
              <a:off x="807478" y="3925068"/>
              <a:ext cx="0" cy="1157141"/>
            </a:xfrm>
            <a:prstGeom prst="straightConnector1">
              <a:avLst/>
            </a:prstGeom>
            <a:ln w="44450">
              <a:solidFill>
                <a:srgbClr val="008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25433" y="4262445"/>
              <a:ext cx="304090" cy="458442"/>
            </a:xfrm>
            <a:prstGeom prst="rect">
              <a:avLst/>
            </a:prstGeom>
            <a:noFill/>
          </p:spPr>
          <p:txBody>
            <a:bodyPr wrap="none" rtlCol="0">
              <a:noAutofit/>
            </a:bodyPr>
            <a:lstStyle/>
            <a:p>
              <a:pPr>
                <a:lnSpc>
                  <a:spcPct val="90000"/>
                </a:lnSpc>
              </a:pPr>
              <a:r>
                <a:rPr lang="en-US" sz="2800" b="1" dirty="0" smtClean="0">
                  <a:latin typeface="Arial" charset="0"/>
                  <a:ea typeface="Arial" charset="0"/>
                  <a:cs typeface="Arial" charset="0"/>
                </a:rPr>
                <a:t>1</a:t>
              </a:r>
            </a:p>
          </p:txBody>
        </p:sp>
      </p:grpSp>
      <p:grpSp>
        <p:nvGrpSpPr>
          <p:cNvPr id="110" name="Group 109"/>
          <p:cNvGrpSpPr/>
          <p:nvPr/>
        </p:nvGrpSpPr>
        <p:grpSpPr>
          <a:xfrm>
            <a:off x="3378820" y="5006519"/>
            <a:ext cx="2691780" cy="460409"/>
            <a:chOff x="2615641" y="5484482"/>
            <a:chExt cx="2691780" cy="460409"/>
          </a:xfrm>
          <a:effectLst/>
        </p:grpSpPr>
        <p:cxnSp>
          <p:nvCxnSpPr>
            <p:cNvPr id="111" name="Straight Arrow Connector 110"/>
            <p:cNvCxnSpPr/>
            <p:nvPr/>
          </p:nvCxnSpPr>
          <p:spPr>
            <a:xfrm>
              <a:off x="2615641" y="5492509"/>
              <a:ext cx="2691780" cy="0"/>
            </a:xfrm>
            <a:prstGeom prst="straightConnector1">
              <a:avLst/>
            </a:prstGeom>
            <a:ln w="44450">
              <a:solidFill>
                <a:srgbClr val="008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4485305" y="5484482"/>
              <a:ext cx="385513" cy="460409"/>
            </a:xfrm>
            <a:prstGeom prst="rect">
              <a:avLst/>
            </a:prstGeom>
            <a:noFill/>
          </p:spPr>
          <p:txBody>
            <a:bodyPr wrap="none" rtlCol="0">
              <a:noAutofit/>
            </a:bodyPr>
            <a:lstStyle/>
            <a:p>
              <a:pPr>
                <a:lnSpc>
                  <a:spcPct val="90000"/>
                </a:lnSpc>
              </a:pPr>
              <a:r>
                <a:rPr lang="en-US" sz="2800" b="1" dirty="0">
                  <a:latin typeface="Arial" charset="0"/>
                  <a:ea typeface="Arial" charset="0"/>
                  <a:cs typeface="Arial" charset="0"/>
                </a:rPr>
                <a:t>2</a:t>
              </a:r>
              <a:endParaRPr lang="en-US" sz="2800" b="1" dirty="0" smtClean="0">
                <a:latin typeface="Arial" charset="0"/>
                <a:ea typeface="Arial" charset="0"/>
                <a:cs typeface="Arial" charset="0"/>
              </a:endParaRPr>
            </a:p>
          </p:txBody>
        </p:sp>
      </p:grpSp>
      <p:grpSp>
        <p:nvGrpSpPr>
          <p:cNvPr id="113" name="Group 112"/>
          <p:cNvGrpSpPr/>
          <p:nvPr/>
        </p:nvGrpSpPr>
        <p:grpSpPr>
          <a:xfrm>
            <a:off x="6951570" y="4966358"/>
            <a:ext cx="1237292" cy="471458"/>
            <a:chOff x="3897290" y="4948616"/>
            <a:chExt cx="1237292" cy="471458"/>
          </a:xfrm>
        </p:grpSpPr>
        <p:cxnSp>
          <p:nvCxnSpPr>
            <p:cNvPr id="114" name="Straight Arrow Connector 113"/>
            <p:cNvCxnSpPr/>
            <p:nvPr/>
          </p:nvCxnSpPr>
          <p:spPr>
            <a:xfrm>
              <a:off x="3897290" y="5416668"/>
              <a:ext cx="1237292" cy="0"/>
            </a:xfrm>
            <a:prstGeom prst="straightConnector1">
              <a:avLst/>
            </a:prstGeom>
            <a:ln w="44450">
              <a:solidFill>
                <a:srgbClr val="008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267954" y="4948616"/>
              <a:ext cx="385284" cy="471458"/>
            </a:xfrm>
            <a:prstGeom prst="rect">
              <a:avLst/>
            </a:prstGeom>
            <a:noFill/>
          </p:spPr>
          <p:txBody>
            <a:bodyPr wrap="none" rtlCol="0">
              <a:noAutofit/>
            </a:bodyPr>
            <a:lstStyle/>
            <a:p>
              <a:pPr>
                <a:lnSpc>
                  <a:spcPct val="90000"/>
                </a:lnSpc>
              </a:pPr>
              <a:r>
                <a:rPr lang="en-US" sz="2800" b="1" dirty="0">
                  <a:latin typeface="Arial" charset="0"/>
                  <a:ea typeface="Arial" charset="0"/>
                  <a:cs typeface="Arial" charset="0"/>
                </a:rPr>
                <a:t>3</a:t>
              </a:r>
              <a:endParaRPr lang="en-US" sz="2800" b="1" dirty="0" smtClean="0">
                <a:latin typeface="Arial" charset="0"/>
                <a:ea typeface="Arial" charset="0"/>
                <a:cs typeface="Arial" charset="0"/>
              </a:endParaRPr>
            </a:p>
          </p:txBody>
        </p:sp>
      </p:grpSp>
      <p:grpSp>
        <p:nvGrpSpPr>
          <p:cNvPr id="116" name="Group 115"/>
          <p:cNvGrpSpPr/>
          <p:nvPr/>
        </p:nvGrpSpPr>
        <p:grpSpPr>
          <a:xfrm>
            <a:off x="9988877" y="5003129"/>
            <a:ext cx="1044808" cy="452494"/>
            <a:chOff x="6150078" y="4960643"/>
            <a:chExt cx="1044808" cy="452494"/>
          </a:xfrm>
        </p:grpSpPr>
        <p:cxnSp>
          <p:nvCxnSpPr>
            <p:cNvPr id="117" name="Straight Arrow Connector 116"/>
            <p:cNvCxnSpPr/>
            <p:nvPr/>
          </p:nvCxnSpPr>
          <p:spPr>
            <a:xfrm>
              <a:off x="6150078" y="5413137"/>
              <a:ext cx="1044808" cy="0"/>
            </a:xfrm>
            <a:prstGeom prst="straightConnector1">
              <a:avLst/>
            </a:prstGeom>
            <a:ln w="44450">
              <a:solidFill>
                <a:srgbClr val="008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486572" y="4960643"/>
              <a:ext cx="407259" cy="446047"/>
            </a:xfrm>
            <a:prstGeom prst="rect">
              <a:avLst/>
            </a:prstGeom>
            <a:noFill/>
          </p:spPr>
          <p:txBody>
            <a:bodyPr wrap="none" rtlCol="0">
              <a:noAutofit/>
            </a:bodyPr>
            <a:lstStyle/>
            <a:p>
              <a:pPr>
                <a:lnSpc>
                  <a:spcPct val="90000"/>
                </a:lnSpc>
              </a:pPr>
              <a:r>
                <a:rPr lang="en-US" sz="2800" b="1" dirty="0" smtClean="0">
                  <a:latin typeface="Arial" charset="0"/>
                  <a:ea typeface="Arial" charset="0"/>
                  <a:cs typeface="Arial" charset="0"/>
                </a:rPr>
                <a:t>4</a:t>
              </a:r>
            </a:p>
          </p:txBody>
        </p:sp>
      </p:grpSp>
      <p:grpSp>
        <p:nvGrpSpPr>
          <p:cNvPr id="119" name="Group 118"/>
          <p:cNvGrpSpPr/>
          <p:nvPr/>
        </p:nvGrpSpPr>
        <p:grpSpPr>
          <a:xfrm>
            <a:off x="11399201" y="3152284"/>
            <a:ext cx="488351" cy="657707"/>
            <a:chOff x="6906779" y="2915700"/>
            <a:chExt cx="488351" cy="657707"/>
          </a:xfrm>
        </p:grpSpPr>
        <p:cxnSp>
          <p:nvCxnSpPr>
            <p:cNvPr id="120" name="Straight Arrow Connector 119"/>
            <p:cNvCxnSpPr/>
            <p:nvPr/>
          </p:nvCxnSpPr>
          <p:spPr>
            <a:xfrm flipH="1" flipV="1">
              <a:off x="6906779" y="2915700"/>
              <a:ext cx="6658" cy="583027"/>
            </a:xfrm>
            <a:prstGeom prst="straightConnector1">
              <a:avLst/>
            </a:prstGeom>
            <a:ln w="44450">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6984809" y="3084022"/>
              <a:ext cx="410321" cy="489385"/>
            </a:xfrm>
            <a:prstGeom prst="rect">
              <a:avLst/>
            </a:prstGeom>
            <a:noFill/>
          </p:spPr>
          <p:txBody>
            <a:bodyPr wrap="none" rtlCol="0">
              <a:noAutofit/>
            </a:bodyPr>
            <a:lstStyle/>
            <a:p>
              <a:pPr>
                <a:lnSpc>
                  <a:spcPct val="90000"/>
                </a:lnSpc>
              </a:pPr>
              <a:r>
                <a:rPr lang="en-US" sz="2800" b="1" dirty="0" smtClean="0">
                  <a:latin typeface="Arial" charset="0"/>
                  <a:ea typeface="Arial" charset="0"/>
                  <a:cs typeface="Arial" charset="0"/>
                </a:rPr>
                <a:t>5</a:t>
              </a:r>
            </a:p>
          </p:txBody>
        </p:sp>
      </p:grpSp>
      <p:grpSp>
        <p:nvGrpSpPr>
          <p:cNvPr id="122" name="Group 121"/>
          <p:cNvGrpSpPr/>
          <p:nvPr/>
        </p:nvGrpSpPr>
        <p:grpSpPr>
          <a:xfrm>
            <a:off x="9978118" y="3999091"/>
            <a:ext cx="1066327" cy="471119"/>
            <a:chOff x="5678252" y="3629450"/>
            <a:chExt cx="1066327" cy="471119"/>
          </a:xfrm>
        </p:grpSpPr>
        <p:cxnSp>
          <p:nvCxnSpPr>
            <p:cNvPr id="123" name="Straight Arrow Connector 122"/>
            <p:cNvCxnSpPr/>
            <p:nvPr/>
          </p:nvCxnSpPr>
          <p:spPr>
            <a:xfrm flipH="1">
              <a:off x="5678252" y="4100569"/>
              <a:ext cx="1066327" cy="0"/>
            </a:xfrm>
            <a:prstGeom prst="straightConnector1">
              <a:avLst/>
            </a:prstGeom>
            <a:ln w="44450">
              <a:solidFill>
                <a:srgbClr val="008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014940" y="3629450"/>
              <a:ext cx="436832" cy="451383"/>
            </a:xfrm>
            <a:prstGeom prst="rect">
              <a:avLst/>
            </a:prstGeom>
            <a:noFill/>
          </p:spPr>
          <p:txBody>
            <a:bodyPr wrap="none" rtlCol="0">
              <a:noAutofit/>
            </a:bodyPr>
            <a:lstStyle/>
            <a:p>
              <a:pPr>
                <a:lnSpc>
                  <a:spcPct val="90000"/>
                </a:lnSpc>
              </a:pPr>
              <a:r>
                <a:rPr lang="en-US" sz="2800" b="1" dirty="0">
                  <a:latin typeface="Arial" charset="0"/>
                  <a:ea typeface="Arial" charset="0"/>
                  <a:cs typeface="Arial" charset="0"/>
                </a:rPr>
                <a:t>6</a:t>
              </a:r>
              <a:endParaRPr lang="en-US" sz="2800" b="1" dirty="0" smtClean="0">
                <a:latin typeface="Arial" charset="0"/>
                <a:ea typeface="Arial" charset="0"/>
                <a:cs typeface="Arial" charset="0"/>
              </a:endParaRPr>
            </a:p>
          </p:txBody>
        </p:sp>
      </p:grpSp>
      <p:grpSp>
        <p:nvGrpSpPr>
          <p:cNvPr id="125" name="Group 124"/>
          <p:cNvGrpSpPr/>
          <p:nvPr/>
        </p:nvGrpSpPr>
        <p:grpSpPr>
          <a:xfrm>
            <a:off x="9195216" y="3652329"/>
            <a:ext cx="750661" cy="529584"/>
            <a:chOff x="5200430" y="3929658"/>
            <a:chExt cx="750661" cy="735768"/>
          </a:xfrm>
        </p:grpSpPr>
        <p:cxnSp>
          <p:nvCxnSpPr>
            <p:cNvPr id="126" name="Straight Arrow Connector 125"/>
            <p:cNvCxnSpPr>
              <a:endCxn id="104" idx="2"/>
            </p:cNvCxnSpPr>
            <p:nvPr/>
          </p:nvCxnSpPr>
          <p:spPr>
            <a:xfrm flipV="1">
              <a:off x="5200430" y="3929658"/>
              <a:ext cx="0" cy="658613"/>
            </a:xfrm>
            <a:prstGeom prst="straightConnector1">
              <a:avLst/>
            </a:prstGeom>
            <a:ln w="44450">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5352052" y="4067783"/>
              <a:ext cx="599039" cy="597643"/>
            </a:xfrm>
            <a:prstGeom prst="rect">
              <a:avLst/>
            </a:prstGeom>
            <a:noFill/>
          </p:spPr>
          <p:txBody>
            <a:bodyPr wrap="none" rtlCol="0">
              <a:noAutofit/>
            </a:bodyPr>
            <a:lstStyle/>
            <a:p>
              <a:pPr>
                <a:lnSpc>
                  <a:spcPct val="90000"/>
                </a:lnSpc>
              </a:pPr>
              <a:r>
                <a:rPr lang="en-US" sz="2800" b="1" dirty="0" smtClean="0">
                  <a:latin typeface="Arial" charset="0"/>
                  <a:ea typeface="Arial" charset="0"/>
                  <a:cs typeface="Arial" charset="0"/>
                </a:rPr>
                <a:t>7a</a:t>
              </a:r>
            </a:p>
          </p:txBody>
        </p:sp>
      </p:grpSp>
      <p:grpSp>
        <p:nvGrpSpPr>
          <p:cNvPr id="128" name="Group 127"/>
          <p:cNvGrpSpPr/>
          <p:nvPr/>
        </p:nvGrpSpPr>
        <p:grpSpPr>
          <a:xfrm>
            <a:off x="6910848" y="3936971"/>
            <a:ext cx="1288184" cy="447692"/>
            <a:chOff x="3789253" y="3647520"/>
            <a:chExt cx="1288184" cy="447692"/>
          </a:xfrm>
        </p:grpSpPr>
        <p:cxnSp>
          <p:nvCxnSpPr>
            <p:cNvPr id="129" name="Straight Arrow Connector 128"/>
            <p:cNvCxnSpPr/>
            <p:nvPr/>
          </p:nvCxnSpPr>
          <p:spPr>
            <a:xfrm flipH="1">
              <a:off x="3789253" y="4095212"/>
              <a:ext cx="1288184" cy="0"/>
            </a:xfrm>
            <a:prstGeom prst="straightConnector1">
              <a:avLst/>
            </a:prstGeom>
            <a:ln w="44450">
              <a:solidFill>
                <a:srgbClr val="008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089578" y="3647520"/>
              <a:ext cx="586585" cy="412454"/>
            </a:xfrm>
            <a:prstGeom prst="rect">
              <a:avLst/>
            </a:prstGeom>
            <a:noFill/>
          </p:spPr>
          <p:txBody>
            <a:bodyPr wrap="none" rtlCol="0">
              <a:noAutofit/>
            </a:bodyPr>
            <a:lstStyle/>
            <a:p>
              <a:pPr>
                <a:lnSpc>
                  <a:spcPct val="90000"/>
                </a:lnSpc>
              </a:pPr>
              <a:r>
                <a:rPr lang="en-US" sz="2800" b="1" dirty="0" smtClean="0">
                  <a:latin typeface="Arial" charset="0"/>
                  <a:ea typeface="Arial" charset="0"/>
                  <a:cs typeface="Arial" charset="0"/>
                </a:rPr>
                <a:t>7b</a:t>
              </a:r>
            </a:p>
          </p:txBody>
        </p:sp>
      </p:grpSp>
      <p:grpSp>
        <p:nvGrpSpPr>
          <p:cNvPr id="131" name="Group 130"/>
          <p:cNvGrpSpPr/>
          <p:nvPr/>
        </p:nvGrpSpPr>
        <p:grpSpPr>
          <a:xfrm>
            <a:off x="3378820" y="4278406"/>
            <a:ext cx="2691781" cy="457810"/>
            <a:chOff x="2627584" y="4717931"/>
            <a:chExt cx="2691781" cy="457810"/>
          </a:xfrm>
          <a:effectLst/>
        </p:grpSpPr>
        <p:cxnSp>
          <p:nvCxnSpPr>
            <p:cNvPr id="132" name="Straight Arrow Connector 131"/>
            <p:cNvCxnSpPr/>
            <p:nvPr/>
          </p:nvCxnSpPr>
          <p:spPr>
            <a:xfrm flipH="1">
              <a:off x="2627584" y="5175741"/>
              <a:ext cx="2691781" cy="0"/>
            </a:xfrm>
            <a:prstGeom prst="straightConnector1">
              <a:avLst/>
            </a:prstGeom>
            <a:ln w="44450">
              <a:solidFill>
                <a:srgbClr val="008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4496353" y="4717931"/>
              <a:ext cx="396385" cy="438552"/>
            </a:xfrm>
            <a:prstGeom prst="rect">
              <a:avLst/>
            </a:prstGeom>
            <a:noFill/>
          </p:spPr>
          <p:txBody>
            <a:bodyPr wrap="none" rtlCol="0">
              <a:noAutofit/>
            </a:bodyPr>
            <a:lstStyle/>
            <a:p>
              <a:pPr>
                <a:lnSpc>
                  <a:spcPct val="90000"/>
                </a:lnSpc>
              </a:pPr>
              <a:r>
                <a:rPr lang="en-US" sz="2800" b="1" dirty="0">
                  <a:latin typeface="Arial" charset="0"/>
                  <a:ea typeface="Arial" charset="0"/>
                  <a:cs typeface="Arial" charset="0"/>
                </a:rPr>
                <a:t>8</a:t>
              </a:r>
              <a:endParaRPr lang="en-US" sz="2800" b="1" dirty="0" smtClean="0">
                <a:latin typeface="Arial" charset="0"/>
                <a:ea typeface="Arial" charset="0"/>
                <a:cs typeface="Arial" charset="0"/>
              </a:endParaRPr>
            </a:p>
          </p:txBody>
        </p:sp>
      </p:grpSp>
      <p:grpSp>
        <p:nvGrpSpPr>
          <p:cNvPr id="134" name="Group 133"/>
          <p:cNvGrpSpPr/>
          <p:nvPr/>
        </p:nvGrpSpPr>
        <p:grpSpPr>
          <a:xfrm>
            <a:off x="3080648" y="3469888"/>
            <a:ext cx="378690" cy="1111070"/>
            <a:chOff x="1868580" y="3986885"/>
            <a:chExt cx="378690" cy="1111070"/>
          </a:xfrm>
          <a:effectLst/>
        </p:grpSpPr>
        <p:cxnSp>
          <p:nvCxnSpPr>
            <p:cNvPr id="135" name="Straight Arrow Connector 134"/>
            <p:cNvCxnSpPr/>
            <p:nvPr/>
          </p:nvCxnSpPr>
          <p:spPr>
            <a:xfrm flipV="1">
              <a:off x="1868580" y="3986885"/>
              <a:ext cx="0" cy="1111070"/>
            </a:xfrm>
            <a:prstGeom prst="straightConnector1">
              <a:avLst/>
            </a:prstGeom>
            <a:ln w="44450">
              <a:solidFill>
                <a:srgbClr val="008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1868580" y="4284047"/>
              <a:ext cx="378690" cy="459127"/>
            </a:xfrm>
            <a:prstGeom prst="rect">
              <a:avLst/>
            </a:prstGeom>
            <a:noFill/>
          </p:spPr>
          <p:txBody>
            <a:bodyPr wrap="none" rtlCol="0">
              <a:noAutofit/>
            </a:bodyPr>
            <a:lstStyle/>
            <a:p>
              <a:pPr>
                <a:lnSpc>
                  <a:spcPct val="90000"/>
                </a:lnSpc>
              </a:pPr>
              <a:r>
                <a:rPr lang="en-US" sz="2800" b="1" dirty="0" smtClean="0">
                  <a:latin typeface="Arial" charset="0"/>
                  <a:ea typeface="Arial" charset="0"/>
                  <a:cs typeface="Arial" charset="0"/>
                </a:rPr>
                <a:t>9</a:t>
              </a:r>
            </a:p>
          </p:txBody>
        </p:sp>
      </p:grpSp>
      <p:grpSp>
        <p:nvGrpSpPr>
          <p:cNvPr id="137" name="Group 136"/>
          <p:cNvGrpSpPr/>
          <p:nvPr/>
        </p:nvGrpSpPr>
        <p:grpSpPr>
          <a:xfrm>
            <a:off x="11807873" y="4766993"/>
            <a:ext cx="839491" cy="518275"/>
            <a:chOff x="7497037" y="4560448"/>
            <a:chExt cx="839491" cy="518275"/>
          </a:xfrm>
        </p:grpSpPr>
        <p:cxnSp>
          <p:nvCxnSpPr>
            <p:cNvPr id="138" name="Straight Arrow Connector 137"/>
            <p:cNvCxnSpPr/>
            <p:nvPr/>
          </p:nvCxnSpPr>
          <p:spPr>
            <a:xfrm>
              <a:off x="7498729" y="4560448"/>
              <a:ext cx="837799" cy="0"/>
            </a:xfrm>
            <a:prstGeom prst="straightConnector1">
              <a:avLst/>
            </a:prstGeom>
            <a:ln w="44450">
              <a:solidFill>
                <a:srgbClr val="C0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7497037" y="4575561"/>
              <a:ext cx="534143" cy="503162"/>
            </a:xfrm>
            <a:prstGeom prst="rect">
              <a:avLst/>
            </a:prstGeom>
            <a:noFill/>
          </p:spPr>
          <p:txBody>
            <a:bodyPr wrap="none" rtlCol="0">
              <a:noAutofit/>
            </a:bodyPr>
            <a:lstStyle/>
            <a:p>
              <a:pPr>
                <a:lnSpc>
                  <a:spcPct val="90000"/>
                </a:lnSpc>
              </a:pPr>
              <a:r>
                <a:rPr lang="en-US" sz="2800" b="1" dirty="0" smtClean="0">
                  <a:latin typeface="Arial" charset="0"/>
                  <a:ea typeface="Arial" charset="0"/>
                  <a:cs typeface="Arial" charset="0"/>
                </a:rPr>
                <a:t>10a</a:t>
              </a:r>
            </a:p>
          </p:txBody>
        </p:sp>
      </p:grpSp>
      <p:grpSp>
        <p:nvGrpSpPr>
          <p:cNvPr id="3" name="Agrupar 2"/>
          <p:cNvGrpSpPr/>
          <p:nvPr/>
        </p:nvGrpSpPr>
        <p:grpSpPr>
          <a:xfrm>
            <a:off x="10192319" y="6381703"/>
            <a:ext cx="3467004" cy="951421"/>
            <a:chOff x="10192319" y="6381703"/>
            <a:chExt cx="3467004" cy="951421"/>
          </a:xfrm>
        </p:grpSpPr>
        <p:sp>
          <p:nvSpPr>
            <p:cNvPr id="23" name="Rectángulo 22"/>
            <p:cNvSpPr/>
            <p:nvPr/>
          </p:nvSpPr>
          <p:spPr>
            <a:xfrm>
              <a:off x="10192319" y="6381703"/>
              <a:ext cx="3084762" cy="935776"/>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_tradnl" dirty="0" smtClean="0"/>
            </a:p>
          </p:txBody>
        </p:sp>
        <p:grpSp>
          <p:nvGrpSpPr>
            <p:cNvPr id="140" name="Group 139"/>
            <p:cNvGrpSpPr/>
            <p:nvPr/>
          </p:nvGrpSpPr>
          <p:grpSpPr>
            <a:xfrm>
              <a:off x="10343404" y="6397348"/>
              <a:ext cx="3315919" cy="935776"/>
              <a:chOff x="6031540" y="5483863"/>
              <a:chExt cx="3828665" cy="1173292"/>
            </a:xfrm>
          </p:grpSpPr>
          <p:cxnSp>
            <p:nvCxnSpPr>
              <p:cNvPr id="141" name="Straight Arrow Connector 140"/>
              <p:cNvCxnSpPr/>
              <p:nvPr/>
            </p:nvCxnSpPr>
            <p:spPr>
              <a:xfrm>
                <a:off x="6031542" y="5727408"/>
                <a:ext cx="928895" cy="0"/>
              </a:xfrm>
              <a:prstGeom prst="straightConnector1">
                <a:avLst/>
              </a:prstGeom>
              <a:ln w="38100">
                <a:solidFill>
                  <a:schemeClr val="accent5">
                    <a:lumMod val="50000"/>
                  </a:schemeClr>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6031540" y="6095557"/>
                <a:ext cx="936616" cy="0"/>
              </a:xfrm>
              <a:prstGeom prst="straightConnector1">
                <a:avLst/>
              </a:prstGeom>
              <a:ln w="38100">
                <a:solidFill>
                  <a:srgbClr val="C00000"/>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6951823" y="5483863"/>
                <a:ext cx="2908382" cy="1173292"/>
              </a:xfrm>
              <a:prstGeom prst="rect">
                <a:avLst/>
              </a:prstGeom>
              <a:noFill/>
            </p:spPr>
            <p:txBody>
              <a:bodyPr wrap="none" rtlCol="0">
                <a:noAutofit/>
              </a:bodyPr>
              <a:lstStyle/>
              <a:p>
                <a:r>
                  <a:rPr lang="en-US" sz="1800" dirty="0" smtClean="0">
                    <a:solidFill>
                      <a:schemeClr val="accent5">
                        <a:lumMod val="50000"/>
                      </a:schemeClr>
                    </a:solidFill>
                    <a:latin typeface="Arial" charset="0"/>
                    <a:ea typeface="Arial" charset="0"/>
                    <a:cs typeface="Arial" charset="0"/>
                  </a:rPr>
                  <a:t>Standard Process</a:t>
                </a:r>
              </a:p>
              <a:p>
                <a:r>
                  <a:rPr lang="en-US" sz="1800" dirty="0" smtClean="0">
                    <a:solidFill>
                      <a:srgbClr val="C00000"/>
                    </a:solidFill>
                    <a:latin typeface="Arial" charset="0"/>
                    <a:ea typeface="Arial" charset="0"/>
                    <a:cs typeface="Arial" charset="0"/>
                  </a:rPr>
                  <a:t>Avaya-Delivery</a:t>
                </a:r>
                <a:endParaRPr lang="en-US" sz="1800" dirty="0">
                  <a:solidFill>
                    <a:srgbClr val="C00000"/>
                  </a:solidFill>
                  <a:latin typeface="Arial" charset="0"/>
                  <a:ea typeface="Arial" charset="0"/>
                  <a:cs typeface="Arial" charset="0"/>
                </a:endParaRPr>
              </a:p>
              <a:p>
                <a:r>
                  <a:rPr lang="en-US" sz="1800" dirty="0" smtClean="0">
                    <a:solidFill>
                      <a:srgbClr val="7030A0"/>
                    </a:solidFill>
                    <a:latin typeface="Arial" charset="0"/>
                    <a:ea typeface="Arial" charset="0"/>
                    <a:cs typeface="Arial" charset="0"/>
                  </a:rPr>
                  <a:t>Co-Delivery</a:t>
                </a:r>
                <a:endParaRPr lang="en-US" sz="1800" dirty="0">
                  <a:solidFill>
                    <a:srgbClr val="7030A0"/>
                  </a:solidFill>
                  <a:latin typeface="Arial" charset="0"/>
                  <a:ea typeface="Arial" charset="0"/>
                  <a:cs typeface="Arial" charset="0"/>
                </a:endParaRPr>
              </a:p>
              <a:p>
                <a:endParaRPr lang="en-US" sz="2000" dirty="0" smtClean="0">
                  <a:solidFill>
                    <a:schemeClr val="accent3">
                      <a:lumMod val="75000"/>
                    </a:schemeClr>
                  </a:solidFill>
                  <a:latin typeface="Arial" charset="0"/>
                  <a:ea typeface="Arial" charset="0"/>
                  <a:cs typeface="Arial" charset="0"/>
                </a:endParaRPr>
              </a:p>
            </p:txBody>
          </p:sp>
          <p:cxnSp>
            <p:nvCxnSpPr>
              <p:cNvPr id="145" name="Straight Arrow Connector 144"/>
              <p:cNvCxnSpPr/>
              <p:nvPr/>
            </p:nvCxnSpPr>
            <p:spPr>
              <a:xfrm>
                <a:off x="6041388" y="6429355"/>
                <a:ext cx="928895" cy="0"/>
              </a:xfrm>
              <a:prstGeom prst="straightConnector1">
                <a:avLst/>
              </a:prstGeom>
              <a:ln w="38100">
                <a:solidFill>
                  <a:srgbClr val="7030A0"/>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46" name="Rectangle 145"/>
          <p:cNvSpPr/>
          <p:nvPr/>
        </p:nvSpPr>
        <p:spPr>
          <a:xfrm>
            <a:off x="1195405" y="6176376"/>
            <a:ext cx="3991703" cy="1189668"/>
          </a:xfrm>
          <a:prstGeom prst="rect">
            <a:avLst/>
          </a:prstGeom>
          <a:solidFill>
            <a:schemeClr val="tx1">
              <a:lumMod val="25000"/>
              <a:lumOff val="75000"/>
            </a:schemeClr>
          </a:solidFill>
          <a:ln w="444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2">
                    <a:lumMod val="50000"/>
                  </a:schemeClr>
                </a:solidFill>
                <a:latin typeface="Arial" charset="0"/>
                <a:ea typeface="Arial" charset="0"/>
                <a:cs typeface="Arial" charset="0"/>
              </a:rPr>
              <a:t>  </a:t>
            </a:r>
            <a:r>
              <a:rPr lang="en-US" sz="2800" b="1" dirty="0" smtClean="0">
                <a:solidFill>
                  <a:schemeClr val="bg2">
                    <a:lumMod val="25000"/>
                  </a:schemeClr>
                </a:solidFill>
                <a:latin typeface="Arial" charset="0"/>
                <a:ea typeface="Arial" charset="0"/>
                <a:cs typeface="Arial" charset="0"/>
              </a:rPr>
              <a:t>Partner</a:t>
            </a:r>
          </a:p>
          <a:p>
            <a:r>
              <a:rPr lang="en-US" sz="2800" b="1" dirty="0" smtClean="0">
                <a:solidFill>
                  <a:schemeClr val="bg2">
                    <a:lumMod val="25000"/>
                  </a:schemeClr>
                </a:solidFill>
                <a:latin typeface="Arial" charset="0"/>
                <a:ea typeface="Arial" charset="0"/>
                <a:cs typeface="Arial" charset="0"/>
              </a:rPr>
              <a:t>  Enterprise</a:t>
            </a:r>
            <a:endParaRPr lang="en-US" sz="2800" b="1" dirty="0">
              <a:solidFill>
                <a:schemeClr val="bg2">
                  <a:lumMod val="25000"/>
                </a:schemeClr>
              </a:solidFill>
              <a:latin typeface="Arial" charset="0"/>
              <a:ea typeface="Arial" charset="0"/>
              <a:cs typeface="Arial" charset="0"/>
            </a:endParaRPr>
          </a:p>
        </p:txBody>
      </p:sp>
      <p:cxnSp>
        <p:nvCxnSpPr>
          <p:cNvPr id="150" name="Straight Arrow Connector 149"/>
          <p:cNvCxnSpPr/>
          <p:nvPr/>
        </p:nvCxnSpPr>
        <p:spPr>
          <a:xfrm flipV="1">
            <a:off x="8188862" y="5757508"/>
            <a:ext cx="2862492" cy="840644"/>
          </a:xfrm>
          <a:prstGeom prst="straightConnector1">
            <a:avLst/>
          </a:prstGeom>
          <a:ln w="44450">
            <a:solidFill>
              <a:srgbClr val="7030A0"/>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V="1">
            <a:off x="4937353" y="6824453"/>
            <a:ext cx="2532147" cy="19498"/>
          </a:xfrm>
          <a:prstGeom prst="straightConnector1">
            <a:avLst/>
          </a:prstGeom>
          <a:ln w="44450">
            <a:solidFill>
              <a:srgbClr val="7030A0"/>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7038043" y="6600874"/>
            <a:ext cx="1541732" cy="805303"/>
            <a:chOff x="4823332" y="5443022"/>
            <a:chExt cx="1541732" cy="805303"/>
          </a:xfrm>
        </p:grpSpPr>
        <p:sp>
          <p:nvSpPr>
            <p:cNvPr id="153" name="TextBox 152"/>
            <p:cNvSpPr txBox="1"/>
            <p:nvPr/>
          </p:nvSpPr>
          <p:spPr>
            <a:xfrm>
              <a:off x="4823332" y="5855558"/>
              <a:ext cx="1541732" cy="392767"/>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Case Status</a:t>
              </a:r>
            </a:p>
          </p:txBody>
        </p:sp>
        <p:sp>
          <p:nvSpPr>
            <p:cNvPr id="154" name="Freeform 48"/>
            <p:cNvSpPr>
              <a:spLocks noEditPoints="1"/>
            </p:cNvSpPr>
            <p:nvPr/>
          </p:nvSpPr>
          <p:spPr bwMode="auto">
            <a:xfrm>
              <a:off x="5342493" y="5443022"/>
              <a:ext cx="581556" cy="387702"/>
            </a:xfrm>
            <a:custGeom>
              <a:avLst/>
              <a:gdLst/>
              <a:ahLst/>
              <a:cxnLst>
                <a:cxn ang="0">
                  <a:pos x="113" y="0"/>
                </a:cxn>
                <a:cxn ang="0">
                  <a:pos x="16" y="0"/>
                </a:cxn>
                <a:cxn ang="0">
                  <a:pos x="0" y="15"/>
                </a:cxn>
                <a:cxn ang="0">
                  <a:pos x="0" y="72"/>
                </a:cxn>
                <a:cxn ang="0">
                  <a:pos x="16" y="87"/>
                </a:cxn>
                <a:cxn ang="0">
                  <a:pos x="113" y="87"/>
                </a:cxn>
                <a:cxn ang="0">
                  <a:pos x="130" y="72"/>
                </a:cxn>
                <a:cxn ang="0">
                  <a:pos x="130" y="15"/>
                </a:cxn>
                <a:cxn ang="0">
                  <a:pos x="113" y="0"/>
                </a:cxn>
                <a:cxn ang="0">
                  <a:pos x="122" y="15"/>
                </a:cxn>
                <a:cxn ang="0">
                  <a:pos x="122" y="70"/>
                </a:cxn>
                <a:cxn ang="0">
                  <a:pos x="94" y="43"/>
                </a:cxn>
                <a:cxn ang="0">
                  <a:pos x="122" y="15"/>
                </a:cxn>
                <a:cxn ang="0">
                  <a:pos x="122" y="15"/>
                </a:cxn>
                <a:cxn ang="0">
                  <a:pos x="113" y="8"/>
                </a:cxn>
                <a:cxn ang="0">
                  <a:pos x="117" y="9"/>
                </a:cxn>
                <a:cxn ang="0">
                  <a:pos x="72" y="54"/>
                </a:cxn>
                <a:cxn ang="0">
                  <a:pos x="75" y="56"/>
                </a:cxn>
                <a:cxn ang="0">
                  <a:pos x="72" y="54"/>
                </a:cxn>
                <a:cxn ang="0">
                  <a:pos x="66" y="56"/>
                </a:cxn>
                <a:cxn ang="0">
                  <a:pos x="60" y="54"/>
                </a:cxn>
                <a:cxn ang="0">
                  <a:pos x="15" y="8"/>
                </a:cxn>
                <a:cxn ang="0">
                  <a:pos x="16" y="8"/>
                </a:cxn>
                <a:cxn ang="0">
                  <a:pos x="113" y="8"/>
                </a:cxn>
                <a:cxn ang="0">
                  <a:pos x="8" y="73"/>
                </a:cxn>
                <a:cxn ang="0">
                  <a:pos x="8" y="72"/>
                </a:cxn>
                <a:cxn ang="0">
                  <a:pos x="8" y="15"/>
                </a:cxn>
                <a:cxn ang="0">
                  <a:pos x="8" y="13"/>
                </a:cxn>
                <a:cxn ang="0">
                  <a:pos x="38" y="43"/>
                </a:cxn>
                <a:cxn ang="0">
                  <a:pos x="8" y="73"/>
                </a:cxn>
                <a:cxn ang="0">
                  <a:pos x="16" y="79"/>
                </a:cxn>
                <a:cxn ang="0">
                  <a:pos x="13" y="79"/>
                </a:cxn>
                <a:cxn ang="0">
                  <a:pos x="44" y="48"/>
                </a:cxn>
                <a:cxn ang="0">
                  <a:pos x="55" y="59"/>
                </a:cxn>
                <a:cxn ang="0">
                  <a:pos x="66" y="64"/>
                </a:cxn>
                <a:cxn ang="0">
                  <a:pos x="78" y="59"/>
                </a:cxn>
                <a:cxn ang="0">
                  <a:pos x="78" y="59"/>
                </a:cxn>
                <a:cxn ang="0">
                  <a:pos x="89" y="48"/>
                </a:cxn>
                <a:cxn ang="0">
                  <a:pos x="118" y="78"/>
                </a:cxn>
                <a:cxn ang="0">
                  <a:pos x="113" y="79"/>
                </a:cxn>
                <a:cxn ang="0">
                  <a:pos x="16" y="79"/>
                </a:cxn>
              </a:cxnLst>
              <a:rect l="0" t="0" r="r" b="b"/>
              <a:pathLst>
                <a:path w="130" h="87">
                  <a:moveTo>
                    <a:pt x="113" y="0"/>
                  </a:moveTo>
                  <a:cubicBezTo>
                    <a:pt x="16" y="0"/>
                    <a:pt x="16" y="0"/>
                    <a:pt x="16" y="0"/>
                  </a:cubicBezTo>
                  <a:cubicBezTo>
                    <a:pt x="7" y="0"/>
                    <a:pt x="0" y="7"/>
                    <a:pt x="0" y="15"/>
                  </a:cubicBezTo>
                  <a:cubicBezTo>
                    <a:pt x="0" y="72"/>
                    <a:pt x="0" y="72"/>
                    <a:pt x="0" y="72"/>
                  </a:cubicBezTo>
                  <a:cubicBezTo>
                    <a:pt x="0" y="81"/>
                    <a:pt x="7" y="87"/>
                    <a:pt x="16" y="87"/>
                  </a:cubicBezTo>
                  <a:cubicBezTo>
                    <a:pt x="113" y="87"/>
                    <a:pt x="113" y="87"/>
                    <a:pt x="113" y="87"/>
                  </a:cubicBezTo>
                  <a:cubicBezTo>
                    <a:pt x="122" y="87"/>
                    <a:pt x="129" y="81"/>
                    <a:pt x="130" y="72"/>
                  </a:cubicBezTo>
                  <a:cubicBezTo>
                    <a:pt x="130" y="15"/>
                    <a:pt x="130" y="15"/>
                    <a:pt x="130" y="15"/>
                  </a:cubicBezTo>
                  <a:cubicBezTo>
                    <a:pt x="129" y="7"/>
                    <a:pt x="122" y="0"/>
                    <a:pt x="113" y="0"/>
                  </a:cubicBezTo>
                  <a:close/>
                  <a:moveTo>
                    <a:pt x="122" y="15"/>
                  </a:moveTo>
                  <a:cubicBezTo>
                    <a:pt x="122" y="70"/>
                    <a:pt x="122" y="70"/>
                    <a:pt x="122" y="70"/>
                  </a:cubicBezTo>
                  <a:cubicBezTo>
                    <a:pt x="94" y="43"/>
                    <a:pt x="94" y="43"/>
                    <a:pt x="94" y="43"/>
                  </a:cubicBezTo>
                  <a:cubicBezTo>
                    <a:pt x="122" y="15"/>
                    <a:pt x="122" y="15"/>
                    <a:pt x="122" y="15"/>
                  </a:cubicBezTo>
                  <a:cubicBezTo>
                    <a:pt x="122" y="15"/>
                    <a:pt x="122" y="15"/>
                    <a:pt x="122" y="15"/>
                  </a:cubicBezTo>
                  <a:close/>
                  <a:moveTo>
                    <a:pt x="113" y="8"/>
                  </a:moveTo>
                  <a:cubicBezTo>
                    <a:pt x="115" y="8"/>
                    <a:pt x="116" y="8"/>
                    <a:pt x="117" y="9"/>
                  </a:cubicBezTo>
                  <a:cubicBezTo>
                    <a:pt x="72" y="54"/>
                    <a:pt x="72" y="54"/>
                    <a:pt x="72" y="54"/>
                  </a:cubicBezTo>
                  <a:cubicBezTo>
                    <a:pt x="75" y="56"/>
                    <a:pt x="75" y="56"/>
                    <a:pt x="75" y="56"/>
                  </a:cubicBezTo>
                  <a:cubicBezTo>
                    <a:pt x="72" y="54"/>
                    <a:pt x="72" y="54"/>
                    <a:pt x="72" y="54"/>
                  </a:cubicBezTo>
                  <a:cubicBezTo>
                    <a:pt x="70" y="55"/>
                    <a:pt x="68" y="56"/>
                    <a:pt x="66" y="56"/>
                  </a:cubicBezTo>
                  <a:cubicBezTo>
                    <a:pt x="64" y="56"/>
                    <a:pt x="62" y="55"/>
                    <a:pt x="60" y="54"/>
                  </a:cubicBezTo>
                  <a:cubicBezTo>
                    <a:pt x="15" y="8"/>
                    <a:pt x="15" y="8"/>
                    <a:pt x="15" y="8"/>
                  </a:cubicBezTo>
                  <a:cubicBezTo>
                    <a:pt x="15" y="8"/>
                    <a:pt x="15" y="8"/>
                    <a:pt x="16" y="8"/>
                  </a:cubicBezTo>
                  <a:lnTo>
                    <a:pt x="113" y="8"/>
                  </a:lnTo>
                  <a:close/>
                  <a:moveTo>
                    <a:pt x="8" y="73"/>
                  </a:moveTo>
                  <a:cubicBezTo>
                    <a:pt x="8" y="73"/>
                    <a:pt x="8" y="72"/>
                    <a:pt x="8" y="72"/>
                  </a:cubicBezTo>
                  <a:cubicBezTo>
                    <a:pt x="8" y="15"/>
                    <a:pt x="8" y="15"/>
                    <a:pt x="8" y="15"/>
                  </a:cubicBezTo>
                  <a:cubicBezTo>
                    <a:pt x="8" y="14"/>
                    <a:pt x="8" y="14"/>
                    <a:pt x="8" y="13"/>
                  </a:cubicBezTo>
                  <a:cubicBezTo>
                    <a:pt x="38" y="43"/>
                    <a:pt x="38" y="43"/>
                    <a:pt x="38" y="43"/>
                  </a:cubicBezTo>
                  <a:lnTo>
                    <a:pt x="8" y="73"/>
                  </a:lnTo>
                  <a:close/>
                  <a:moveTo>
                    <a:pt x="16" y="79"/>
                  </a:moveTo>
                  <a:cubicBezTo>
                    <a:pt x="15" y="79"/>
                    <a:pt x="14" y="79"/>
                    <a:pt x="13" y="79"/>
                  </a:cubicBezTo>
                  <a:cubicBezTo>
                    <a:pt x="44" y="48"/>
                    <a:pt x="44" y="48"/>
                    <a:pt x="44" y="48"/>
                  </a:cubicBezTo>
                  <a:cubicBezTo>
                    <a:pt x="55" y="59"/>
                    <a:pt x="55" y="59"/>
                    <a:pt x="55" y="59"/>
                  </a:cubicBezTo>
                  <a:cubicBezTo>
                    <a:pt x="58" y="62"/>
                    <a:pt x="62" y="64"/>
                    <a:pt x="66" y="64"/>
                  </a:cubicBezTo>
                  <a:cubicBezTo>
                    <a:pt x="70" y="64"/>
                    <a:pt x="74" y="62"/>
                    <a:pt x="78" y="59"/>
                  </a:cubicBezTo>
                  <a:cubicBezTo>
                    <a:pt x="78" y="59"/>
                    <a:pt x="78" y="59"/>
                    <a:pt x="78" y="59"/>
                  </a:cubicBezTo>
                  <a:cubicBezTo>
                    <a:pt x="89" y="48"/>
                    <a:pt x="89" y="48"/>
                    <a:pt x="89" y="48"/>
                  </a:cubicBezTo>
                  <a:cubicBezTo>
                    <a:pt x="118" y="78"/>
                    <a:pt x="118" y="78"/>
                    <a:pt x="118" y="78"/>
                  </a:cubicBezTo>
                  <a:cubicBezTo>
                    <a:pt x="117" y="79"/>
                    <a:pt x="115" y="79"/>
                    <a:pt x="113" y="79"/>
                  </a:cubicBezTo>
                  <a:lnTo>
                    <a:pt x="16" y="79"/>
                  </a:lnTo>
                  <a:close/>
                </a:path>
              </a:pathLst>
            </a:custGeom>
            <a:solidFill>
              <a:srgbClr val="C00000"/>
            </a:solidFill>
            <a:ln w="9525">
              <a:noFill/>
              <a:round/>
              <a:headEnd/>
              <a:tailEnd/>
            </a:ln>
          </p:spPr>
          <p:txBody>
            <a:bodyPr/>
            <a:lstStyle/>
            <a:p>
              <a:endParaRPr lang="en-US" sz="1050" kern="0" dirty="0">
                <a:solidFill>
                  <a:srgbClr val="000000"/>
                </a:solidFill>
                <a:latin typeface="Arial" charset="0"/>
                <a:ea typeface="Arial" charset="0"/>
                <a:cs typeface="Arial" charset="0"/>
              </a:endParaRPr>
            </a:p>
          </p:txBody>
        </p:sp>
      </p:grpSp>
      <p:sp>
        <p:nvSpPr>
          <p:cNvPr id="211" name="TextBox 210"/>
          <p:cNvSpPr txBox="1"/>
          <p:nvPr/>
        </p:nvSpPr>
        <p:spPr>
          <a:xfrm>
            <a:off x="8214538" y="6592095"/>
            <a:ext cx="816363" cy="477543"/>
          </a:xfrm>
          <a:prstGeom prst="rect">
            <a:avLst/>
          </a:prstGeom>
          <a:noFill/>
        </p:spPr>
        <p:txBody>
          <a:bodyPr wrap="none" rtlCol="0">
            <a:noAutofit/>
          </a:bodyPr>
          <a:lstStyle/>
          <a:p>
            <a:pPr>
              <a:lnSpc>
                <a:spcPct val="90000"/>
              </a:lnSpc>
            </a:pPr>
            <a:r>
              <a:rPr lang="en-US" sz="2800" b="1" dirty="0" smtClean="0">
                <a:latin typeface="Arial" charset="0"/>
                <a:ea typeface="Arial" charset="0"/>
                <a:cs typeface="Arial" charset="0"/>
              </a:rPr>
              <a:t>10b</a:t>
            </a:r>
          </a:p>
        </p:txBody>
      </p:sp>
      <p:grpSp>
        <p:nvGrpSpPr>
          <p:cNvPr id="12" name="Group 11"/>
          <p:cNvGrpSpPr/>
          <p:nvPr/>
        </p:nvGrpSpPr>
        <p:grpSpPr>
          <a:xfrm>
            <a:off x="7859101" y="1266781"/>
            <a:ext cx="3582400" cy="1118583"/>
            <a:chOff x="10743468" y="482599"/>
            <a:chExt cx="3582400" cy="1118583"/>
          </a:xfrm>
        </p:grpSpPr>
        <p:sp>
          <p:nvSpPr>
            <p:cNvPr id="6" name="TextBox 5"/>
            <p:cNvSpPr txBox="1"/>
            <p:nvPr/>
          </p:nvSpPr>
          <p:spPr>
            <a:xfrm>
              <a:off x="10743468" y="482600"/>
              <a:ext cx="1750349" cy="982644"/>
            </a:xfrm>
            <a:prstGeom prst="rect">
              <a:avLst/>
            </a:prstGeom>
            <a:noFill/>
          </p:spPr>
          <p:txBody>
            <a:bodyPr wrap="none" rtlCol="0">
              <a:noAutofit/>
            </a:bodyPr>
            <a:lstStyle/>
            <a:p>
              <a:pPr marL="285750" indent="-285750">
                <a:lnSpc>
                  <a:spcPct val="90000"/>
                </a:lnSpc>
                <a:buFont typeface="Arial" panose="020B0604020202020204" pitchFamily="34" charset="0"/>
                <a:buChar char="•"/>
              </a:pPr>
              <a:r>
                <a:rPr lang="en-US" sz="1400" b="1" dirty="0">
                  <a:solidFill>
                    <a:schemeClr val="tx1">
                      <a:lumMod val="65000"/>
                      <a:lumOff val="35000"/>
                    </a:schemeClr>
                  </a:solidFill>
                  <a:latin typeface="Arial" charset="0"/>
                  <a:ea typeface="Arial" charset="0"/>
                  <a:cs typeface="Arial" charset="0"/>
                </a:rPr>
                <a:t>SR # (w/ link)</a:t>
              </a:r>
            </a:p>
            <a:p>
              <a:pPr marL="285750" indent="-285750">
                <a:lnSpc>
                  <a:spcPct val="90000"/>
                </a:lnSpc>
                <a:buFont typeface="Arial" panose="020B0604020202020204" pitchFamily="34" charset="0"/>
                <a:buChar char="•"/>
              </a:pPr>
              <a:r>
                <a:rPr lang="en-US" sz="1400" b="1" dirty="0">
                  <a:solidFill>
                    <a:schemeClr val="tx1">
                      <a:lumMod val="65000"/>
                      <a:lumOff val="35000"/>
                    </a:schemeClr>
                  </a:solidFill>
                  <a:latin typeface="Arial" charset="0"/>
                  <a:ea typeface="Arial" charset="0"/>
                  <a:cs typeface="Arial" charset="0"/>
                </a:rPr>
                <a:t>Severity</a:t>
              </a:r>
            </a:p>
            <a:p>
              <a:pPr marL="285750" indent="-285750">
                <a:lnSpc>
                  <a:spcPct val="90000"/>
                </a:lnSpc>
                <a:buFont typeface="Arial" panose="020B0604020202020204" pitchFamily="34" charset="0"/>
                <a:buChar char="•"/>
              </a:pPr>
              <a:r>
                <a:rPr lang="en-US" sz="1400" b="1" dirty="0">
                  <a:solidFill>
                    <a:schemeClr val="tx1">
                      <a:lumMod val="65000"/>
                      <a:lumOff val="35000"/>
                    </a:schemeClr>
                  </a:solidFill>
                  <a:latin typeface="Arial" charset="0"/>
                  <a:ea typeface="Arial" charset="0"/>
                  <a:cs typeface="Arial" charset="0"/>
                </a:rPr>
                <a:t>Sold To info</a:t>
              </a:r>
            </a:p>
            <a:p>
              <a:pPr marL="285750" indent="-285750">
                <a:lnSpc>
                  <a:spcPct val="90000"/>
                </a:lnSpc>
                <a:buFont typeface="Arial" panose="020B0604020202020204" pitchFamily="34" charset="0"/>
                <a:buChar char="•"/>
              </a:pPr>
              <a:r>
                <a:rPr lang="en-US" sz="1400" b="1" dirty="0" smtClean="0">
                  <a:solidFill>
                    <a:schemeClr val="tx1">
                      <a:lumMod val="65000"/>
                      <a:lumOff val="35000"/>
                    </a:schemeClr>
                  </a:solidFill>
                  <a:latin typeface="Arial" charset="0"/>
                  <a:ea typeface="Arial" charset="0"/>
                  <a:cs typeface="Arial" charset="0"/>
                </a:rPr>
                <a:t>Product</a:t>
              </a:r>
              <a:endParaRPr lang="en-US" sz="1400" b="1" dirty="0">
                <a:solidFill>
                  <a:schemeClr val="tx1">
                    <a:lumMod val="65000"/>
                    <a:lumOff val="35000"/>
                  </a:schemeClr>
                </a:solidFill>
                <a:latin typeface="Arial" charset="0"/>
                <a:ea typeface="Arial" charset="0"/>
                <a:cs typeface="Arial" charset="0"/>
              </a:endParaRPr>
            </a:p>
          </p:txBody>
        </p:sp>
        <p:sp>
          <p:nvSpPr>
            <p:cNvPr id="163" name="TextBox 162"/>
            <p:cNvSpPr txBox="1"/>
            <p:nvPr/>
          </p:nvSpPr>
          <p:spPr>
            <a:xfrm>
              <a:off x="12240661" y="482599"/>
              <a:ext cx="2085207" cy="982645"/>
            </a:xfrm>
            <a:prstGeom prst="rect">
              <a:avLst/>
            </a:prstGeom>
            <a:noFill/>
          </p:spPr>
          <p:txBody>
            <a:bodyPr wrap="none" rtlCol="0">
              <a:noAutofit/>
            </a:bodyPr>
            <a:lstStyle/>
            <a:p>
              <a:pPr marL="285750" indent="-285750">
                <a:lnSpc>
                  <a:spcPct val="90000"/>
                </a:lnSpc>
                <a:buFont typeface="Arial" panose="020B0604020202020204" pitchFamily="34" charset="0"/>
                <a:buChar char="•"/>
              </a:pPr>
              <a:r>
                <a:rPr lang="en-US" sz="1400" b="1" dirty="0" smtClean="0">
                  <a:solidFill>
                    <a:schemeClr val="tx1">
                      <a:lumMod val="65000"/>
                      <a:lumOff val="35000"/>
                    </a:schemeClr>
                  </a:solidFill>
                  <a:latin typeface="Arial" charset="0"/>
                  <a:ea typeface="Arial" charset="0"/>
                  <a:cs typeface="Arial" charset="0"/>
                </a:rPr>
                <a:t>Nickname</a:t>
              </a:r>
              <a:endParaRPr lang="en-US" sz="1400" b="1" dirty="0">
                <a:solidFill>
                  <a:schemeClr val="tx1">
                    <a:lumMod val="65000"/>
                    <a:lumOff val="35000"/>
                  </a:schemeClr>
                </a:solidFill>
                <a:latin typeface="Arial" charset="0"/>
                <a:ea typeface="Arial" charset="0"/>
                <a:cs typeface="Arial" charset="0"/>
              </a:endParaRPr>
            </a:p>
            <a:p>
              <a:pPr marL="285750" indent="-285750">
                <a:lnSpc>
                  <a:spcPct val="90000"/>
                </a:lnSpc>
                <a:buFont typeface="Arial" panose="020B0604020202020204" pitchFamily="34" charset="0"/>
                <a:buChar char="•"/>
              </a:pPr>
              <a:r>
                <a:rPr lang="en-US" sz="1400" b="1" dirty="0">
                  <a:solidFill>
                    <a:schemeClr val="tx1">
                      <a:lumMod val="65000"/>
                      <a:lumOff val="35000"/>
                    </a:schemeClr>
                  </a:solidFill>
                  <a:latin typeface="Arial" charset="0"/>
                  <a:ea typeface="Arial" charset="0"/>
                  <a:cs typeface="Arial" charset="0"/>
                </a:rPr>
                <a:t>Date Reported</a:t>
              </a:r>
            </a:p>
            <a:p>
              <a:pPr marL="285750" indent="-285750">
                <a:lnSpc>
                  <a:spcPct val="90000"/>
                </a:lnSpc>
                <a:buFont typeface="Arial" panose="020B0604020202020204" pitchFamily="34" charset="0"/>
                <a:buChar char="•"/>
              </a:pPr>
              <a:r>
                <a:rPr lang="en-US" sz="1400" b="1" dirty="0" smtClean="0">
                  <a:solidFill>
                    <a:schemeClr val="tx1">
                      <a:lumMod val="65000"/>
                      <a:lumOff val="35000"/>
                    </a:schemeClr>
                  </a:solidFill>
                  <a:latin typeface="Arial" charset="0"/>
                  <a:ea typeface="Arial" charset="0"/>
                  <a:cs typeface="Arial" charset="0"/>
                </a:rPr>
                <a:t>Alarm </a:t>
              </a:r>
              <a:r>
                <a:rPr lang="en-US" sz="1400" b="1" dirty="0">
                  <a:solidFill>
                    <a:schemeClr val="tx1">
                      <a:lumMod val="65000"/>
                      <a:lumOff val="35000"/>
                    </a:schemeClr>
                  </a:solidFill>
                  <a:latin typeface="Arial" charset="0"/>
                  <a:ea typeface="Arial" charset="0"/>
                  <a:cs typeface="Arial" charset="0"/>
                </a:rPr>
                <a:t>Description</a:t>
              </a:r>
            </a:p>
            <a:p>
              <a:pPr marL="285750" indent="-285750">
                <a:lnSpc>
                  <a:spcPct val="90000"/>
                </a:lnSpc>
                <a:buFont typeface="Arial" panose="020B0604020202020204" pitchFamily="34" charset="0"/>
                <a:buChar char="•"/>
              </a:pPr>
              <a:r>
                <a:rPr lang="en-US" sz="1400" b="1" dirty="0">
                  <a:solidFill>
                    <a:schemeClr val="tx1">
                      <a:lumMod val="65000"/>
                      <a:lumOff val="35000"/>
                    </a:schemeClr>
                  </a:solidFill>
                  <a:latin typeface="Arial" charset="0"/>
                  <a:ea typeface="Arial" charset="0"/>
                  <a:cs typeface="Arial" charset="0"/>
                </a:rPr>
                <a:t>Resolved or </a:t>
              </a:r>
              <a:r>
                <a:rPr lang="en-US" sz="1400" b="1" dirty="0" smtClean="0">
                  <a:solidFill>
                    <a:schemeClr val="tx1">
                      <a:lumMod val="65000"/>
                      <a:lumOff val="35000"/>
                    </a:schemeClr>
                  </a:solidFill>
                  <a:latin typeface="Arial" charset="0"/>
                  <a:ea typeface="Arial" charset="0"/>
                  <a:cs typeface="Arial" charset="0"/>
                </a:rPr>
                <a:t>not</a:t>
              </a:r>
              <a:endParaRPr lang="en-US" sz="1400" b="1" dirty="0">
                <a:solidFill>
                  <a:schemeClr val="tx1">
                    <a:lumMod val="65000"/>
                    <a:lumOff val="35000"/>
                  </a:schemeClr>
                </a:solidFill>
                <a:latin typeface="Arial" charset="0"/>
                <a:ea typeface="Arial" charset="0"/>
                <a:cs typeface="Arial" charset="0"/>
              </a:endParaRPr>
            </a:p>
          </p:txBody>
        </p:sp>
        <p:cxnSp>
          <p:nvCxnSpPr>
            <p:cNvPr id="8" name="Straight Connector 7"/>
            <p:cNvCxnSpPr/>
            <p:nvPr/>
          </p:nvCxnSpPr>
          <p:spPr>
            <a:xfrm flipH="1" flipV="1">
              <a:off x="11048529" y="1295407"/>
              <a:ext cx="340935" cy="305775"/>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371795" y="1330633"/>
              <a:ext cx="2786010" cy="264102"/>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grpSp>
        <p:nvGrpSpPr>
          <p:cNvPr id="7" name="Agrupar 6"/>
          <p:cNvGrpSpPr/>
          <p:nvPr/>
        </p:nvGrpSpPr>
        <p:grpSpPr>
          <a:xfrm>
            <a:off x="3809377" y="3392898"/>
            <a:ext cx="947434" cy="947434"/>
            <a:chOff x="1390568" y="3151178"/>
            <a:chExt cx="1496476" cy="1496476"/>
          </a:xfrm>
        </p:grpSpPr>
        <p:sp>
          <p:nvSpPr>
            <p:cNvPr id="148" name="Freeform 5"/>
            <p:cNvSpPr>
              <a:spLocks noEditPoints="1"/>
            </p:cNvSpPr>
            <p:nvPr/>
          </p:nvSpPr>
          <p:spPr bwMode="auto">
            <a:xfrm>
              <a:off x="1390568" y="3151178"/>
              <a:ext cx="1496476" cy="1496476"/>
            </a:xfrm>
            <a:custGeom>
              <a:avLst/>
              <a:gdLst>
                <a:gd name="T0" fmla="*/ 400 w 800"/>
                <a:gd name="T1" fmla="*/ 800 h 800"/>
                <a:gd name="T2" fmla="*/ 0 w 800"/>
                <a:gd name="T3" fmla="*/ 400 h 800"/>
                <a:gd name="T4" fmla="*/ 400 w 800"/>
                <a:gd name="T5" fmla="*/ 0 h 800"/>
                <a:gd name="T6" fmla="*/ 800 w 800"/>
                <a:gd name="T7" fmla="*/ 400 h 800"/>
                <a:gd name="T8" fmla="*/ 400 w 800"/>
                <a:gd name="T9" fmla="*/ 800 h 800"/>
                <a:gd name="T10" fmla="*/ 400 w 800"/>
                <a:gd name="T11" fmla="*/ 27 h 800"/>
                <a:gd name="T12" fmla="*/ 26 w 800"/>
                <a:gd name="T13" fmla="*/ 400 h 800"/>
                <a:gd name="T14" fmla="*/ 400 w 800"/>
                <a:gd name="T15" fmla="*/ 773 h 800"/>
                <a:gd name="T16" fmla="*/ 773 w 800"/>
                <a:gd name="T17" fmla="*/ 400 h 800"/>
                <a:gd name="T18" fmla="*/ 400 w 800"/>
                <a:gd name="T19" fmla="*/ 2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800"/>
                  </a:moveTo>
                  <a:cubicBezTo>
                    <a:pt x="179" y="800"/>
                    <a:pt x="0" y="621"/>
                    <a:pt x="0" y="400"/>
                  </a:cubicBezTo>
                  <a:cubicBezTo>
                    <a:pt x="0" y="179"/>
                    <a:pt x="179" y="0"/>
                    <a:pt x="400" y="0"/>
                  </a:cubicBezTo>
                  <a:cubicBezTo>
                    <a:pt x="620" y="0"/>
                    <a:pt x="800" y="179"/>
                    <a:pt x="800" y="400"/>
                  </a:cubicBezTo>
                  <a:cubicBezTo>
                    <a:pt x="800" y="621"/>
                    <a:pt x="620" y="800"/>
                    <a:pt x="400" y="800"/>
                  </a:cubicBezTo>
                  <a:close/>
                  <a:moveTo>
                    <a:pt x="400" y="27"/>
                  </a:moveTo>
                  <a:cubicBezTo>
                    <a:pt x="194" y="27"/>
                    <a:pt x="26" y="194"/>
                    <a:pt x="26" y="400"/>
                  </a:cubicBezTo>
                  <a:cubicBezTo>
                    <a:pt x="26" y="606"/>
                    <a:pt x="194" y="773"/>
                    <a:pt x="400" y="773"/>
                  </a:cubicBezTo>
                  <a:cubicBezTo>
                    <a:pt x="606" y="773"/>
                    <a:pt x="773" y="606"/>
                    <a:pt x="773" y="400"/>
                  </a:cubicBezTo>
                  <a:cubicBezTo>
                    <a:pt x="773" y="194"/>
                    <a:pt x="606" y="27"/>
                    <a:pt x="400" y="27"/>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56" name="Agrupar 155"/>
            <p:cNvGrpSpPr/>
            <p:nvPr/>
          </p:nvGrpSpPr>
          <p:grpSpPr>
            <a:xfrm>
              <a:off x="1876281" y="3632469"/>
              <a:ext cx="515008" cy="593065"/>
              <a:chOff x="1276609" y="1921898"/>
              <a:chExt cx="1979612" cy="2279651"/>
            </a:xfrm>
          </p:grpSpPr>
          <p:sp>
            <p:nvSpPr>
              <p:cNvPr id="157" name="Freeform 10"/>
              <p:cNvSpPr>
                <a:spLocks noEditPoints="1"/>
              </p:cNvSpPr>
              <p:nvPr/>
            </p:nvSpPr>
            <p:spPr bwMode="auto">
              <a:xfrm>
                <a:off x="1568711" y="1921898"/>
                <a:ext cx="1397000" cy="1397000"/>
              </a:xfrm>
              <a:custGeom>
                <a:avLst/>
                <a:gdLst>
                  <a:gd name="T0" fmla="*/ 82 w 163"/>
                  <a:gd name="T1" fmla="*/ 162 h 163"/>
                  <a:gd name="T2" fmla="*/ 139 w 163"/>
                  <a:gd name="T3" fmla="*/ 139 h 163"/>
                  <a:gd name="T4" fmla="*/ 163 w 163"/>
                  <a:gd name="T5" fmla="*/ 81 h 163"/>
                  <a:gd name="T6" fmla="*/ 139 w 163"/>
                  <a:gd name="T7" fmla="*/ 24 h 163"/>
                  <a:gd name="T8" fmla="*/ 82 w 163"/>
                  <a:gd name="T9" fmla="*/ 0 h 163"/>
                  <a:gd name="T10" fmla="*/ 24 w 163"/>
                  <a:gd name="T11" fmla="*/ 24 h 163"/>
                  <a:gd name="T12" fmla="*/ 0 w 163"/>
                  <a:gd name="T13" fmla="*/ 81 h 163"/>
                  <a:gd name="T14" fmla="*/ 24 w 163"/>
                  <a:gd name="T15" fmla="*/ 139 h 163"/>
                  <a:gd name="T16" fmla="*/ 82 w 163"/>
                  <a:gd name="T17" fmla="*/ 162 h 163"/>
                  <a:gd name="T18" fmla="*/ 43 w 163"/>
                  <a:gd name="T19" fmla="*/ 42 h 163"/>
                  <a:gd name="T20" fmla="*/ 82 w 163"/>
                  <a:gd name="T21" fmla="*/ 26 h 163"/>
                  <a:gd name="T22" fmla="*/ 120 w 163"/>
                  <a:gd name="T23" fmla="*/ 42 h 163"/>
                  <a:gd name="T24" fmla="*/ 137 w 163"/>
                  <a:gd name="T25" fmla="*/ 81 h 163"/>
                  <a:gd name="T26" fmla="*/ 120 w 163"/>
                  <a:gd name="T27" fmla="*/ 120 h 163"/>
                  <a:gd name="T28" fmla="*/ 82 w 163"/>
                  <a:gd name="T29" fmla="*/ 136 h 163"/>
                  <a:gd name="T30" fmla="*/ 43 w 163"/>
                  <a:gd name="T31" fmla="*/ 120 h 163"/>
                  <a:gd name="T32" fmla="*/ 27 w 163"/>
                  <a:gd name="T33" fmla="*/ 81 h 163"/>
                  <a:gd name="T34" fmla="*/ 43 w 163"/>
                  <a:gd name="T35" fmla="*/ 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63">
                    <a:moveTo>
                      <a:pt x="82" y="162"/>
                    </a:moveTo>
                    <a:cubicBezTo>
                      <a:pt x="104" y="163"/>
                      <a:pt x="124" y="153"/>
                      <a:pt x="139" y="139"/>
                    </a:cubicBezTo>
                    <a:cubicBezTo>
                      <a:pt x="154" y="124"/>
                      <a:pt x="163" y="104"/>
                      <a:pt x="163" y="81"/>
                    </a:cubicBezTo>
                    <a:cubicBezTo>
                      <a:pt x="163" y="59"/>
                      <a:pt x="154" y="38"/>
                      <a:pt x="139" y="24"/>
                    </a:cubicBezTo>
                    <a:cubicBezTo>
                      <a:pt x="124" y="9"/>
                      <a:pt x="104" y="0"/>
                      <a:pt x="82" y="0"/>
                    </a:cubicBezTo>
                    <a:cubicBezTo>
                      <a:pt x="59" y="0"/>
                      <a:pt x="39" y="9"/>
                      <a:pt x="24" y="24"/>
                    </a:cubicBezTo>
                    <a:cubicBezTo>
                      <a:pt x="9" y="38"/>
                      <a:pt x="0" y="59"/>
                      <a:pt x="0" y="81"/>
                    </a:cubicBezTo>
                    <a:cubicBezTo>
                      <a:pt x="0" y="104"/>
                      <a:pt x="9" y="124"/>
                      <a:pt x="24" y="139"/>
                    </a:cubicBezTo>
                    <a:cubicBezTo>
                      <a:pt x="39" y="153"/>
                      <a:pt x="59" y="163"/>
                      <a:pt x="82" y="162"/>
                    </a:cubicBezTo>
                    <a:close/>
                    <a:moveTo>
                      <a:pt x="43" y="42"/>
                    </a:moveTo>
                    <a:cubicBezTo>
                      <a:pt x="53" y="32"/>
                      <a:pt x="66" y="26"/>
                      <a:pt x="82" y="26"/>
                    </a:cubicBezTo>
                    <a:cubicBezTo>
                      <a:pt x="97" y="26"/>
                      <a:pt x="110" y="32"/>
                      <a:pt x="120" y="42"/>
                    </a:cubicBezTo>
                    <a:cubicBezTo>
                      <a:pt x="130" y="52"/>
                      <a:pt x="137" y="66"/>
                      <a:pt x="137" y="81"/>
                    </a:cubicBezTo>
                    <a:cubicBezTo>
                      <a:pt x="137" y="96"/>
                      <a:pt x="130" y="110"/>
                      <a:pt x="120" y="120"/>
                    </a:cubicBezTo>
                    <a:cubicBezTo>
                      <a:pt x="110" y="130"/>
                      <a:pt x="97" y="136"/>
                      <a:pt x="82" y="136"/>
                    </a:cubicBezTo>
                    <a:cubicBezTo>
                      <a:pt x="66" y="136"/>
                      <a:pt x="53" y="130"/>
                      <a:pt x="43" y="120"/>
                    </a:cubicBezTo>
                    <a:cubicBezTo>
                      <a:pt x="33" y="110"/>
                      <a:pt x="27" y="96"/>
                      <a:pt x="27" y="81"/>
                    </a:cubicBezTo>
                    <a:cubicBezTo>
                      <a:pt x="27" y="66"/>
                      <a:pt x="33" y="52"/>
                      <a:pt x="43" y="42"/>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11"/>
              <p:cNvSpPr>
                <a:spLocks/>
              </p:cNvSpPr>
              <p:nvPr/>
            </p:nvSpPr>
            <p:spPr bwMode="auto">
              <a:xfrm>
                <a:off x="1276609" y="3293498"/>
                <a:ext cx="1979612" cy="908051"/>
              </a:xfrm>
              <a:custGeom>
                <a:avLst/>
                <a:gdLst>
                  <a:gd name="T0" fmla="*/ 220 w 231"/>
                  <a:gd name="T1" fmla="*/ 32 h 106"/>
                  <a:gd name="T2" fmla="*/ 213 w 231"/>
                  <a:gd name="T3" fmla="*/ 22 h 106"/>
                  <a:gd name="T4" fmla="*/ 173 w 231"/>
                  <a:gd name="T5" fmla="*/ 3 h 106"/>
                  <a:gd name="T6" fmla="*/ 155 w 231"/>
                  <a:gd name="T7" fmla="*/ 9 h 106"/>
                  <a:gd name="T8" fmla="*/ 162 w 231"/>
                  <a:gd name="T9" fmla="*/ 27 h 106"/>
                  <a:gd name="T10" fmla="*/ 195 w 231"/>
                  <a:gd name="T11" fmla="*/ 43 h 106"/>
                  <a:gd name="T12" fmla="*/ 201 w 231"/>
                  <a:gd name="T13" fmla="*/ 79 h 106"/>
                  <a:gd name="T14" fmla="*/ 116 w 231"/>
                  <a:gd name="T15" fmla="*/ 79 h 106"/>
                  <a:gd name="T16" fmla="*/ 30 w 231"/>
                  <a:gd name="T17" fmla="*/ 79 h 106"/>
                  <a:gd name="T18" fmla="*/ 36 w 231"/>
                  <a:gd name="T19" fmla="*/ 43 h 106"/>
                  <a:gd name="T20" fmla="*/ 69 w 231"/>
                  <a:gd name="T21" fmla="*/ 27 h 106"/>
                  <a:gd name="T22" fmla="*/ 76 w 231"/>
                  <a:gd name="T23" fmla="*/ 9 h 106"/>
                  <a:gd name="T24" fmla="*/ 58 w 231"/>
                  <a:gd name="T25" fmla="*/ 3 h 106"/>
                  <a:gd name="T26" fmla="*/ 18 w 231"/>
                  <a:gd name="T27" fmla="*/ 22 h 106"/>
                  <a:gd name="T28" fmla="*/ 11 w 231"/>
                  <a:gd name="T29" fmla="*/ 32 h 106"/>
                  <a:gd name="T30" fmla="*/ 1 w 231"/>
                  <a:gd name="T31" fmla="*/ 90 h 106"/>
                  <a:gd name="T32" fmla="*/ 4 w 231"/>
                  <a:gd name="T33" fmla="*/ 101 h 106"/>
                  <a:gd name="T34" fmla="*/ 14 w 231"/>
                  <a:gd name="T35" fmla="*/ 106 h 106"/>
                  <a:gd name="T36" fmla="*/ 116 w 231"/>
                  <a:gd name="T37" fmla="*/ 106 h 106"/>
                  <a:gd name="T38" fmla="*/ 217 w 231"/>
                  <a:gd name="T39" fmla="*/ 106 h 106"/>
                  <a:gd name="T40" fmla="*/ 227 w 231"/>
                  <a:gd name="T41" fmla="*/ 101 h 106"/>
                  <a:gd name="T42" fmla="*/ 230 w 231"/>
                  <a:gd name="T43" fmla="*/ 90 h 106"/>
                  <a:gd name="T44" fmla="*/ 220 w 231"/>
                  <a:gd name="T45"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 h="106">
                    <a:moveTo>
                      <a:pt x="220" y="32"/>
                    </a:moveTo>
                    <a:cubicBezTo>
                      <a:pt x="219" y="28"/>
                      <a:pt x="217" y="24"/>
                      <a:pt x="213" y="22"/>
                    </a:cubicBezTo>
                    <a:cubicBezTo>
                      <a:pt x="173" y="3"/>
                      <a:pt x="173" y="3"/>
                      <a:pt x="173" y="3"/>
                    </a:cubicBezTo>
                    <a:cubicBezTo>
                      <a:pt x="167" y="0"/>
                      <a:pt x="159" y="3"/>
                      <a:pt x="155" y="9"/>
                    </a:cubicBezTo>
                    <a:cubicBezTo>
                      <a:pt x="152" y="16"/>
                      <a:pt x="155" y="24"/>
                      <a:pt x="162" y="27"/>
                    </a:cubicBezTo>
                    <a:cubicBezTo>
                      <a:pt x="195" y="43"/>
                      <a:pt x="195" y="43"/>
                      <a:pt x="195" y="43"/>
                    </a:cubicBezTo>
                    <a:cubicBezTo>
                      <a:pt x="201" y="79"/>
                      <a:pt x="201" y="79"/>
                      <a:pt x="201" y="79"/>
                    </a:cubicBezTo>
                    <a:cubicBezTo>
                      <a:pt x="116" y="79"/>
                      <a:pt x="116" y="79"/>
                      <a:pt x="116" y="79"/>
                    </a:cubicBezTo>
                    <a:cubicBezTo>
                      <a:pt x="30" y="79"/>
                      <a:pt x="30" y="79"/>
                      <a:pt x="30" y="79"/>
                    </a:cubicBezTo>
                    <a:cubicBezTo>
                      <a:pt x="36" y="43"/>
                      <a:pt x="36" y="43"/>
                      <a:pt x="36" y="43"/>
                    </a:cubicBezTo>
                    <a:cubicBezTo>
                      <a:pt x="69" y="27"/>
                      <a:pt x="69" y="27"/>
                      <a:pt x="69" y="27"/>
                    </a:cubicBezTo>
                    <a:cubicBezTo>
                      <a:pt x="76" y="24"/>
                      <a:pt x="79" y="16"/>
                      <a:pt x="76" y="9"/>
                    </a:cubicBezTo>
                    <a:cubicBezTo>
                      <a:pt x="72" y="3"/>
                      <a:pt x="65" y="0"/>
                      <a:pt x="58" y="3"/>
                    </a:cubicBezTo>
                    <a:cubicBezTo>
                      <a:pt x="18" y="22"/>
                      <a:pt x="18" y="22"/>
                      <a:pt x="18" y="22"/>
                    </a:cubicBezTo>
                    <a:cubicBezTo>
                      <a:pt x="14" y="24"/>
                      <a:pt x="12" y="28"/>
                      <a:pt x="11" y="32"/>
                    </a:cubicBezTo>
                    <a:cubicBezTo>
                      <a:pt x="1" y="90"/>
                      <a:pt x="1" y="90"/>
                      <a:pt x="1" y="90"/>
                    </a:cubicBezTo>
                    <a:cubicBezTo>
                      <a:pt x="0" y="94"/>
                      <a:pt x="1" y="98"/>
                      <a:pt x="4" y="101"/>
                    </a:cubicBezTo>
                    <a:cubicBezTo>
                      <a:pt x="6" y="104"/>
                      <a:pt x="10" y="106"/>
                      <a:pt x="14" y="106"/>
                    </a:cubicBezTo>
                    <a:cubicBezTo>
                      <a:pt x="116" y="106"/>
                      <a:pt x="116" y="106"/>
                      <a:pt x="116" y="106"/>
                    </a:cubicBezTo>
                    <a:cubicBezTo>
                      <a:pt x="217" y="106"/>
                      <a:pt x="217" y="106"/>
                      <a:pt x="217" y="106"/>
                    </a:cubicBezTo>
                    <a:cubicBezTo>
                      <a:pt x="221" y="106"/>
                      <a:pt x="225" y="104"/>
                      <a:pt x="227" y="101"/>
                    </a:cubicBezTo>
                    <a:cubicBezTo>
                      <a:pt x="230" y="98"/>
                      <a:pt x="231" y="94"/>
                      <a:pt x="230" y="90"/>
                    </a:cubicBezTo>
                    <a:lnTo>
                      <a:pt x="220" y="32"/>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59" name="Agrupar 158"/>
          <p:cNvGrpSpPr/>
          <p:nvPr/>
        </p:nvGrpSpPr>
        <p:grpSpPr>
          <a:xfrm>
            <a:off x="3860997" y="6305994"/>
            <a:ext cx="943389" cy="944701"/>
            <a:chOff x="2671763" y="0"/>
            <a:chExt cx="6848475" cy="6858000"/>
          </a:xfrm>
        </p:grpSpPr>
        <p:sp>
          <p:nvSpPr>
            <p:cNvPr id="160" name="Freeform 5"/>
            <p:cNvSpPr>
              <a:spLocks noEditPoints="1"/>
            </p:cNvSpPr>
            <p:nvPr/>
          </p:nvSpPr>
          <p:spPr bwMode="auto">
            <a:xfrm>
              <a:off x="2671763" y="0"/>
              <a:ext cx="6848475" cy="6858000"/>
            </a:xfrm>
            <a:custGeom>
              <a:avLst/>
              <a:gdLst>
                <a:gd name="T0" fmla="*/ 414 w 827"/>
                <a:gd name="T1" fmla="*/ 828 h 828"/>
                <a:gd name="T2" fmla="*/ 121 w 827"/>
                <a:gd name="T3" fmla="*/ 707 h 828"/>
                <a:gd name="T4" fmla="*/ 0 w 827"/>
                <a:gd name="T5" fmla="*/ 414 h 828"/>
                <a:gd name="T6" fmla="*/ 121 w 827"/>
                <a:gd name="T7" fmla="*/ 121 h 828"/>
                <a:gd name="T8" fmla="*/ 414 w 827"/>
                <a:gd name="T9" fmla="*/ 0 h 828"/>
                <a:gd name="T10" fmla="*/ 706 w 827"/>
                <a:gd name="T11" fmla="*/ 121 h 828"/>
                <a:gd name="T12" fmla="*/ 827 w 827"/>
                <a:gd name="T13" fmla="*/ 414 h 828"/>
                <a:gd name="T14" fmla="*/ 706 w 827"/>
                <a:gd name="T15" fmla="*/ 707 h 828"/>
                <a:gd name="T16" fmla="*/ 414 w 827"/>
                <a:gd name="T17" fmla="*/ 828 h 828"/>
                <a:gd name="T18" fmla="*/ 414 w 827"/>
                <a:gd name="T19" fmla="*/ 28 h 828"/>
                <a:gd name="T20" fmla="*/ 141 w 827"/>
                <a:gd name="T21" fmla="*/ 141 h 828"/>
                <a:gd name="T22" fmla="*/ 27 w 827"/>
                <a:gd name="T23" fmla="*/ 414 h 828"/>
                <a:gd name="T24" fmla="*/ 141 w 827"/>
                <a:gd name="T25" fmla="*/ 687 h 828"/>
                <a:gd name="T26" fmla="*/ 414 w 827"/>
                <a:gd name="T27" fmla="*/ 800 h 828"/>
                <a:gd name="T28" fmla="*/ 687 w 827"/>
                <a:gd name="T29" fmla="*/ 687 h 828"/>
                <a:gd name="T30" fmla="*/ 800 w 827"/>
                <a:gd name="T31" fmla="*/ 414 h 828"/>
                <a:gd name="T32" fmla="*/ 687 w 827"/>
                <a:gd name="T33" fmla="*/ 141 h 828"/>
                <a:gd name="T34" fmla="*/ 414 w 827"/>
                <a:gd name="T35" fmla="*/ 2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7" h="828">
                  <a:moveTo>
                    <a:pt x="414" y="828"/>
                  </a:moveTo>
                  <a:cubicBezTo>
                    <a:pt x="303" y="828"/>
                    <a:pt x="199" y="785"/>
                    <a:pt x="121" y="707"/>
                  </a:cubicBezTo>
                  <a:cubicBezTo>
                    <a:pt x="43" y="628"/>
                    <a:pt x="0" y="525"/>
                    <a:pt x="0" y="414"/>
                  </a:cubicBezTo>
                  <a:cubicBezTo>
                    <a:pt x="0" y="303"/>
                    <a:pt x="43" y="200"/>
                    <a:pt x="121" y="121"/>
                  </a:cubicBezTo>
                  <a:cubicBezTo>
                    <a:pt x="199" y="43"/>
                    <a:pt x="303" y="0"/>
                    <a:pt x="414" y="0"/>
                  </a:cubicBezTo>
                  <a:cubicBezTo>
                    <a:pt x="524" y="0"/>
                    <a:pt x="628" y="43"/>
                    <a:pt x="706" y="121"/>
                  </a:cubicBezTo>
                  <a:cubicBezTo>
                    <a:pt x="784" y="200"/>
                    <a:pt x="827" y="303"/>
                    <a:pt x="827" y="414"/>
                  </a:cubicBezTo>
                  <a:cubicBezTo>
                    <a:pt x="827" y="525"/>
                    <a:pt x="784" y="628"/>
                    <a:pt x="706" y="707"/>
                  </a:cubicBezTo>
                  <a:cubicBezTo>
                    <a:pt x="628" y="785"/>
                    <a:pt x="524" y="828"/>
                    <a:pt x="414" y="828"/>
                  </a:cubicBezTo>
                  <a:close/>
                  <a:moveTo>
                    <a:pt x="414" y="28"/>
                  </a:moveTo>
                  <a:cubicBezTo>
                    <a:pt x="310" y="28"/>
                    <a:pt x="213" y="68"/>
                    <a:pt x="141" y="141"/>
                  </a:cubicBezTo>
                  <a:cubicBezTo>
                    <a:pt x="68" y="214"/>
                    <a:pt x="27" y="311"/>
                    <a:pt x="27" y="414"/>
                  </a:cubicBezTo>
                  <a:cubicBezTo>
                    <a:pt x="27" y="517"/>
                    <a:pt x="68" y="614"/>
                    <a:pt x="141" y="687"/>
                  </a:cubicBezTo>
                  <a:cubicBezTo>
                    <a:pt x="213" y="760"/>
                    <a:pt x="310" y="800"/>
                    <a:pt x="414" y="800"/>
                  </a:cubicBezTo>
                  <a:cubicBezTo>
                    <a:pt x="517" y="800"/>
                    <a:pt x="614" y="760"/>
                    <a:pt x="687" y="687"/>
                  </a:cubicBezTo>
                  <a:cubicBezTo>
                    <a:pt x="760" y="614"/>
                    <a:pt x="800" y="517"/>
                    <a:pt x="800" y="414"/>
                  </a:cubicBezTo>
                  <a:cubicBezTo>
                    <a:pt x="800" y="311"/>
                    <a:pt x="760" y="214"/>
                    <a:pt x="687" y="141"/>
                  </a:cubicBezTo>
                  <a:cubicBezTo>
                    <a:pt x="614" y="68"/>
                    <a:pt x="517" y="28"/>
                    <a:pt x="414" y="28"/>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6"/>
            <p:cNvSpPr>
              <a:spLocks/>
            </p:cNvSpPr>
            <p:nvPr/>
          </p:nvSpPr>
          <p:spPr bwMode="auto">
            <a:xfrm>
              <a:off x="4675188" y="4025900"/>
              <a:ext cx="903288" cy="869950"/>
            </a:xfrm>
            <a:custGeom>
              <a:avLst/>
              <a:gdLst>
                <a:gd name="T0" fmla="*/ 84 w 109"/>
                <a:gd name="T1" fmla="*/ 105 h 105"/>
                <a:gd name="T2" fmla="*/ 65 w 109"/>
                <a:gd name="T3" fmla="*/ 99 h 105"/>
                <a:gd name="T4" fmla="*/ 12 w 109"/>
                <a:gd name="T5" fmla="*/ 57 h 105"/>
                <a:gd name="T6" fmla="*/ 1 w 109"/>
                <a:gd name="T7" fmla="*/ 36 h 105"/>
                <a:gd name="T8" fmla="*/ 9 w 109"/>
                <a:gd name="T9" fmla="*/ 13 h 105"/>
                <a:gd name="T10" fmla="*/ 17 w 109"/>
                <a:gd name="T11" fmla="*/ 5 h 105"/>
                <a:gd name="T12" fmla="*/ 33 w 109"/>
                <a:gd name="T13" fmla="*/ 5 h 105"/>
                <a:gd name="T14" fmla="*/ 33 w 109"/>
                <a:gd name="T15" fmla="*/ 21 h 105"/>
                <a:gd name="T16" fmla="*/ 26 w 109"/>
                <a:gd name="T17" fmla="*/ 29 h 105"/>
                <a:gd name="T18" fmla="*/ 24 w 109"/>
                <a:gd name="T19" fmla="*/ 34 h 105"/>
                <a:gd name="T20" fmla="*/ 26 w 109"/>
                <a:gd name="T21" fmla="*/ 39 h 105"/>
                <a:gd name="T22" fmla="*/ 80 w 109"/>
                <a:gd name="T23" fmla="*/ 81 h 105"/>
                <a:gd name="T24" fmla="*/ 88 w 109"/>
                <a:gd name="T25" fmla="*/ 81 h 105"/>
                <a:gd name="T26" fmla="*/ 104 w 109"/>
                <a:gd name="T27" fmla="*/ 82 h 105"/>
                <a:gd name="T28" fmla="*/ 103 w 109"/>
                <a:gd name="T29" fmla="*/ 98 h 105"/>
                <a:gd name="T30" fmla="*/ 84 w 109"/>
                <a:gd name="T3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5">
                  <a:moveTo>
                    <a:pt x="84" y="105"/>
                  </a:moveTo>
                  <a:cubicBezTo>
                    <a:pt x="77" y="105"/>
                    <a:pt x="71" y="103"/>
                    <a:pt x="65" y="99"/>
                  </a:cubicBezTo>
                  <a:cubicBezTo>
                    <a:pt x="12" y="57"/>
                    <a:pt x="12" y="57"/>
                    <a:pt x="12" y="57"/>
                  </a:cubicBezTo>
                  <a:cubicBezTo>
                    <a:pt x="6" y="52"/>
                    <a:pt x="1" y="44"/>
                    <a:pt x="1" y="36"/>
                  </a:cubicBezTo>
                  <a:cubicBezTo>
                    <a:pt x="0" y="27"/>
                    <a:pt x="3" y="19"/>
                    <a:pt x="9" y="13"/>
                  </a:cubicBezTo>
                  <a:cubicBezTo>
                    <a:pt x="17" y="5"/>
                    <a:pt x="17" y="5"/>
                    <a:pt x="17" y="5"/>
                  </a:cubicBezTo>
                  <a:cubicBezTo>
                    <a:pt x="21" y="0"/>
                    <a:pt x="29" y="0"/>
                    <a:pt x="33" y="5"/>
                  </a:cubicBezTo>
                  <a:cubicBezTo>
                    <a:pt x="38" y="9"/>
                    <a:pt x="38" y="16"/>
                    <a:pt x="33" y="21"/>
                  </a:cubicBezTo>
                  <a:cubicBezTo>
                    <a:pt x="26" y="29"/>
                    <a:pt x="26" y="29"/>
                    <a:pt x="26" y="29"/>
                  </a:cubicBezTo>
                  <a:cubicBezTo>
                    <a:pt x="24" y="31"/>
                    <a:pt x="24" y="33"/>
                    <a:pt x="24" y="34"/>
                  </a:cubicBezTo>
                  <a:cubicBezTo>
                    <a:pt x="24" y="35"/>
                    <a:pt x="24" y="37"/>
                    <a:pt x="26" y="39"/>
                  </a:cubicBezTo>
                  <a:cubicBezTo>
                    <a:pt x="80" y="81"/>
                    <a:pt x="80" y="81"/>
                    <a:pt x="80" y="81"/>
                  </a:cubicBezTo>
                  <a:cubicBezTo>
                    <a:pt x="82" y="83"/>
                    <a:pt x="86" y="83"/>
                    <a:pt x="88" y="81"/>
                  </a:cubicBezTo>
                  <a:cubicBezTo>
                    <a:pt x="93" y="77"/>
                    <a:pt x="100" y="77"/>
                    <a:pt x="104" y="82"/>
                  </a:cubicBezTo>
                  <a:cubicBezTo>
                    <a:pt x="109" y="87"/>
                    <a:pt x="108" y="94"/>
                    <a:pt x="103" y="98"/>
                  </a:cubicBezTo>
                  <a:cubicBezTo>
                    <a:pt x="98" y="103"/>
                    <a:pt x="91" y="105"/>
                    <a:pt x="84" y="105"/>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7"/>
            <p:cNvSpPr>
              <a:spLocks/>
            </p:cNvSpPr>
            <p:nvPr/>
          </p:nvSpPr>
          <p:spPr bwMode="auto">
            <a:xfrm>
              <a:off x="5372101" y="4654550"/>
              <a:ext cx="661988" cy="365125"/>
            </a:xfrm>
            <a:custGeom>
              <a:avLst/>
              <a:gdLst>
                <a:gd name="T0" fmla="*/ 44 w 80"/>
                <a:gd name="T1" fmla="*/ 44 h 44"/>
                <a:gd name="T2" fmla="*/ 26 w 80"/>
                <a:gd name="T3" fmla="*/ 38 h 44"/>
                <a:gd name="T4" fmla="*/ 6 w 80"/>
                <a:gd name="T5" fmla="*/ 22 h 44"/>
                <a:gd name="T6" fmla="*/ 3 w 80"/>
                <a:gd name="T7" fmla="*/ 6 h 44"/>
                <a:gd name="T8" fmla="*/ 19 w 80"/>
                <a:gd name="T9" fmla="*/ 4 h 44"/>
                <a:gd name="T10" fmla="*/ 40 w 80"/>
                <a:gd name="T11" fmla="*/ 19 h 44"/>
                <a:gd name="T12" fmla="*/ 49 w 80"/>
                <a:gd name="T13" fmla="*/ 19 h 44"/>
                <a:gd name="T14" fmla="*/ 60 w 80"/>
                <a:gd name="T15" fmla="*/ 8 h 44"/>
                <a:gd name="T16" fmla="*/ 76 w 80"/>
                <a:gd name="T17" fmla="*/ 8 h 44"/>
                <a:gd name="T18" fmla="*/ 76 w 80"/>
                <a:gd name="T19" fmla="*/ 24 h 44"/>
                <a:gd name="T20" fmla="*/ 65 w 80"/>
                <a:gd name="T21" fmla="*/ 35 h 44"/>
                <a:gd name="T22" fmla="*/ 44 w 80"/>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44">
                  <a:moveTo>
                    <a:pt x="44" y="44"/>
                  </a:moveTo>
                  <a:cubicBezTo>
                    <a:pt x="38" y="44"/>
                    <a:pt x="32" y="42"/>
                    <a:pt x="26" y="38"/>
                  </a:cubicBezTo>
                  <a:cubicBezTo>
                    <a:pt x="6" y="22"/>
                    <a:pt x="6" y="22"/>
                    <a:pt x="6" y="22"/>
                  </a:cubicBezTo>
                  <a:cubicBezTo>
                    <a:pt x="1" y="18"/>
                    <a:pt x="0" y="11"/>
                    <a:pt x="3" y="6"/>
                  </a:cubicBezTo>
                  <a:cubicBezTo>
                    <a:pt x="7" y="1"/>
                    <a:pt x="14" y="0"/>
                    <a:pt x="19" y="4"/>
                  </a:cubicBezTo>
                  <a:cubicBezTo>
                    <a:pt x="40" y="19"/>
                    <a:pt x="40" y="19"/>
                    <a:pt x="40" y="19"/>
                  </a:cubicBezTo>
                  <a:cubicBezTo>
                    <a:pt x="43" y="21"/>
                    <a:pt x="47" y="21"/>
                    <a:pt x="49" y="19"/>
                  </a:cubicBezTo>
                  <a:cubicBezTo>
                    <a:pt x="60" y="8"/>
                    <a:pt x="60" y="8"/>
                    <a:pt x="60" y="8"/>
                  </a:cubicBezTo>
                  <a:cubicBezTo>
                    <a:pt x="64" y="4"/>
                    <a:pt x="71" y="4"/>
                    <a:pt x="76" y="8"/>
                  </a:cubicBezTo>
                  <a:cubicBezTo>
                    <a:pt x="80" y="13"/>
                    <a:pt x="80" y="20"/>
                    <a:pt x="76" y="24"/>
                  </a:cubicBezTo>
                  <a:cubicBezTo>
                    <a:pt x="65" y="35"/>
                    <a:pt x="65" y="35"/>
                    <a:pt x="65" y="35"/>
                  </a:cubicBezTo>
                  <a:cubicBezTo>
                    <a:pt x="59" y="41"/>
                    <a:pt x="52" y="44"/>
                    <a:pt x="44" y="44"/>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8"/>
            <p:cNvSpPr>
              <a:spLocks noEditPoints="1"/>
            </p:cNvSpPr>
            <p:nvPr/>
          </p:nvSpPr>
          <p:spPr bwMode="auto">
            <a:xfrm>
              <a:off x="4105276" y="2120900"/>
              <a:ext cx="3990975" cy="2898775"/>
            </a:xfrm>
            <a:custGeom>
              <a:avLst/>
              <a:gdLst>
                <a:gd name="T0" fmla="*/ 236 w 482"/>
                <a:gd name="T1" fmla="*/ 346 h 350"/>
                <a:gd name="T2" fmla="*/ 84 w 482"/>
                <a:gd name="T3" fmla="*/ 249 h 350"/>
                <a:gd name="T4" fmla="*/ 12 w 482"/>
                <a:gd name="T5" fmla="*/ 166 h 350"/>
                <a:gd name="T6" fmla="*/ 10 w 482"/>
                <a:gd name="T7" fmla="*/ 90 h 350"/>
                <a:gd name="T8" fmla="*/ 107 w 482"/>
                <a:gd name="T9" fmla="*/ 0 h 350"/>
                <a:gd name="T10" fmla="*/ 211 w 482"/>
                <a:gd name="T11" fmla="*/ 14 h 350"/>
                <a:gd name="T12" fmla="*/ 262 w 482"/>
                <a:gd name="T13" fmla="*/ 32 h 350"/>
                <a:gd name="T14" fmla="*/ 365 w 482"/>
                <a:gd name="T15" fmla="*/ 13 h 350"/>
                <a:gd name="T16" fmla="*/ 467 w 482"/>
                <a:gd name="T17" fmla="*/ 94 h 350"/>
                <a:gd name="T18" fmla="*/ 476 w 482"/>
                <a:gd name="T19" fmla="*/ 163 h 350"/>
                <a:gd name="T20" fmla="*/ 405 w 482"/>
                <a:gd name="T21" fmla="*/ 251 h 350"/>
                <a:gd name="T22" fmla="*/ 397 w 482"/>
                <a:gd name="T23" fmla="*/ 264 h 350"/>
                <a:gd name="T24" fmla="*/ 366 w 482"/>
                <a:gd name="T25" fmla="*/ 312 h 350"/>
                <a:gd name="T26" fmla="*/ 364 w 482"/>
                <a:gd name="T27" fmla="*/ 314 h 350"/>
                <a:gd name="T28" fmla="*/ 318 w 482"/>
                <a:gd name="T29" fmla="*/ 330 h 350"/>
                <a:gd name="T30" fmla="*/ 267 w 482"/>
                <a:gd name="T31" fmla="*/ 347 h 350"/>
                <a:gd name="T32" fmla="*/ 99 w 482"/>
                <a:gd name="T33" fmla="*/ 232 h 350"/>
                <a:gd name="T34" fmla="*/ 256 w 482"/>
                <a:gd name="T35" fmla="*/ 327 h 350"/>
                <a:gd name="T36" fmla="*/ 287 w 482"/>
                <a:gd name="T37" fmla="*/ 314 h 350"/>
                <a:gd name="T38" fmla="*/ 318 w 482"/>
                <a:gd name="T39" fmla="*/ 298 h 350"/>
                <a:gd name="T40" fmla="*/ 350 w 482"/>
                <a:gd name="T41" fmla="*/ 296 h 350"/>
                <a:gd name="T42" fmla="*/ 362 w 482"/>
                <a:gd name="T43" fmla="*/ 275 h 350"/>
                <a:gd name="T44" fmla="*/ 381 w 482"/>
                <a:gd name="T45" fmla="*/ 247 h 350"/>
                <a:gd name="T46" fmla="*/ 381 w 482"/>
                <a:gd name="T47" fmla="*/ 237 h 350"/>
                <a:gd name="T48" fmla="*/ 202 w 482"/>
                <a:gd name="T49" fmla="*/ 155 h 350"/>
                <a:gd name="T50" fmla="*/ 166 w 482"/>
                <a:gd name="T51" fmla="*/ 145 h 350"/>
                <a:gd name="T52" fmla="*/ 168 w 482"/>
                <a:gd name="T53" fmla="*/ 99 h 350"/>
                <a:gd name="T54" fmla="*/ 197 w 482"/>
                <a:gd name="T55" fmla="*/ 32 h 350"/>
                <a:gd name="T56" fmla="*/ 106 w 482"/>
                <a:gd name="T57" fmla="*/ 23 h 350"/>
                <a:gd name="T58" fmla="*/ 28 w 482"/>
                <a:gd name="T59" fmla="*/ 105 h 350"/>
                <a:gd name="T60" fmla="*/ 34 w 482"/>
                <a:gd name="T61" fmla="*/ 161 h 350"/>
                <a:gd name="T62" fmla="*/ 99 w 482"/>
                <a:gd name="T63" fmla="*/ 232 h 350"/>
                <a:gd name="T64" fmla="*/ 399 w 482"/>
                <a:gd name="T65" fmla="*/ 224 h 350"/>
                <a:gd name="T66" fmla="*/ 453 w 482"/>
                <a:gd name="T67" fmla="*/ 160 h 350"/>
                <a:gd name="T68" fmla="*/ 449 w 482"/>
                <a:gd name="T69" fmla="*/ 109 h 350"/>
                <a:gd name="T70" fmla="*/ 368 w 482"/>
                <a:gd name="T71" fmla="*/ 36 h 350"/>
                <a:gd name="T72" fmla="*/ 275 w 482"/>
                <a:gd name="T73" fmla="*/ 50 h 350"/>
                <a:gd name="T74" fmla="*/ 178 w 482"/>
                <a:gd name="T75" fmla="*/ 123 h 350"/>
                <a:gd name="T76" fmla="*/ 186 w 482"/>
                <a:gd name="T77" fmla="*/ 133 h 350"/>
                <a:gd name="T78" fmla="*/ 194 w 482"/>
                <a:gd name="T79" fmla="*/ 134 h 350"/>
                <a:gd name="T80" fmla="*/ 289 w 482"/>
                <a:gd name="T81" fmla="*/ 10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2" h="350">
                  <a:moveTo>
                    <a:pt x="252" y="350"/>
                  </a:moveTo>
                  <a:cubicBezTo>
                    <a:pt x="247" y="350"/>
                    <a:pt x="241" y="349"/>
                    <a:pt x="236" y="346"/>
                  </a:cubicBezTo>
                  <a:cubicBezTo>
                    <a:pt x="86" y="251"/>
                    <a:pt x="86" y="251"/>
                    <a:pt x="86" y="251"/>
                  </a:cubicBezTo>
                  <a:cubicBezTo>
                    <a:pt x="85" y="251"/>
                    <a:pt x="84" y="250"/>
                    <a:pt x="84" y="249"/>
                  </a:cubicBezTo>
                  <a:cubicBezTo>
                    <a:pt x="22" y="184"/>
                    <a:pt x="22" y="184"/>
                    <a:pt x="22" y="184"/>
                  </a:cubicBezTo>
                  <a:cubicBezTo>
                    <a:pt x="17" y="179"/>
                    <a:pt x="13" y="173"/>
                    <a:pt x="12" y="166"/>
                  </a:cubicBezTo>
                  <a:cubicBezTo>
                    <a:pt x="2" y="123"/>
                    <a:pt x="2" y="123"/>
                    <a:pt x="2" y="123"/>
                  </a:cubicBezTo>
                  <a:cubicBezTo>
                    <a:pt x="0" y="111"/>
                    <a:pt x="2" y="100"/>
                    <a:pt x="10" y="90"/>
                  </a:cubicBezTo>
                  <a:cubicBezTo>
                    <a:pt x="67" y="18"/>
                    <a:pt x="67" y="18"/>
                    <a:pt x="67" y="18"/>
                  </a:cubicBezTo>
                  <a:cubicBezTo>
                    <a:pt x="76" y="6"/>
                    <a:pt x="91" y="0"/>
                    <a:pt x="107" y="0"/>
                  </a:cubicBezTo>
                  <a:cubicBezTo>
                    <a:pt x="184" y="4"/>
                    <a:pt x="184" y="4"/>
                    <a:pt x="184" y="4"/>
                  </a:cubicBezTo>
                  <a:cubicBezTo>
                    <a:pt x="194" y="4"/>
                    <a:pt x="204" y="8"/>
                    <a:pt x="211" y="14"/>
                  </a:cubicBezTo>
                  <a:cubicBezTo>
                    <a:pt x="248" y="42"/>
                    <a:pt x="248" y="42"/>
                    <a:pt x="248" y="42"/>
                  </a:cubicBezTo>
                  <a:cubicBezTo>
                    <a:pt x="262" y="32"/>
                    <a:pt x="262" y="32"/>
                    <a:pt x="262" y="32"/>
                  </a:cubicBezTo>
                  <a:cubicBezTo>
                    <a:pt x="270" y="26"/>
                    <a:pt x="279" y="22"/>
                    <a:pt x="289" y="21"/>
                  </a:cubicBezTo>
                  <a:cubicBezTo>
                    <a:pt x="365" y="13"/>
                    <a:pt x="365" y="13"/>
                    <a:pt x="365" y="13"/>
                  </a:cubicBezTo>
                  <a:cubicBezTo>
                    <a:pt x="384" y="11"/>
                    <a:pt x="403" y="18"/>
                    <a:pt x="415" y="33"/>
                  </a:cubicBezTo>
                  <a:cubicBezTo>
                    <a:pt x="467" y="94"/>
                    <a:pt x="467" y="94"/>
                    <a:pt x="467" y="94"/>
                  </a:cubicBezTo>
                  <a:cubicBezTo>
                    <a:pt x="477" y="107"/>
                    <a:pt x="482" y="123"/>
                    <a:pt x="479" y="139"/>
                  </a:cubicBezTo>
                  <a:cubicBezTo>
                    <a:pt x="476" y="163"/>
                    <a:pt x="476" y="163"/>
                    <a:pt x="476" y="163"/>
                  </a:cubicBezTo>
                  <a:cubicBezTo>
                    <a:pt x="474" y="175"/>
                    <a:pt x="468" y="186"/>
                    <a:pt x="460" y="195"/>
                  </a:cubicBezTo>
                  <a:cubicBezTo>
                    <a:pt x="405" y="251"/>
                    <a:pt x="405" y="251"/>
                    <a:pt x="405" y="251"/>
                  </a:cubicBezTo>
                  <a:cubicBezTo>
                    <a:pt x="405" y="251"/>
                    <a:pt x="405" y="251"/>
                    <a:pt x="404" y="251"/>
                  </a:cubicBezTo>
                  <a:cubicBezTo>
                    <a:pt x="403" y="256"/>
                    <a:pt x="400" y="260"/>
                    <a:pt x="397" y="264"/>
                  </a:cubicBezTo>
                  <a:cubicBezTo>
                    <a:pt x="386" y="274"/>
                    <a:pt x="386" y="274"/>
                    <a:pt x="386" y="274"/>
                  </a:cubicBezTo>
                  <a:cubicBezTo>
                    <a:pt x="387" y="292"/>
                    <a:pt x="372" y="306"/>
                    <a:pt x="366" y="312"/>
                  </a:cubicBezTo>
                  <a:cubicBezTo>
                    <a:pt x="366" y="312"/>
                    <a:pt x="365" y="312"/>
                    <a:pt x="365" y="313"/>
                  </a:cubicBezTo>
                  <a:cubicBezTo>
                    <a:pt x="365" y="313"/>
                    <a:pt x="364" y="313"/>
                    <a:pt x="364" y="314"/>
                  </a:cubicBezTo>
                  <a:cubicBezTo>
                    <a:pt x="353" y="322"/>
                    <a:pt x="340" y="324"/>
                    <a:pt x="329" y="320"/>
                  </a:cubicBezTo>
                  <a:cubicBezTo>
                    <a:pt x="318" y="330"/>
                    <a:pt x="318" y="330"/>
                    <a:pt x="318" y="330"/>
                  </a:cubicBezTo>
                  <a:cubicBezTo>
                    <a:pt x="308" y="340"/>
                    <a:pt x="298" y="343"/>
                    <a:pt x="283" y="337"/>
                  </a:cubicBezTo>
                  <a:cubicBezTo>
                    <a:pt x="267" y="347"/>
                    <a:pt x="267" y="347"/>
                    <a:pt x="267" y="347"/>
                  </a:cubicBezTo>
                  <a:cubicBezTo>
                    <a:pt x="262" y="349"/>
                    <a:pt x="257" y="350"/>
                    <a:pt x="252" y="350"/>
                  </a:cubicBezTo>
                  <a:close/>
                  <a:moveTo>
                    <a:pt x="99" y="232"/>
                  </a:moveTo>
                  <a:cubicBezTo>
                    <a:pt x="249" y="326"/>
                    <a:pt x="249" y="326"/>
                    <a:pt x="249" y="326"/>
                  </a:cubicBezTo>
                  <a:cubicBezTo>
                    <a:pt x="251" y="328"/>
                    <a:pt x="253" y="328"/>
                    <a:pt x="256" y="327"/>
                  </a:cubicBezTo>
                  <a:cubicBezTo>
                    <a:pt x="277" y="315"/>
                    <a:pt x="277" y="315"/>
                    <a:pt x="277" y="315"/>
                  </a:cubicBezTo>
                  <a:cubicBezTo>
                    <a:pt x="280" y="313"/>
                    <a:pt x="283" y="313"/>
                    <a:pt x="287" y="314"/>
                  </a:cubicBezTo>
                  <a:cubicBezTo>
                    <a:pt x="297" y="319"/>
                    <a:pt x="299" y="317"/>
                    <a:pt x="302" y="314"/>
                  </a:cubicBezTo>
                  <a:cubicBezTo>
                    <a:pt x="318" y="298"/>
                    <a:pt x="318" y="298"/>
                    <a:pt x="318" y="298"/>
                  </a:cubicBezTo>
                  <a:cubicBezTo>
                    <a:pt x="322" y="294"/>
                    <a:pt x="329" y="293"/>
                    <a:pt x="334" y="297"/>
                  </a:cubicBezTo>
                  <a:cubicBezTo>
                    <a:pt x="336" y="299"/>
                    <a:pt x="343" y="300"/>
                    <a:pt x="350" y="296"/>
                  </a:cubicBezTo>
                  <a:cubicBezTo>
                    <a:pt x="350" y="296"/>
                    <a:pt x="350" y="295"/>
                    <a:pt x="350" y="295"/>
                  </a:cubicBezTo>
                  <a:cubicBezTo>
                    <a:pt x="354" y="292"/>
                    <a:pt x="365" y="281"/>
                    <a:pt x="362" y="275"/>
                  </a:cubicBezTo>
                  <a:cubicBezTo>
                    <a:pt x="361" y="270"/>
                    <a:pt x="362" y="266"/>
                    <a:pt x="365" y="262"/>
                  </a:cubicBezTo>
                  <a:cubicBezTo>
                    <a:pt x="381" y="247"/>
                    <a:pt x="381" y="247"/>
                    <a:pt x="381" y="247"/>
                  </a:cubicBezTo>
                  <a:cubicBezTo>
                    <a:pt x="384" y="245"/>
                    <a:pt x="384" y="240"/>
                    <a:pt x="381" y="238"/>
                  </a:cubicBezTo>
                  <a:cubicBezTo>
                    <a:pt x="381" y="238"/>
                    <a:pt x="381" y="237"/>
                    <a:pt x="381" y="237"/>
                  </a:cubicBezTo>
                  <a:cubicBezTo>
                    <a:pt x="278" y="126"/>
                    <a:pt x="278" y="126"/>
                    <a:pt x="278" y="126"/>
                  </a:cubicBezTo>
                  <a:cubicBezTo>
                    <a:pt x="202" y="155"/>
                    <a:pt x="202" y="155"/>
                    <a:pt x="202" y="155"/>
                  </a:cubicBezTo>
                  <a:cubicBezTo>
                    <a:pt x="192" y="160"/>
                    <a:pt x="179" y="158"/>
                    <a:pt x="171" y="150"/>
                  </a:cubicBezTo>
                  <a:cubicBezTo>
                    <a:pt x="166" y="145"/>
                    <a:pt x="166" y="145"/>
                    <a:pt x="166" y="145"/>
                  </a:cubicBezTo>
                  <a:cubicBezTo>
                    <a:pt x="159" y="139"/>
                    <a:pt x="155" y="131"/>
                    <a:pt x="156" y="122"/>
                  </a:cubicBezTo>
                  <a:cubicBezTo>
                    <a:pt x="156" y="113"/>
                    <a:pt x="161" y="104"/>
                    <a:pt x="168" y="99"/>
                  </a:cubicBezTo>
                  <a:cubicBezTo>
                    <a:pt x="228" y="56"/>
                    <a:pt x="228" y="56"/>
                    <a:pt x="228" y="56"/>
                  </a:cubicBezTo>
                  <a:cubicBezTo>
                    <a:pt x="197" y="32"/>
                    <a:pt x="197" y="32"/>
                    <a:pt x="197" y="32"/>
                  </a:cubicBezTo>
                  <a:cubicBezTo>
                    <a:pt x="193" y="29"/>
                    <a:pt x="188" y="27"/>
                    <a:pt x="183" y="27"/>
                  </a:cubicBezTo>
                  <a:cubicBezTo>
                    <a:pt x="106" y="23"/>
                    <a:pt x="106" y="23"/>
                    <a:pt x="106" y="23"/>
                  </a:cubicBezTo>
                  <a:cubicBezTo>
                    <a:pt x="98" y="23"/>
                    <a:pt x="90" y="26"/>
                    <a:pt x="85" y="33"/>
                  </a:cubicBezTo>
                  <a:cubicBezTo>
                    <a:pt x="28" y="105"/>
                    <a:pt x="28" y="105"/>
                    <a:pt x="28" y="105"/>
                  </a:cubicBezTo>
                  <a:cubicBezTo>
                    <a:pt x="25" y="108"/>
                    <a:pt x="24" y="113"/>
                    <a:pt x="25" y="118"/>
                  </a:cubicBezTo>
                  <a:cubicBezTo>
                    <a:pt x="34" y="161"/>
                    <a:pt x="34" y="161"/>
                    <a:pt x="34" y="161"/>
                  </a:cubicBezTo>
                  <a:cubicBezTo>
                    <a:pt x="35" y="164"/>
                    <a:pt x="36" y="166"/>
                    <a:pt x="38" y="168"/>
                  </a:cubicBezTo>
                  <a:lnTo>
                    <a:pt x="99" y="232"/>
                  </a:lnTo>
                  <a:close/>
                  <a:moveTo>
                    <a:pt x="397" y="222"/>
                  </a:moveTo>
                  <a:cubicBezTo>
                    <a:pt x="398" y="222"/>
                    <a:pt x="399" y="223"/>
                    <a:pt x="399" y="224"/>
                  </a:cubicBezTo>
                  <a:cubicBezTo>
                    <a:pt x="443" y="179"/>
                    <a:pt x="443" y="179"/>
                    <a:pt x="443" y="179"/>
                  </a:cubicBezTo>
                  <a:cubicBezTo>
                    <a:pt x="449" y="174"/>
                    <a:pt x="452" y="167"/>
                    <a:pt x="453" y="160"/>
                  </a:cubicBezTo>
                  <a:cubicBezTo>
                    <a:pt x="457" y="136"/>
                    <a:pt x="457" y="136"/>
                    <a:pt x="457" y="136"/>
                  </a:cubicBezTo>
                  <a:cubicBezTo>
                    <a:pt x="458" y="126"/>
                    <a:pt x="455" y="116"/>
                    <a:pt x="449" y="109"/>
                  </a:cubicBezTo>
                  <a:cubicBezTo>
                    <a:pt x="398" y="48"/>
                    <a:pt x="398" y="48"/>
                    <a:pt x="398" y="48"/>
                  </a:cubicBezTo>
                  <a:cubicBezTo>
                    <a:pt x="391" y="39"/>
                    <a:pt x="379" y="34"/>
                    <a:pt x="368" y="36"/>
                  </a:cubicBezTo>
                  <a:cubicBezTo>
                    <a:pt x="292" y="44"/>
                    <a:pt x="292" y="44"/>
                    <a:pt x="292" y="44"/>
                  </a:cubicBezTo>
                  <a:cubicBezTo>
                    <a:pt x="286" y="45"/>
                    <a:pt x="280" y="47"/>
                    <a:pt x="275" y="50"/>
                  </a:cubicBezTo>
                  <a:cubicBezTo>
                    <a:pt x="181" y="118"/>
                    <a:pt x="181" y="118"/>
                    <a:pt x="181" y="118"/>
                  </a:cubicBezTo>
                  <a:cubicBezTo>
                    <a:pt x="179" y="119"/>
                    <a:pt x="178" y="122"/>
                    <a:pt x="178" y="123"/>
                  </a:cubicBezTo>
                  <a:cubicBezTo>
                    <a:pt x="178" y="124"/>
                    <a:pt x="179" y="126"/>
                    <a:pt x="181" y="128"/>
                  </a:cubicBezTo>
                  <a:cubicBezTo>
                    <a:pt x="186" y="133"/>
                    <a:pt x="186" y="133"/>
                    <a:pt x="186" y="133"/>
                  </a:cubicBezTo>
                  <a:cubicBezTo>
                    <a:pt x="188" y="135"/>
                    <a:pt x="191" y="135"/>
                    <a:pt x="193" y="134"/>
                  </a:cubicBezTo>
                  <a:cubicBezTo>
                    <a:pt x="193" y="134"/>
                    <a:pt x="193" y="134"/>
                    <a:pt x="194" y="134"/>
                  </a:cubicBezTo>
                  <a:cubicBezTo>
                    <a:pt x="277" y="102"/>
                    <a:pt x="277" y="102"/>
                    <a:pt x="277" y="102"/>
                  </a:cubicBezTo>
                  <a:cubicBezTo>
                    <a:pt x="281" y="100"/>
                    <a:pt x="286" y="101"/>
                    <a:pt x="289" y="105"/>
                  </a:cubicBezTo>
                  <a:lnTo>
                    <a:pt x="397" y="222"/>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9"/>
            <p:cNvSpPr>
              <a:spLocks/>
            </p:cNvSpPr>
            <p:nvPr/>
          </p:nvSpPr>
          <p:spPr bwMode="auto">
            <a:xfrm>
              <a:off x="5727701" y="4216400"/>
              <a:ext cx="1176338" cy="669925"/>
            </a:xfrm>
            <a:custGeom>
              <a:avLst/>
              <a:gdLst>
                <a:gd name="T0" fmla="*/ 106 w 142"/>
                <a:gd name="T1" fmla="*/ 81 h 81"/>
                <a:gd name="T2" fmla="*/ 91 w 142"/>
                <a:gd name="T3" fmla="*/ 77 h 81"/>
                <a:gd name="T4" fmla="*/ 3 w 142"/>
                <a:gd name="T5" fmla="*/ 13 h 81"/>
                <a:gd name="T6" fmla="*/ 2 w 142"/>
                <a:gd name="T7" fmla="*/ 4 h 81"/>
                <a:gd name="T8" fmla="*/ 11 w 142"/>
                <a:gd name="T9" fmla="*/ 2 h 81"/>
                <a:gd name="T10" fmla="*/ 99 w 142"/>
                <a:gd name="T11" fmla="*/ 65 h 81"/>
                <a:gd name="T12" fmla="*/ 114 w 142"/>
                <a:gd name="T13" fmla="*/ 64 h 81"/>
                <a:gd name="T14" fmla="*/ 130 w 142"/>
                <a:gd name="T15" fmla="*/ 48 h 81"/>
                <a:gd name="T16" fmla="*/ 140 w 142"/>
                <a:gd name="T17" fmla="*/ 48 h 81"/>
                <a:gd name="T18" fmla="*/ 140 w 142"/>
                <a:gd name="T19" fmla="*/ 58 h 81"/>
                <a:gd name="T20" fmla="*/ 124 w 142"/>
                <a:gd name="T21" fmla="*/ 74 h 81"/>
                <a:gd name="T22" fmla="*/ 106 w 142"/>
                <a:gd name="T2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81">
                  <a:moveTo>
                    <a:pt x="106" y="81"/>
                  </a:moveTo>
                  <a:cubicBezTo>
                    <a:pt x="101" y="81"/>
                    <a:pt x="96" y="80"/>
                    <a:pt x="91" y="77"/>
                  </a:cubicBezTo>
                  <a:cubicBezTo>
                    <a:pt x="3" y="13"/>
                    <a:pt x="3" y="13"/>
                    <a:pt x="3" y="13"/>
                  </a:cubicBezTo>
                  <a:cubicBezTo>
                    <a:pt x="0" y="11"/>
                    <a:pt x="0" y="7"/>
                    <a:pt x="2" y="4"/>
                  </a:cubicBezTo>
                  <a:cubicBezTo>
                    <a:pt x="4" y="1"/>
                    <a:pt x="8" y="0"/>
                    <a:pt x="11" y="2"/>
                  </a:cubicBezTo>
                  <a:cubicBezTo>
                    <a:pt x="99" y="65"/>
                    <a:pt x="99" y="65"/>
                    <a:pt x="99" y="65"/>
                  </a:cubicBezTo>
                  <a:cubicBezTo>
                    <a:pt x="104" y="69"/>
                    <a:pt x="110" y="68"/>
                    <a:pt x="114" y="64"/>
                  </a:cubicBezTo>
                  <a:cubicBezTo>
                    <a:pt x="130" y="48"/>
                    <a:pt x="130" y="48"/>
                    <a:pt x="130" y="48"/>
                  </a:cubicBezTo>
                  <a:cubicBezTo>
                    <a:pt x="133" y="45"/>
                    <a:pt x="137" y="45"/>
                    <a:pt x="140" y="48"/>
                  </a:cubicBezTo>
                  <a:cubicBezTo>
                    <a:pt x="142" y="51"/>
                    <a:pt x="142" y="55"/>
                    <a:pt x="140" y="58"/>
                  </a:cubicBezTo>
                  <a:cubicBezTo>
                    <a:pt x="124" y="74"/>
                    <a:pt x="124" y="74"/>
                    <a:pt x="124" y="74"/>
                  </a:cubicBezTo>
                  <a:cubicBezTo>
                    <a:pt x="119" y="79"/>
                    <a:pt x="112" y="81"/>
                    <a:pt x="106" y="81"/>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0"/>
            <p:cNvSpPr>
              <a:spLocks/>
            </p:cNvSpPr>
            <p:nvPr/>
          </p:nvSpPr>
          <p:spPr bwMode="auto">
            <a:xfrm>
              <a:off x="5992813" y="3627438"/>
              <a:ext cx="1241425" cy="1109663"/>
            </a:xfrm>
            <a:custGeom>
              <a:avLst/>
              <a:gdLst>
                <a:gd name="T0" fmla="*/ 116 w 150"/>
                <a:gd name="T1" fmla="*/ 134 h 134"/>
                <a:gd name="T2" fmla="*/ 100 w 150"/>
                <a:gd name="T3" fmla="*/ 129 h 134"/>
                <a:gd name="T4" fmla="*/ 3 w 150"/>
                <a:gd name="T5" fmla="*/ 50 h 134"/>
                <a:gd name="T6" fmla="*/ 2 w 150"/>
                <a:gd name="T7" fmla="*/ 40 h 134"/>
                <a:gd name="T8" fmla="*/ 12 w 150"/>
                <a:gd name="T9" fmla="*/ 39 h 134"/>
                <a:gd name="T10" fmla="*/ 109 w 150"/>
                <a:gd name="T11" fmla="*/ 118 h 134"/>
                <a:gd name="T12" fmla="*/ 124 w 150"/>
                <a:gd name="T13" fmla="*/ 118 h 134"/>
                <a:gd name="T14" fmla="*/ 133 w 150"/>
                <a:gd name="T15" fmla="*/ 109 h 134"/>
                <a:gd name="T16" fmla="*/ 136 w 150"/>
                <a:gd name="T17" fmla="*/ 101 h 134"/>
                <a:gd name="T18" fmla="*/ 133 w 150"/>
                <a:gd name="T19" fmla="*/ 92 h 134"/>
                <a:gd name="T20" fmla="*/ 42 w 150"/>
                <a:gd name="T21" fmla="*/ 13 h 134"/>
                <a:gd name="T22" fmla="*/ 42 w 150"/>
                <a:gd name="T23" fmla="*/ 3 h 134"/>
                <a:gd name="T24" fmla="*/ 51 w 150"/>
                <a:gd name="T25" fmla="*/ 3 h 134"/>
                <a:gd name="T26" fmla="*/ 142 w 150"/>
                <a:gd name="T27" fmla="*/ 82 h 134"/>
                <a:gd name="T28" fmla="*/ 150 w 150"/>
                <a:gd name="T29" fmla="*/ 100 h 134"/>
                <a:gd name="T30" fmla="*/ 142 w 150"/>
                <a:gd name="T31" fmla="*/ 119 h 134"/>
                <a:gd name="T32" fmla="*/ 134 w 150"/>
                <a:gd name="T33" fmla="*/ 127 h 134"/>
                <a:gd name="T34" fmla="*/ 116 w 150"/>
                <a:gd name="T3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34">
                  <a:moveTo>
                    <a:pt x="116" y="134"/>
                  </a:moveTo>
                  <a:cubicBezTo>
                    <a:pt x="111" y="134"/>
                    <a:pt x="105" y="133"/>
                    <a:pt x="100" y="129"/>
                  </a:cubicBezTo>
                  <a:cubicBezTo>
                    <a:pt x="3" y="50"/>
                    <a:pt x="3" y="50"/>
                    <a:pt x="3" y="50"/>
                  </a:cubicBezTo>
                  <a:cubicBezTo>
                    <a:pt x="0" y="47"/>
                    <a:pt x="0" y="43"/>
                    <a:pt x="2" y="40"/>
                  </a:cubicBezTo>
                  <a:cubicBezTo>
                    <a:pt x="5" y="37"/>
                    <a:pt x="9" y="37"/>
                    <a:pt x="12" y="39"/>
                  </a:cubicBezTo>
                  <a:cubicBezTo>
                    <a:pt x="109" y="118"/>
                    <a:pt x="109" y="118"/>
                    <a:pt x="109" y="118"/>
                  </a:cubicBezTo>
                  <a:cubicBezTo>
                    <a:pt x="114" y="122"/>
                    <a:pt x="120" y="122"/>
                    <a:pt x="124" y="118"/>
                  </a:cubicBezTo>
                  <a:cubicBezTo>
                    <a:pt x="133" y="109"/>
                    <a:pt x="133" y="109"/>
                    <a:pt x="133" y="109"/>
                  </a:cubicBezTo>
                  <a:cubicBezTo>
                    <a:pt x="135" y="107"/>
                    <a:pt x="137" y="104"/>
                    <a:pt x="136" y="101"/>
                  </a:cubicBezTo>
                  <a:cubicBezTo>
                    <a:pt x="136" y="97"/>
                    <a:pt x="135" y="94"/>
                    <a:pt x="133" y="92"/>
                  </a:cubicBezTo>
                  <a:cubicBezTo>
                    <a:pt x="42" y="13"/>
                    <a:pt x="42" y="13"/>
                    <a:pt x="42" y="13"/>
                  </a:cubicBezTo>
                  <a:cubicBezTo>
                    <a:pt x="39" y="10"/>
                    <a:pt x="39" y="6"/>
                    <a:pt x="42" y="3"/>
                  </a:cubicBezTo>
                  <a:cubicBezTo>
                    <a:pt x="44" y="0"/>
                    <a:pt x="49" y="0"/>
                    <a:pt x="51" y="3"/>
                  </a:cubicBezTo>
                  <a:cubicBezTo>
                    <a:pt x="142" y="82"/>
                    <a:pt x="142" y="82"/>
                    <a:pt x="142" y="82"/>
                  </a:cubicBezTo>
                  <a:cubicBezTo>
                    <a:pt x="147" y="87"/>
                    <a:pt x="150" y="93"/>
                    <a:pt x="150" y="100"/>
                  </a:cubicBezTo>
                  <a:cubicBezTo>
                    <a:pt x="150" y="107"/>
                    <a:pt x="147" y="114"/>
                    <a:pt x="142" y="119"/>
                  </a:cubicBezTo>
                  <a:cubicBezTo>
                    <a:pt x="134" y="127"/>
                    <a:pt x="134" y="127"/>
                    <a:pt x="134" y="127"/>
                  </a:cubicBezTo>
                  <a:cubicBezTo>
                    <a:pt x="129" y="132"/>
                    <a:pt x="123" y="134"/>
                    <a:pt x="116" y="134"/>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1"/>
            <p:cNvSpPr>
              <a:spLocks/>
            </p:cNvSpPr>
            <p:nvPr/>
          </p:nvSpPr>
          <p:spPr bwMode="auto">
            <a:xfrm>
              <a:off x="4991101" y="4314825"/>
              <a:ext cx="339725" cy="331788"/>
            </a:xfrm>
            <a:custGeom>
              <a:avLst/>
              <a:gdLst>
                <a:gd name="T0" fmla="*/ 7 w 41"/>
                <a:gd name="T1" fmla="*/ 40 h 40"/>
                <a:gd name="T2" fmla="*/ 2 w 41"/>
                <a:gd name="T3" fmla="*/ 38 h 40"/>
                <a:gd name="T4" fmla="*/ 2 w 41"/>
                <a:gd name="T5" fmla="*/ 29 h 40"/>
                <a:gd name="T6" fmla="*/ 29 w 41"/>
                <a:gd name="T7" fmla="*/ 2 h 40"/>
                <a:gd name="T8" fmla="*/ 38 w 41"/>
                <a:gd name="T9" fmla="*/ 2 h 40"/>
                <a:gd name="T10" fmla="*/ 38 w 41"/>
                <a:gd name="T11" fmla="*/ 12 h 40"/>
                <a:gd name="T12" fmla="*/ 12 w 41"/>
                <a:gd name="T13" fmla="*/ 38 h 40"/>
                <a:gd name="T14" fmla="*/ 7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7" y="40"/>
                  </a:moveTo>
                  <a:cubicBezTo>
                    <a:pt x="5" y="40"/>
                    <a:pt x="4" y="40"/>
                    <a:pt x="2" y="38"/>
                  </a:cubicBezTo>
                  <a:cubicBezTo>
                    <a:pt x="0" y="36"/>
                    <a:pt x="0" y="31"/>
                    <a:pt x="2" y="29"/>
                  </a:cubicBezTo>
                  <a:cubicBezTo>
                    <a:pt x="29" y="2"/>
                    <a:pt x="29" y="2"/>
                    <a:pt x="29" y="2"/>
                  </a:cubicBezTo>
                  <a:cubicBezTo>
                    <a:pt x="31" y="0"/>
                    <a:pt x="36" y="0"/>
                    <a:pt x="38" y="2"/>
                  </a:cubicBezTo>
                  <a:cubicBezTo>
                    <a:pt x="41" y="5"/>
                    <a:pt x="41" y="9"/>
                    <a:pt x="38" y="12"/>
                  </a:cubicBezTo>
                  <a:cubicBezTo>
                    <a:pt x="12" y="38"/>
                    <a:pt x="12" y="38"/>
                    <a:pt x="12" y="38"/>
                  </a:cubicBezTo>
                  <a:cubicBezTo>
                    <a:pt x="11" y="40"/>
                    <a:pt x="9" y="40"/>
                    <a:pt x="7" y="40"/>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2"/>
            <p:cNvSpPr>
              <a:spLocks/>
            </p:cNvSpPr>
            <p:nvPr/>
          </p:nvSpPr>
          <p:spPr bwMode="auto">
            <a:xfrm>
              <a:off x="5372101" y="4530725"/>
              <a:ext cx="306388" cy="273050"/>
            </a:xfrm>
            <a:custGeom>
              <a:avLst/>
              <a:gdLst>
                <a:gd name="T0" fmla="*/ 8 w 37"/>
                <a:gd name="T1" fmla="*/ 33 h 33"/>
                <a:gd name="T2" fmla="*/ 2 w 37"/>
                <a:gd name="T3" fmla="*/ 30 h 33"/>
                <a:gd name="T4" fmla="*/ 3 w 37"/>
                <a:gd name="T5" fmla="*/ 21 h 33"/>
                <a:gd name="T6" fmla="*/ 25 w 37"/>
                <a:gd name="T7" fmla="*/ 2 h 33"/>
                <a:gd name="T8" fmla="*/ 35 w 37"/>
                <a:gd name="T9" fmla="*/ 3 h 33"/>
                <a:gd name="T10" fmla="*/ 34 w 37"/>
                <a:gd name="T11" fmla="*/ 13 h 33"/>
                <a:gd name="T12" fmla="*/ 12 w 37"/>
                <a:gd name="T13" fmla="*/ 31 h 33"/>
                <a:gd name="T14" fmla="*/ 8 w 37"/>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3">
                  <a:moveTo>
                    <a:pt x="8" y="33"/>
                  </a:moveTo>
                  <a:cubicBezTo>
                    <a:pt x="6" y="33"/>
                    <a:pt x="4" y="32"/>
                    <a:pt x="2" y="30"/>
                  </a:cubicBezTo>
                  <a:cubicBezTo>
                    <a:pt x="0" y="27"/>
                    <a:pt x="0" y="23"/>
                    <a:pt x="3" y="21"/>
                  </a:cubicBezTo>
                  <a:cubicBezTo>
                    <a:pt x="25" y="2"/>
                    <a:pt x="25" y="2"/>
                    <a:pt x="25" y="2"/>
                  </a:cubicBezTo>
                  <a:cubicBezTo>
                    <a:pt x="28" y="0"/>
                    <a:pt x="32" y="0"/>
                    <a:pt x="35" y="3"/>
                  </a:cubicBezTo>
                  <a:cubicBezTo>
                    <a:pt x="37" y="6"/>
                    <a:pt x="37" y="11"/>
                    <a:pt x="34" y="13"/>
                  </a:cubicBezTo>
                  <a:cubicBezTo>
                    <a:pt x="12" y="31"/>
                    <a:pt x="12" y="31"/>
                    <a:pt x="12" y="31"/>
                  </a:cubicBezTo>
                  <a:cubicBezTo>
                    <a:pt x="11" y="32"/>
                    <a:pt x="9" y="33"/>
                    <a:pt x="8" y="33"/>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3"/>
            <p:cNvSpPr>
              <a:spLocks/>
            </p:cNvSpPr>
            <p:nvPr/>
          </p:nvSpPr>
          <p:spPr bwMode="auto">
            <a:xfrm>
              <a:off x="5372101" y="2278062"/>
              <a:ext cx="2625725" cy="1938338"/>
            </a:xfrm>
            <a:custGeom>
              <a:avLst/>
              <a:gdLst>
                <a:gd name="T0" fmla="*/ 237 w 317"/>
                <a:gd name="T1" fmla="*/ 234 h 234"/>
                <a:gd name="T2" fmla="*/ 232 w 317"/>
                <a:gd name="T3" fmla="*/ 232 h 234"/>
                <a:gd name="T4" fmla="*/ 232 w 317"/>
                <a:gd name="T5" fmla="*/ 222 h 234"/>
                <a:gd name="T6" fmla="*/ 287 w 317"/>
                <a:gd name="T7" fmla="*/ 166 h 234"/>
                <a:gd name="T8" fmla="*/ 298 w 317"/>
                <a:gd name="T9" fmla="*/ 144 h 234"/>
                <a:gd name="T10" fmla="*/ 301 w 317"/>
                <a:gd name="T11" fmla="*/ 121 h 234"/>
                <a:gd name="T12" fmla="*/ 293 w 317"/>
                <a:gd name="T13" fmla="*/ 90 h 234"/>
                <a:gd name="T14" fmla="*/ 241 w 317"/>
                <a:gd name="T15" fmla="*/ 29 h 234"/>
                <a:gd name="T16" fmla="*/ 207 w 317"/>
                <a:gd name="T17" fmla="*/ 15 h 234"/>
                <a:gd name="T18" fmla="*/ 131 w 317"/>
                <a:gd name="T19" fmla="*/ 23 h 234"/>
                <a:gd name="T20" fmla="*/ 113 w 317"/>
                <a:gd name="T21" fmla="*/ 30 h 234"/>
                <a:gd name="T22" fmla="*/ 19 w 317"/>
                <a:gd name="T23" fmla="*/ 98 h 234"/>
                <a:gd name="T24" fmla="*/ 14 w 317"/>
                <a:gd name="T25" fmla="*/ 107 h 234"/>
                <a:gd name="T26" fmla="*/ 18 w 317"/>
                <a:gd name="T27" fmla="*/ 116 h 234"/>
                <a:gd name="T28" fmla="*/ 23 w 317"/>
                <a:gd name="T29" fmla="*/ 120 h 234"/>
                <a:gd name="T30" fmla="*/ 35 w 317"/>
                <a:gd name="T31" fmla="*/ 122 h 234"/>
                <a:gd name="T32" fmla="*/ 106 w 317"/>
                <a:gd name="T33" fmla="*/ 92 h 234"/>
                <a:gd name="T34" fmla="*/ 111 w 317"/>
                <a:gd name="T35" fmla="*/ 92 h 234"/>
                <a:gd name="T36" fmla="*/ 131 w 317"/>
                <a:gd name="T37" fmla="*/ 102 h 234"/>
                <a:gd name="T38" fmla="*/ 159 w 317"/>
                <a:gd name="T39" fmla="*/ 111 h 234"/>
                <a:gd name="T40" fmla="*/ 202 w 317"/>
                <a:gd name="T41" fmla="*/ 105 h 234"/>
                <a:gd name="T42" fmla="*/ 208 w 317"/>
                <a:gd name="T43" fmla="*/ 102 h 234"/>
                <a:gd name="T44" fmla="*/ 224 w 317"/>
                <a:gd name="T45" fmla="*/ 93 h 234"/>
                <a:gd name="T46" fmla="*/ 242 w 317"/>
                <a:gd name="T47" fmla="*/ 81 h 234"/>
                <a:gd name="T48" fmla="*/ 252 w 317"/>
                <a:gd name="T49" fmla="*/ 82 h 234"/>
                <a:gd name="T50" fmla="*/ 250 w 317"/>
                <a:gd name="T51" fmla="*/ 92 h 234"/>
                <a:gd name="T52" fmla="*/ 232 w 317"/>
                <a:gd name="T53" fmla="*/ 104 h 234"/>
                <a:gd name="T54" fmla="*/ 213 w 317"/>
                <a:gd name="T55" fmla="*/ 115 h 234"/>
                <a:gd name="T56" fmla="*/ 207 w 317"/>
                <a:gd name="T57" fmla="*/ 118 h 234"/>
                <a:gd name="T58" fmla="*/ 157 w 317"/>
                <a:gd name="T59" fmla="*/ 124 h 234"/>
                <a:gd name="T60" fmla="*/ 125 w 317"/>
                <a:gd name="T61" fmla="*/ 114 h 234"/>
                <a:gd name="T62" fmla="*/ 108 w 317"/>
                <a:gd name="T63" fmla="*/ 105 h 234"/>
                <a:gd name="T64" fmla="*/ 40 w 317"/>
                <a:gd name="T65" fmla="*/ 135 h 234"/>
                <a:gd name="T66" fmla="*/ 14 w 317"/>
                <a:gd name="T67" fmla="*/ 131 h 234"/>
                <a:gd name="T68" fmla="*/ 9 w 317"/>
                <a:gd name="T69" fmla="*/ 126 h 234"/>
                <a:gd name="T70" fmla="*/ 0 w 317"/>
                <a:gd name="T71" fmla="*/ 106 h 234"/>
                <a:gd name="T72" fmla="*/ 11 w 317"/>
                <a:gd name="T73" fmla="*/ 87 h 234"/>
                <a:gd name="T74" fmla="*/ 105 w 317"/>
                <a:gd name="T75" fmla="*/ 19 h 234"/>
                <a:gd name="T76" fmla="*/ 130 w 317"/>
                <a:gd name="T77" fmla="*/ 10 h 234"/>
                <a:gd name="T78" fmla="*/ 206 w 317"/>
                <a:gd name="T79" fmla="*/ 1 h 234"/>
                <a:gd name="T80" fmla="*/ 252 w 317"/>
                <a:gd name="T81" fmla="*/ 20 h 234"/>
                <a:gd name="T82" fmla="*/ 303 w 317"/>
                <a:gd name="T83" fmla="*/ 81 h 234"/>
                <a:gd name="T84" fmla="*/ 315 w 317"/>
                <a:gd name="T85" fmla="*/ 123 h 234"/>
                <a:gd name="T86" fmla="*/ 311 w 317"/>
                <a:gd name="T87" fmla="*/ 146 h 234"/>
                <a:gd name="T88" fmla="*/ 296 w 317"/>
                <a:gd name="T89" fmla="*/ 176 h 234"/>
                <a:gd name="T90" fmla="*/ 242 w 317"/>
                <a:gd name="T91" fmla="*/ 232 h 234"/>
                <a:gd name="T92" fmla="*/ 237 w 317"/>
                <a:gd name="T9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234">
                  <a:moveTo>
                    <a:pt x="237" y="234"/>
                  </a:moveTo>
                  <a:cubicBezTo>
                    <a:pt x="235" y="234"/>
                    <a:pt x="233" y="233"/>
                    <a:pt x="232" y="232"/>
                  </a:cubicBezTo>
                  <a:cubicBezTo>
                    <a:pt x="229" y="229"/>
                    <a:pt x="229" y="225"/>
                    <a:pt x="232" y="222"/>
                  </a:cubicBezTo>
                  <a:cubicBezTo>
                    <a:pt x="287" y="166"/>
                    <a:pt x="287" y="166"/>
                    <a:pt x="287" y="166"/>
                  </a:cubicBezTo>
                  <a:cubicBezTo>
                    <a:pt x="293" y="160"/>
                    <a:pt x="296" y="153"/>
                    <a:pt x="298" y="144"/>
                  </a:cubicBezTo>
                  <a:cubicBezTo>
                    <a:pt x="301" y="121"/>
                    <a:pt x="301" y="121"/>
                    <a:pt x="301" y="121"/>
                  </a:cubicBezTo>
                  <a:cubicBezTo>
                    <a:pt x="303" y="109"/>
                    <a:pt x="300" y="98"/>
                    <a:pt x="293" y="90"/>
                  </a:cubicBezTo>
                  <a:cubicBezTo>
                    <a:pt x="241" y="29"/>
                    <a:pt x="241" y="29"/>
                    <a:pt x="241" y="29"/>
                  </a:cubicBezTo>
                  <a:cubicBezTo>
                    <a:pt x="233" y="19"/>
                    <a:pt x="220" y="14"/>
                    <a:pt x="207" y="15"/>
                  </a:cubicBezTo>
                  <a:cubicBezTo>
                    <a:pt x="131" y="23"/>
                    <a:pt x="131" y="23"/>
                    <a:pt x="131" y="23"/>
                  </a:cubicBezTo>
                  <a:cubicBezTo>
                    <a:pt x="124" y="24"/>
                    <a:pt x="118" y="27"/>
                    <a:pt x="113" y="30"/>
                  </a:cubicBezTo>
                  <a:cubicBezTo>
                    <a:pt x="19" y="98"/>
                    <a:pt x="19" y="98"/>
                    <a:pt x="19" y="98"/>
                  </a:cubicBezTo>
                  <a:cubicBezTo>
                    <a:pt x="16" y="100"/>
                    <a:pt x="14" y="103"/>
                    <a:pt x="14" y="107"/>
                  </a:cubicBezTo>
                  <a:cubicBezTo>
                    <a:pt x="14" y="110"/>
                    <a:pt x="15" y="113"/>
                    <a:pt x="18" y="116"/>
                  </a:cubicBezTo>
                  <a:cubicBezTo>
                    <a:pt x="23" y="120"/>
                    <a:pt x="23" y="120"/>
                    <a:pt x="23" y="120"/>
                  </a:cubicBezTo>
                  <a:cubicBezTo>
                    <a:pt x="26" y="123"/>
                    <a:pt x="31" y="124"/>
                    <a:pt x="35" y="122"/>
                  </a:cubicBezTo>
                  <a:cubicBezTo>
                    <a:pt x="106" y="92"/>
                    <a:pt x="106" y="92"/>
                    <a:pt x="106" y="92"/>
                  </a:cubicBezTo>
                  <a:cubicBezTo>
                    <a:pt x="107" y="91"/>
                    <a:pt x="110" y="91"/>
                    <a:pt x="111" y="92"/>
                  </a:cubicBezTo>
                  <a:cubicBezTo>
                    <a:pt x="131" y="102"/>
                    <a:pt x="131" y="102"/>
                    <a:pt x="131" y="102"/>
                  </a:cubicBezTo>
                  <a:cubicBezTo>
                    <a:pt x="140" y="107"/>
                    <a:pt x="149" y="109"/>
                    <a:pt x="159" y="111"/>
                  </a:cubicBezTo>
                  <a:cubicBezTo>
                    <a:pt x="174" y="113"/>
                    <a:pt x="188" y="111"/>
                    <a:pt x="202" y="105"/>
                  </a:cubicBezTo>
                  <a:cubicBezTo>
                    <a:pt x="208" y="102"/>
                    <a:pt x="208" y="102"/>
                    <a:pt x="208" y="102"/>
                  </a:cubicBezTo>
                  <a:cubicBezTo>
                    <a:pt x="214" y="100"/>
                    <a:pt x="219" y="97"/>
                    <a:pt x="224" y="93"/>
                  </a:cubicBezTo>
                  <a:cubicBezTo>
                    <a:pt x="242" y="81"/>
                    <a:pt x="242" y="81"/>
                    <a:pt x="242" y="81"/>
                  </a:cubicBezTo>
                  <a:cubicBezTo>
                    <a:pt x="245" y="78"/>
                    <a:pt x="249" y="79"/>
                    <a:pt x="252" y="82"/>
                  </a:cubicBezTo>
                  <a:cubicBezTo>
                    <a:pt x="254" y="85"/>
                    <a:pt x="253" y="90"/>
                    <a:pt x="250" y="92"/>
                  </a:cubicBezTo>
                  <a:cubicBezTo>
                    <a:pt x="232" y="104"/>
                    <a:pt x="232" y="104"/>
                    <a:pt x="232" y="104"/>
                  </a:cubicBezTo>
                  <a:cubicBezTo>
                    <a:pt x="226" y="109"/>
                    <a:pt x="220" y="112"/>
                    <a:pt x="213" y="115"/>
                  </a:cubicBezTo>
                  <a:cubicBezTo>
                    <a:pt x="207" y="118"/>
                    <a:pt x="207" y="118"/>
                    <a:pt x="207" y="118"/>
                  </a:cubicBezTo>
                  <a:cubicBezTo>
                    <a:pt x="191" y="124"/>
                    <a:pt x="174" y="126"/>
                    <a:pt x="157" y="124"/>
                  </a:cubicBezTo>
                  <a:cubicBezTo>
                    <a:pt x="146" y="123"/>
                    <a:pt x="135" y="119"/>
                    <a:pt x="125" y="114"/>
                  </a:cubicBezTo>
                  <a:cubicBezTo>
                    <a:pt x="108" y="105"/>
                    <a:pt x="108" y="105"/>
                    <a:pt x="108" y="105"/>
                  </a:cubicBezTo>
                  <a:cubicBezTo>
                    <a:pt x="40" y="135"/>
                    <a:pt x="40" y="135"/>
                    <a:pt x="40" y="135"/>
                  </a:cubicBezTo>
                  <a:cubicBezTo>
                    <a:pt x="32" y="139"/>
                    <a:pt x="21" y="137"/>
                    <a:pt x="14" y="131"/>
                  </a:cubicBezTo>
                  <a:cubicBezTo>
                    <a:pt x="9" y="126"/>
                    <a:pt x="9" y="126"/>
                    <a:pt x="9" y="126"/>
                  </a:cubicBezTo>
                  <a:cubicBezTo>
                    <a:pt x="3" y="121"/>
                    <a:pt x="0" y="114"/>
                    <a:pt x="0" y="106"/>
                  </a:cubicBezTo>
                  <a:cubicBezTo>
                    <a:pt x="1" y="98"/>
                    <a:pt x="4" y="91"/>
                    <a:pt x="11" y="87"/>
                  </a:cubicBezTo>
                  <a:cubicBezTo>
                    <a:pt x="105" y="19"/>
                    <a:pt x="105" y="19"/>
                    <a:pt x="105" y="19"/>
                  </a:cubicBezTo>
                  <a:cubicBezTo>
                    <a:pt x="112" y="14"/>
                    <a:pt x="121" y="11"/>
                    <a:pt x="130" y="10"/>
                  </a:cubicBezTo>
                  <a:cubicBezTo>
                    <a:pt x="206" y="1"/>
                    <a:pt x="206" y="1"/>
                    <a:pt x="206" y="1"/>
                  </a:cubicBezTo>
                  <a:cubicBezTo>
                    <a:pt x="223" y="0"/>
                    <a:pt x="241" y="6"/>
                    <a:pt x="252" y="20"/>
                  </a:cubicBezTo>
                  <a:cubicBezTo>
                    <a:pt x="303" y="81"/>
                    <a:pt x="303" y="81"/>
                    <a:pt x="303" y="81"/>
                  </a:cubicBezTo>
                  <a:cubicBezTo>
                    <a:pt x="313" y="92"/>
                    <a:pt x="317" y="108"/>
                    <a:pt x="315" y="123"/>
                  </a:cubicBezTo>
                  <a:cubicBezTo>
                    <a:pt x="311" y="146"/>
                    <a:pt x="311" y="146"/>
                    <a:pt x="311" y="146"/>
                  </a:cubicBezTo>
                  <a:cubicBezTo>
                    <a:pt x="310" y="158"/>
                    <a:pt x="304" y="168"/>
                    <a:pt x="296" y="176"/>
                  </a:cubicBezTo>
                  <a:cubicBezTo>
                    <a:pt x="242" y="232"/>
                    <a:pt x="242" y="232"/>
                    <a:pt x="242" y="232"/>
                  </a:cubicBezTo>
                  <a:cubicBezTo>
                    <a:pt x="240" y="233"/>
                    <a:pt x="238" y="234"/>
                    <a:pt x="237" y="234"/>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CuadroTexto 8"/>
          <p:cNvSpPr txBox="1"/>
          <p:nvPr/>
        </p:nvSpPr>
        <p:spPr>
          <a:xfrm>
            <a:off x="4191433" y="6335096"/>
            <a:ext cx="914400" cy="914400"/>
          </a:xfrm>
          <a:prstGeom prst="rect">
            <a:avLst/>
          </a:prstGeom>
          <a:noFill/>
        </p:spPr>
        <p:txBody>
          <a:bodyPr wrap="none" rtlCol="0">
            <a:noAutofit/>
          </a:bodyPr>
          <a:lstStyle/>
          <a:p>
            <a:pPr>
              <a:lnSpc>
                <a:spcPct val="90000"/>
              </a:lnSpc>
            </a:pPr>
            <a:endParaRPr lang="es-ES_tradnl" dirty="0" smtClean="0"/>
          </a:p>
        </p:txBody>
      </p:sp>
      <p:grpSp>
        <p:nvGrpSpPr>
          <p:cNvPr id="18" name="Agrupar 17"/>
          <p:cNvGrpSpPr/>
          <p:nvPr/>
        </p:nvGrpSpPr>
        <p:grpSpPr>
          <a:xfrm>
            <a:off x="12384089" y="4302375"/>
            <a:ext cx="1603648" cy="1296211"/>
            <a:chOff x="12352458" y="4292097"/>
            <a:chExt cx="1603648" cy="1296211"/>
          </a:xfrm>
        </p:grpSpPr>
        <p:sp>
          <p:nvSpPr>
            <p:cNvPr id="95" name="TextBox 94"/>
            <p:cNvSpPr txBox="1"/>
            <p:nvPr/>
          </p:nvSpPr>
          <p:spPr>
            <a:xfrm>
              <a:off x="12352458" y="5257570"/>
              <a:ext cx="1603648" cy="330738"/>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Support</a:t>
              </a:r>
            </a:p>
          </p:txBody>
        </p:sp>
        <p:grpSp>
          <p:nvGrpSpPr>
            <p:cNvPr id="17" name="Agrupar 16"/>
            <p:cNvGrpSpPr/>
            <p:nvPr/>
          </p:nvGrpSpPr>
          <p:grpSpPr>
            <a:xfrm>
              <a:off x="12707096" y="4292097"/>
              <a:ext cx="958391" cy="959508"/>
              <a:chOff x="12670244" y="3720892"/>
              <a:chExt cx="1496891" cy="1498635"/>
            </a:xfrm>
          </p:grpSpPr>
          <p:grpSp>
            <p:nvGrpSpPr>
              <p:cNvPr id="170" name="Agrupar 169"/>
              <p:cNvGrpSpPr/>
              <p:nvPr/>
            </p:nvGrpSpPr>
            <p:grpSpPr>
              <a:xfrm>
                <a:off x="12670244" y="3720892"/>
                <a:ext cx="1496891" cy="1498635"/>
                <a:chOff x="671521" y="4880101"/>
                <a:chExt cx="1496891" cy="1498635"/>
              </a:xfrm>
            </p:grpSpPr>
            <p:sp>
              <p:nvSpPr>
                <p:cNvPr id="171" name="Elipse 170"/>
                <p:cNvSpPr/>
                <p:nvPr/>
              </p:nvSpPr>
              <p:spPr>
                <a:xfrm>
                  <a:off x="671521" y="4891472"/>
                  <a:ext cx="1487264" cy="1487264"/>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_tradnl" dirty="0" smtClean="0"/>
                </a:p>
              </p:txBody>
            </p:sp>
            <p:sp>
              <p:nvSpPr>
                <p:cNvPr id="172" name="Freeform 5"/>
                <p:cNvSpPr>
                  <a:spLocks noEditPoints="1"/>
                </p:cNvSpPr>
                <p:nvPr/>
              </p:nvSpPr>
              <p:spPr bwMode="auto">
                <a:xfrm>
                  <a:off x="671936" y="4880101"/>
                  <a:ext cx="1496476" cy="1496476"/>
                </a:xfrm>
                <a:custGeom>
                  <a:avLst/>
                  <a:gdLst>
                    <a:gd name="T0" fmla="*/ 400 w 800"/>
                    <a:gd name="T1" fmla="*/ 800 h 800"/>
                    <a:gd name="T2" fmla="*/ 0 w 800"/>
                    <a:gd name="T3" fmla="*/ 400 h 800"/>
                    <a:gd name="T4" fmla="*/ 400 w 800"/>
                    <a:gd name="T5" fmla="*/ 0 h 800"/>
                    <a:gd name="T6" fmla="*/ 800 w 800"/>
                    <a:gd name="T7" fmla="*/ 400 h 800"/>
                    <a:gd name="T8" fmla="*/ 400 w 800"/>
                    <a:gd name="T9" fmla="*/ 800 h 800"/>
                    <a:gd name="T10" fmla="*/ 400 w 800"/>
                    <a:gd name="T11" fmla="*/ 27 h 800"/>
                    <a:gd name="T12" fmla="*/ 26 w 800"/>
                    <a:gd name="T13" fmla="*/ 400 h 800"/>
                    <a:gd name="T14" fmla="*/ 400 w 800"/>
                    <a:gd name="T15" fmla="*/ 773 h 800"/>
                    <a:gd name="T16" fmla="*/ 773 w 800"/>
                    <a:gd name="T17" fmla="*/ 400 h 800"/>
                    <a:gd name="T18" fmla="*/ 400 w 800"/>
                    <a:gd name="T19" fmla="*/ 2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800"/>
                      </a:moveTo>
                      <a:cubicBezTo>
                        <a:pt x="179" y="800"/>
                        <a:pt x="0" y="621"/>
                        <a:pt x="0" y="400"/>
                      </a:cubicBezTo>
                      <a:cubicBezTo>
                        <a:pt x="0" y="179"/>
                        <a:pt x="179" y="0"/>
                        <a:pt x="400" y="0"/>
                      </a:cubicBezTo>
                      <a:cubicBezTo>
                        <a:pt x="620" y="0"/>
                        <a:pt x="800" y="179"/>
                        <a:pt x="800" y="400"/>
                      </a:cubicBezTo>
                      <a:cubicBezTo>
                        <a:pt x="800" y="621"/>
                        <a:pt x="620" y="800"/>
                        <a:pt x="400" y="800"/>
                      </a:cubicBezTo>
                      <a:close/>
                      <a:moveTo>
                        <a:pt x="400" y="27"/>
                      </a:moveTo>
                      <a:cubicBezTo>
                        <a:pt x="194" y="27"/>
                        <a:pt x="26" y="194"/>
                        <a:pt x="26" y="400"/>
                      </a:cubicBezTo>
                      <a:cubicBezTo>
                        <a:pt x="26" y="606"/>
                        <a:pt x="194" y="773"/>
                        <a:pt x="400" y="773"/>
                      </a:cubicBezTo>
                      <a:cubicBezTo>
                        <a:pt x="606" y="773"/>
                        <a:pt x="773" y="606"/>
                        <a:pt x="773" y="400"/>
                      </a:cubicBezTo>
                      <a:cubicBezTo>
                        <a:pt x="773" y="194"/>
                        <a:pt x="606" y="27"/>
                        <a:pt x="400" y="27"/>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3" name="Agrupar 172"/>
              <p:cNvGrpSpPr/>
              <p:nvPr/>
            </p:nvGrpSpPr>
            <p:grpSpPr>
              <a:xfrm>
                <a:off x="13105007" y="4069233"/>
                <a:ext cx="629538" cy="736553"/>
                <a:chOff x="4578350" y="1603375"/>
                <a:chExt cx="3025776" cy="3540126"/>
              </a:xfrm>
            </p:grpSpPr>
            <p:sp>
              <p:nvSpPr>
                <p:cNvPr id="174" name="Freeform 6"/>
                <p:cNvSpPr>
                  <a:spLocks noEditPoints="1"/>
                </p:cNvSpPr>
                <p:nvPr/>
              </p:nvSpPr>
              <p:spPr bwMode="auto">
                <a:xfrm>
                  <a:off x="5178425" y="2108200"/>
                  <a:ext cx="1835150" cy="1843088"/>
                </a:xfrm>
                <a:custGeom>
                  <a:avLst/>
                  <a:gdLst>
                    <a:gd name="T0" fmla="*/ 107 w 214"/>
                    <a:gd name="T1" fmla="*/ 215 h 215"/>
                    <a:gd name="T2" fmla="*/ 0 w 214"/>
                    <a:gd name="T3" fmla="*/ 108 h 215"/>
                    <a:gd name="T4" fmla="*/ 107 w 214"/>
                    <a:gd name="T5" fmla="*/ 0 h 215"/>
                    <a:gd name="T6" fmla="*/ 214 w 214"/>
                    <a:gd name="T7" fmla="*/ 108 h 215"/>
                    <a:gd name="T8" fmla="*/ 107 w 214"/>
                    <a:gd name="T9" fmla="*/ 215 h 215"/>
                    <a:gd name="T10" fmla="*/ 107 w 214"/>
                    <a:gd name="T11" fmla="*/ 27 h 215"/>
                    <a:gd name="T12" fmla="*/ 26 w 214"/>
                    <a:gd name="T13" fmla="*/ 108 h 215"/>
                    <a:gd name="T14" fmla="*/ 107 w 214"/>
                    <a:gd name="T15" fmla="*/ 188 h 215"/>
                    <a:gd name="T16" fmla="*/ 188 w 214"/>
                    <a:gd name="T17" fmla="*/ 108 h 215"/>
                    <a:gd name="T18" fmla="*/ 107 w 214"/>
                    <a:gd name="T19" fmla="*/ 2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5">
                      <a:moveTo>
                        <a:pt x="107" y="215"/>
                      </a:moveTo>
                      <a:cubicBezTo>
                        <a:pt x="48" y="215"/>
                        <a:pt x="0" y="167"/>
                        <a:pt x="0" y="108"/>
                      </a:cubicBezTo>
                      <a:cubicBezTo>
                        <a:pt x="0" y="48"/>
                        <a:pt x="48" y="0"/>
                        <a:pt x="107" y="0"/>
                      </a:cubicBezTo>
                      <a:cubicBezTo>
                        <a:pt x="166" y="0"/>
                        <a:pt x="214" y="48"/>
                        <a:pt x="214" y="108"/>
                      </a:cubicBezTo>
                      <a:cubicBezTo>
                        <a:pt x="214" y="167"/>
                        <a:pt x="166" y="215"/>
                        <a:pt x="107" y="215"/>
                      </a:cubicBezTo>
                      <a:close/>
                      <a:moveTo>
                        <a:pt x="107" y="27"/>
                      </a:moveTo>
                      <a:cubicBezTo>
                        <a:pt x="62" y="27"/>
                        <a:pt x="26" y="63"/>
                        <a:pt x="26" y="108"/>
                      </a:cubicBezTo>
                      <a:cubicBezTo>
                        <a:pt x="26" y="152"/>
                        <a:pt x="62" y="188"/>
                        <a:pt x="107" y="188"/>
                      </a:cubicBezTo>
                      <a:cubicBezTo>
                        <a:pt x="152" y="188"/>
                        <a:pt x="188" y="152"/>
                        <a:pt x="188" y="108"/>
                      </a:cubicBezTo>
                      <a:cubicBezTo>
                        <a:pt x="188" y="63"/>
                        <a:pt x="152" y="27"/>
                        <a:pt x="107" y="27"/>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7"/>
                <p:cNvSpPr>
                  <a:spLocks/>
                </p:cNvSpPr>
                <p:nvPr/>
              </p:nvSpPr>
              <p:spPr bwMode="auto">
                <a:xfrm>
                  <a:off x="4724400" y="3951288"/>
                  <a:ext cx="2743200" cy="1192213"/>
                </a:xfrm>
                <a:custGeom>
                  <a:avLst/>
                  <a:gdLst>
                    <a:gd name="T0" fmla="*/ 306 w 320"/>
                    <a:gd name="T1" fmla="*/ 139 h 139"/>
                    <a:gd name="T2" fmla="*/ 14 w 320"/>
                    <a:gd name="T3" fmla="*/ 139 h 139"/>
                    <a:gd name="T4" fmla="*/ 4 w 320"/>
                    <a:gd name="T5" fmla="*/ 134 h 139"/>
                    <a:gd name="T6" fmla="*/ 1 w 320"/>
                    <a:gd name="T7" fmla="*/ 124 h 139"/>
                    <a:gd name="T8" fmla="*/ 15 w 320"/>
                    <a:gd name="T9" fmla="*/ 33 h 139"/>
                    <a:gd name="T10" fmla="*/ 24 w 320"/>
                    <a:gd name="T11" fmla="*/ 22 h 139"/>
                    <a:gd name="T12" fmla="*/ 85 w 320"/>
                    <a:gd name="T13" fmla="*/ 3 h 139"/>
                    <a:gd name="T14" fmla="*/ 101 w 320"/>
                    <a:gd name="T15" fmla="*/ 11 h 139"/>
                    <a:gd name="T16" fmla="*/ 93 w 320"/>
                    <a:gd name="T17" fmla="*/ 28 h 139"/>
                    <a:gd name="T18" fmla="*/ 40 w 320"/>
                    <a:gd name="T19" fmla="*/ 45 h 139"/>
                    <a:gd name="T20" fmla="*/ 29 w 320"/>
                    <a:gd name="T21" fmla="*/ 112 h 139"/>
                    <a:gd name="T22" fmla="*/ 291 w 320"/>
                    <a:gd name="T23" fmla="*/ 112 h 139"/>
                    <a:gd name="T24" fmla="*/ 279 w 320"/>
                    <a:gd name="T25" fmla="*/ 37 h 139"/>
                    <a:gd name="T26" fmla="*/ 290 w 320"/>
                    <a:gd name="T27" fmla="*/ 22 h 139"/>
                    <a:gd name="T28" fmla="*/ 305 w 320"/>
                    <a:gd name="T29" fmla="*/ 33 h 139"/>
                    <a:gd name="T30" fmla="*/ 319 w 320"/>
                    <a:gd name="T31" fmla="*/ 124 h 139"/>
                    <a:gd name="T32" fmla="*/ 316 w 320"/>
                    <a:gd name="T33" fmla="*/ 134 h 139"/>
                    <a:gd name="T34" fmla="*/ 306 w 320"/>
                    <a:gd name="T3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0" h="139">
                      <a:moveTo>
                        <a:pt x="306" y="139"/>
                      </a:moveTo>
                      <a:cubicBezTo>
                        <a:pt x="14" y="139"/>
                        <a:pt x="14" y="139"/>
                        <a:pt x="14" y="139"/>
                      </a:cubicBezTo>
                      <a:cubicBezTo>
                        <a:pt x="10" y="139"/>
                        <a:pt x="6" y="137"/>
                        <a:pt x="4" y="134"/>
                      </a:cubicBezTo>
                      <a:cubicBezTo>
                        <a:pt x="1" y="131"/>
                        <a:pt x="0" y="127"/>
                        <a:pt x="1" y="124"/>
                      </a:cubicBezTo>
                      <a:cubicBezTo>
                        <a:pt x="15" y="33"/>
                        <a:pt x="15" y="33"/>
                        <a:pt x="15" y="33"/>
                      </a:cubicBezTo>
                      <a:cubicBezTo>
                        <a:pt x="16" y="28"/>
                        <a:pt x="19" y="24"/>
                        <a:pt x="24" y="22"/>
                      </a:cubicBezTo>
                      <a:cubicBezTo>
                        <a:pt x="85" y="3"/>
                        <a:pt x="85" y="3"/>
                        <a:pt x="85" y="3"/>
                      </a:cubicBezTo>
                      <a:cubicBezTo>
                        <a:pt x="92" y="0"/>
                        <a:pt x="99" y="4"/>
                        <a:pt x="101" y="11"/>
                      </a:cubicBezTo>
                      <a:cubicBezTo>
                        <a:pt x="104" y="18"/>
                        <a:pt x="100" y="25"/>
                        <a:pt x="93" y="28"/>
                      </a:cubicBezTo>
                      <a:cubicBezTo>
                        <a:pt x="40" y="45"/>
                        <a:pt x="40" y="45"/>
                        <a:pt x="40" y="45"/>
                      </a:cubicBezTo>
                      <a:cubicBezTo>
                        <a:pt x="29" y="112"/>
                        <a:pt x="29" y="112"/>
                        <a:pt x="29" y="112"/>
                      </a:cubicBezTo>
                      <a:cubicBezTo>
                        <a:pt x="291" y="112"/>
                        <a:pt x="291" y="112"/>
                        <a:pt x="291" y="112"/>
                      </a:cubicBezTo>
                      <a:cubicBezTo>
                        <a:pt x="279" y="37"/>
                        <a:pt x="279" y="37"/>
                        <a:pt x="279" y="37"/>
                      </a:cubicBezTo>
                      <a:cubicBezTo>
                        <a:pt x="278" y="30"/>
                        <a:pt x="283" y="23"/>
                        <a:pt x="290" y="22"/>
                      </a:cubicBezTo>
                      <a:cubicBezTo>
                        <a:pt x="297" y="21"/>
                        <a:pt x="304" y="26"/>
                        <a:pt x="305" y="33"/>
                      </a:cubicBezTo>
                      <a:cubicBezTo>
                        <a:pt x="319" y="124"/>
                        <a:pt x="319" y="124"/>
                        <a:pt x="319" y="124"/>
                      </a:cubicBezTo>
                      <a:cubicBezTo>
                        <a:pt x="320" y="127"/>
                        <a:pt x="319" y="131"/>
                        <a:pt x="316" y="134"/>
                      </a:cubicBezTo>
                      <a:cubicBezTo>
                        <a:pt x="314" y="137"/>
                        <a:pt x="310" y="139"/>
                        <a:pt x="306" y="139"/>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8"/>
                <p:cNvSpPr>
                  <a:spLocks/>
                </p:cNvSpPr>
                <p:nvPr/>
              </p:nvSpPr>
              <p:spPr bwMode="auto">
                <a:xfrm>
                  <a:off x="4878388" y="1774825"/>
                  <a:ext cx="2425700" cy="960438"/>
                </a:xfrm>
                <a:custGeom>
                  <a:avLst/>
                  <a:gdLst>
                    <a:gd name="T0" fmla="*/ 270 w 283"/>
                    <a:gd name="T1" fmla="*/ 112 h 112"/>
                    <a:gd name="T2" fmla="*/ 141 w 283"/>
                    <a:gd name="T3" fmla="*/ 14 h 112"/>
                    <a:gd name="T4" fmla="*/ 13 w 283"/>
                    <a:gd name="T5" fmla="*/ 111 h 112"/>
                    <a:gd name="T6" fmla="*/ 0 w 283"/>
                    <a:gd name="T7" fmla="*/ 107 h 112"/>
                    <a:gd name="T8" fmla="*/ 141 w 283"/>
                    <a:gd name="T9" fmla="*/ 0 h 112"/>
                    <a:gd name="T10" fmla="*/ 283 w 283"/>
                    <a:gd name="T11" fmla="*/ 109 h 112"/>
                    <a:gd name="T12" fmla="*/ 270 w 283"/>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283" h="112">
                      <a:moveTo>
                        <a:pt x="270" y="112"/>
                      </a:moveTo>
                      <a:cubicBezTo>
                        <a:pt x="254" y="54"/>
                        <a:pt x="201" y="14"/>
                        <a:pt x="141" y="14"/>
                      </a:cubicBezTo>
                      <a:cubicBezTo>
                        <a:pt x="82" y="14"/>
                        <a:pt x="29" y="54"/>
                        <a:pt x="13" y="111"/>
                      </a:cubicBezTo>
                      <a:cubicBezTo>
                        <a:pt x="0" y="107"/>
                        <a:pt x="0" y="107"/>
                        <a:pt x="0" y="107"/>
                      </a:cubicBezTo>
                      <a:cubicBezTo>
                        <a:pt x="18" y="44"/>
                        <a:pt x="76" y="0"/>
                        <a:pt x="141" y="0"/>
                      </a:cubicBezTo>
                      <a:cubicBezTo>
                        <a:pt x="207" y="0"/>
                        <a:pt x="265" y="45"/>
                        <a:pt x="283" y="109"/>
                      </a:cubicBezTo>
                      <a:lnTo>
                        <a:pt x="270" y="112"/>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9"/>
                <p:cNvSpPr>
                  <a:spLocks/>
                </p:cNvSpPr>
                <p:nvPr/>
              </p:nvSpPr>
              <p:spPr bwMode="auto">
                <a:xfrm>
                  <a:off x="6688138" y="3479800"/>
                  <a:ext cx="547688" cy="617538"/>
                </a:xfrm>
                <a:custGeom>
                  <a:avLst/>
                  <a:gdLst>
                    <a:gd name="T0" fmla="*/ 7 w 64"/>
                    <a:gd name="T1" fmla="*/ 72 h 72"/>
                    <a:gd name="T2" fmla="*/ 0 w 64"/>
                    <a:gd name="T3" fmla="*/ 61 h 72"/>
                    <a:gd name="T4" fmla="*/ 52 w 64"/>
                    <a:gd name="T5" fmla="*/ 0 h 72"/>
                    <a:gd name="T6" fmla="*/ 64 w 64"/>
                    <a:gd name="T7" fmla="*/ 6 h 72"/>
                    <a:gd name="T8" fmla="*/ 7 w 64"/>
                    <a:gd name="T9" fmla="*/ 72 h 72"/>
                  </a:gdLst>
                  <a:ahLst/>
                  <a:cxnLst>
                    <a:cxn ang="0">
                      <a:pos x="T0" y="T1"/>
                    </a:cxn>
                    <a:cxn ang="0">
                      <a:pos x="T2" y="T3"/>
                    </a:cxn>
                    <a:cxn ang="0">
                      <a:pos x="T4" y="T5"/>
                    </a:cxn>
                    <a:cxn ang="0">
                      <a:pos x="T6" y="T7"/>
                    </a:cxn>
                    <a:cxn ang="0">
                      <a:pos x="T8" y="T9"/>
                    </a:cxn>
                  </a:cxnLst>
                  <a:rect l="0" t="0" r="r" b="b"/>
                  <a:pathLst>
                    <a:path w="64" h="72">
                      <a:moveTo>
                        <a:pt x="7" y="72"/>
                      </a:moveTo>
                      <a:cubicBezTo>
                        <a:pt x="0" y="61"/>
                        <a:pt x="0" y="61"/>
                        <a:pt x="0" y="61"/>
                      </a:cubicBezTo>
                      <a:cubicBezTo>
                        <a:pt x="23" y="46"/>
                        <a:pt x="41" y="25"/>
                        <a:pt x="52" y="0"/>
                      </a:cubicBezTo>
                      <a:cubicBezTo>
                        <a:pt x="64" y="6"/>
                        <a:pt x="64" y="6"/>
                        <a:pt x="64" y="6"/>
                      </a:cubicBezTo>
                      <a:cubicBezTo>
                        <a:pt x="53" y="33"/>
                        <a:pt x="33" y="56"/>
                        <a:pt x="7" y="72"/>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0"/>
                <p:cNvSpPr>
                  <a:spLocks/>
                </p:cNvSpPr>
                <p:nvPr/>
              </p:nvSpPr>
              <p:spPr bwMode="auto">
                <a:xfrm>
                  <a:off x="5427663" y="1603375"/>
                  <a:ext cx="1868488" cy="1131888"/>
                </a:xfrm>
                <a:custGeom>
                  <a:avLst/>
                  <a:gdLst>
                    <a:gd name="T0" fmla="*/ 206 w 218"/>
                    <a:gd name="T1" fmla="*/ 132 h 132"/>
                    <a:gd name="T2" fmla="*/ 190 w 218"/>
                    <a:gd name="T3" fmla="*/ 97 h 132"/>
                    <a:gd name="T4" fmla="*/ 7 w 218"/>
                    <a:gd name="T5" fmla="*/ 54 h 132"/>
                    <a:gd name="T6" fmla="*/ 0 w 218"/>
                    <a:gd name="T7" fmla="*/ 42 h 132"/>
                    <a:gd name="T8" fmla="*/ 202 w 218"/>
                    <a:gd name="T9" fmla="*/ 90 h 132"/>
                    <a:gd name="T10" fmla="*/ 218 w 218"/>
                    <a:gd name="T11" fmla="*/ 129 h 132"/>
                    <a:gd name="T12" fmla="*/ 206 w 218"/>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218" h="132">
                      <a:moveTo>
                        <a:pt x="206" y="132"/>
                      </a:moveTo>
                      <a:cubicBezTo>
                        <a:pt x="202" y="120"/>
                        <a:pt x="197" y="108"/>
                        <a:pt x="190" y="97"/>
                      </a:cubicBezTo>
                      <a:cubicBezTo>
                        <a:pt x="152" y="34"/>
                        <a:pt x="70" y="15"/>
                        <a:pt x="7" y="54"/>
                      </a:cubicBezTo>
                      <a:cubicBezTo>
                        <a:pt x="0" y="42"/>
                        <a:pt x="0" y="42"/>
                        <a:pt x="0" y="42"/>
                      </a:cubicBezTo>
                      <a:cubicBezTo>
                        <a:pt x="69" y="0"/>
                        <a:pt x="159" y="21"/>
                        <a:pt x="202" y="90"/>
                      </a:cubicBezTo>
                      <a:cubicBezTo>
                        <a:pt x="209" y="102"/>
                        <a:pt x="215" y="115"/>
                        <a:pt x="218" y="129"/>
                      </a:cubicBezTo>
                      <a:lnTo>
                        <a:pt x="206" y="132"/>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1"/>
                <p:cNvSpPr>
                  <a:spLocks noEditPoints="1"/>
                </p:cNvSpPr>
                <p:nvPr/>
              </p:nvSpPr>
              <p:spPr bwMode="auto">
                <a:xfrm>
                  <a:off x="4578350" y="2665413"/>
                  <a:ext cx="592138" cy="900113"/>
                </a:xfrm>
                <a:custGeom>
                  <a:avLst/>
                  <a:gdLst>
                    <a:gd name="T0" fmla="*/ 34 w 69"/>
                    <a:gd name="T1" fmla="*/ 105 h 105"/>
                    <a:gd name="T2" fmla="*/ 19 w 69"/>
                    <a:gd name="T3" fmla="*/ 101 h 105"/>
                    <a:gd name="T4" fmla="*/ 5 w 69"/>
                    <a:gd name="T5" fmla="*/ 82 h 105"/>
                    <a:gd name="T6" fmla="*/ 0 w 69"/>
                    <a:gd name="T7" fmla="*/ 45 h 105"/>
                    <a:gd name="T8" fmla="*/ 1 w 69"/>
                    <a:gd name="T9" fmla="*/ 28 h 105"/>
                    <a:gd name="T10" fmla="*/ 1 w 69"/>
                    <a:gd name="T11" fmla="*/ 28 h 105"/>
                    <a:gd name="T12" fmla="*/ 13 w 69"/>
                    <a:gd name="T13" fmla="*/ 7 h 105"/>
                    <a:gd name="T14" fmla="*/ 35 w 69"/>
                    <a:gd name="T15" fmla="*/ 1 h 105"/>
                    <a:gd name="T16" fmla="*/ 56 w 69"/>
                    <a:gd name="T17" fmla="*/ 12 h 105"/>
                    <a:gd name="T18" fmla="*/ 62 w 69"/>
                    <a:gd name="T19" fmla="*/ 35 h 105"/>
                    <a:gd name="T20" fmla="*/ 62 w 69"/>
                    <a:gd name="T21" fmla="*/ 45 h 105"/>
                    <a:gd name="T22" fmla="*/ 64 w 69"/>
                    <a:gd name="T23" fmla="*/ 67 h 105"/>
                    <a:gd name="T24" fmla="*/ 42 w 69"/>
                    <a:gd name="T25" fmla="*/ 104 h 105"/>
                    <a:gd name="T26" fmla="*/ 34 w 69"/>
                    <a:gd name="T27" fmla="*/ 105 h 105"/>
                    <a:gd name="T28" fmla="*/ 14 w 69"/>
                    <a:gd name="T29" fmla="*/ 29 h 105"/>
                    <a:gd name="T30" fmla="*/ 13 w 69"/>
                    <a:gd name="T31" fmla="*/ 45 h 105"/>
                    <a:gd name="T32" fmla="*/ 17 w 69"/>
                    <a:gd name="T33" fmla="*/ 79 h 105"/>
                    <a:gd name="T34" fmla="*/ 26 w 69"/>
                    <a:gd name="T35" fmla="*/ 90 h 105"/>
                    <a:gd name="T36" fmla="*/ 39 w 69"/>
                    <a:gd name="T37" fmla="*/ 91 h 105"/>
                    <a:gd name="T38" fmla="*/ 52 w 69"/>
                    <a:gd name="T39" fmla="*/ 70 h 105"/>
                    <a:gd name="T40" fmla="*/ 48 w 69"/>
                    <a:gd name="T41" fmla="*/ 45 h 105"/>
                    <a:gd name="T42" fmla="*/ 49 w 69"/>
                    <a:gd name="T43" fmla="*/ 34 h 105"/>
                    <a:gd name="T44" fmla="*/ 46 w 69"/>
                    <a:gd name="T45" fmla="*/ 21 h 105"/>
                    <a:gd name="T46" fmla="*/ 34 w 69"/>
                    <a:gd name="T47" fmla="*/ 14 h 105"/>
                    <a:gd name="T48" fmla="*/ 21 w 69"/>
                    <a:gd name="T49" fmla="*/ 18 h 105"/>
                    <a:gd name="T50" fmla="*/ 14 w 69"/>
                    <a:gd name="T51" fmla="*/ 2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105">
                      <a:moveTo>
                        <a:pt x="34" y="105"/>
                      </a:moveTo>
                      <a:cubicBezTo>
                        <a:pt x="29" y="105"/>
                        <a:pt x="24" y="104"/>
                        <a:pt x="19" y="101"/>
                      </a:cubicBezTo>
                      <a:cubicBezTo>
                        <a:pt x="12" y="97"/>
                        <a:pt x="7" y="90"/>
                        <a:pt x="5" y="82"/>
                      </a:cubicBezTo>
                      <a:cubicBezTo>
                        <a:pt x="1" y="70"/>
                        <a:pt x="0" y="58"/>
                        <a:pt x="0" y="45"/>
                      </a:cubicBezTo>
                      <a:cubicBezTo>
                        <a:pt x="0" y="40"/>
                        <a:pt x="0" y="34"/>
                        <a:pt x="1" y="28"/>
                      </a:cubicBezTo>
                      <a:cubicBezTo>
                        <a:pt x="1" y="28"/>
                        <a:pt x="1" y="28"/>
                        <a:pt x="1" y="28"/>
                      </a:cubicBezTo>
                      <a:cubicBezTo>
                        <a:pt x="2" y="20"/>
                        <a:pt x="6" y="12"/>
                        <a:pt x="13" y="7"/>
                      </a:cubicBezTo>
                      <a:cubicBezTo>
                        <a:pt x="19" y="2"/>
                        <a:pt x="27" y="0"/>
                        <a:pt x="35" y="1"/>
                      </a:cubicBezTo>
                      <a:cubicBezTo>
                        <a:pt x="44" y="2"/>
                        <a:pt x="51" y="6"/>
                        <a:pt x="56" y="12"/>
                      </a:cubicBezTo>
                      <a:cubicBezTo>
                        <a:pt x="61" y="19"/>
                        <a:pt x="63" y="27"/>
                        <a:pt x="62" y="35"/>
                      </a:cubicBezTo>
                      <a:cubicBezTo>
                        <a:pt x="62" y="39"/>
                        <a:pt x="62" y="42"/>
                        <a:pt x="62" y="45"/>
                      </a:cubicBezTo>
                      <a:cubicBezTo>
                        <a:pt x="62" y="53"/>
                        <a:pt x="63" y="60"/>
                        <a:pt x="64" y="67"/>
                      </a:cubicBezTo>
                      <a:cubicBezTo>
                        <a:pt x="69" y="83"/>
                        <a:pt x="59" y="100"/>
                        <a:pt x="42" y="104"/>
                      </a:cubicBezTo>
                      <a:cubicBezTo>
                        <a:pt x="40" y="105"/>
                        <a:pt x="37" y="105"/>
                        <a:pt x="34" y="105"/>
                      </a:cubicBezTo>
                      <a:close/>
                      <a:moveTo>
                        <a:pt x="14" y="29"/>
                      </a:moveTo>
                      <a:cubicBezTo>
                        <a:pt x="13" y="35"/>
                        <a:pt x="13" y="40"/>
                        <a:pt x="13" y="45"/>
                      </a:cubicBezTo>
                      <a:cubicBezTo>
                        <a:pt x="13" y="57"/>
                        <a:pt x="15" y="68"/>
                        <a:pt x="17" y="79"/>
                      </a:cubicBezTo>
                      <a:cubicBezTo>
                        <a:pt x="19" y="83"/>
                        <a:pt x="22" y="87"/>
                        <a:pt x="26" y="90"/>
                      </a:cubicBezTo>
                      <a:cubicBezTo>
                        <a:pt x="30" y="92"/>
                        <a:pt x="34" y="93"/>
                        <a:pt x="39" y="91"/>
                      </a:cubicBezTo>
                      <a:cubicBezTo>
                        <a:pt x="48" y="89"/>
                        <a:pt x="54" y="79"/>
                        <a:pt x="52" y="70"/>
                      </a:cubicBezTo>
                      <a:cubicBezTo>
                        <a:pt x="49" y="62"/>
                        <a:pt x="48" y="54"/>
                        <a:pt x="48" y="45"/>
                      </a:cubicBezTo>
                      <a:cubicBezTo>
                        <a:pt x="48" y="41"/>
                        <a:pt x="49" y="37"/>
                        <a:pt x="49" y="34"/>
                      </a:cubicBezTo>
                      <a:cubicBezTo>
                        <a:pt x="50" y="29"/>
                        <a:pt x="48" y="24"/>
                        <a:pt x="46" y="21"/>
                      </a:cubicBezTo>
                      <a:cubicBezTo>
                        <a:pt x="43" y="17"/>
                        <a:pt x="38" y="15"/>
                        <a:pt x="34" y="14"/>
                      </a:cubicBezTo>
                      <a:cubicBezTo>
                        <a:pt x="29" y="13"/>
                        <a:pt x="24" y="15"/>
                        <a:pt x="21" y="18"/>
                      </a:cubicBezTo>
                      <a:cubicBezTo>
                        <a:pt x="17" y="20"/>
                        <a:pt x="15" y="25"/>
                        <a:pt x="14" y="29"/>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2"/>
                <p:cNvSpPr>
                  <a:spLocks noEditPoints="1"/>
                </p:cNvSpPr>
                <p:nvPr/>
              </p:nvSpPr>
              <p:spPr bwMode="auto">
                <a:xfrm>
                  <a:off x="7021513" y="2665413"/>
                  <a:ext cx="582613" cy="900113"/>
                </a:xfrm>
                <a:custGeom>
                  <a:avLst/>
                  <a:gdLst>
                    <a:gd name="T0" fmla="*/ 34 w 68"/>
                    <a:gd name="T1" fmla="*/ 105 h 105"/>
                    <a:gd name="T2" fmla="*/ 26 w 68"/>
                    <a:gd name="T3" fmla="*/ 104 h 105"/>
                    <a:gd name="T4" fmla="*/ 4 w 68"/>
                    <a:gd name="T5" fmla="*/ 67 h 105"/>
                    <a:gd name="T6" fmla="*/ 7 w 68"/>
                    <a:gd name="T7" fmla="*/ 45 h 105"/>
                    <a:gd name="T8" fmla="*/ 6 w 68"/>
                    <a:gd name="T9" fmla="*/ 35 h 105"/>
                    <a:gd name="T10" fmla="*/ 12 w 68"/>
                    <a:gd name="T11" fmla="*/ 12 h 105"/>
                    <a:gd name="T12" fmla="*/ 33 w 68"/>
                    <a:gd name="T13" fmla="*/ 1 h 105"/>
                    <a:gd name="T14" fmla="*/ 56 w 68"/>
                    <a:gd name="T15" fmla="*/ 7 h 105"/>
                    <a:gd name="T16" fmla="*/ 67 w 68"/>
                    <a:gd name="T17" fmla="*/ 28 h 105"/>
                    <a:gd name="T18" fmla="*/ 67 w 68"/>
                    <a:gd name="T19" fmla="*/ 28 h 105"/>
                    <a:gd name="T20" fmla="*/ 68 w 68"/>
                    <a:gd name="T21" fmla="*/ 45 h 105"/>
                    <a:gd name="T22" fmla="*/ 64 w 68"/>
                    <a:gd name="T23" fmla="*/ 82 h 105"/>
                    <a:gd name="T24" fmla="*/ 49 w 68"/>
                    <a:gd name="T25" fmla="*/ 101 h 105"/>
                    <a:gd name="T26" fmla="*/ 34 w 68"/>
                    <a:gd name="T27" fmla="*/ 105 h 105"/>
                    <a:gd name="T28" fmla="*/ 37 w 68"/>
                    <a:gd name="T29" fmla="*/ 14 h 105"/>
                    <a:gd name="T30" fmla="*/ 35 w 68"/>
                    <a:gd name="T31" fmla="*/ 14 h 105"/>
                    <a:gd name="T32" fmla="*/ 23 w 68"/>
                    <a:gd name="T33" fmla="*/ 21 h 105"/>
                    <a:gd name="T34" fmla="*/ 19 w 68"/>
                    <a:gd name="T35" fmla="*/ 34 h 105"/>
                    <a:gd name="T36" fmla="*/ 20 w 68"/>
                    <a:gd name="T37" fmla="*/ 45 h 105"/>
                    <a:gd name="T38" fmla="*/ 17 w 68"/>
                    <a:gd name="T39" fmla="*/ 70 h 105"/>
                    <a:gd name="T40" fmla="*/ 29 w 68"/>
                    <a:gd name="T41" fmla="*/ 91 h 105"/>
                    <a:gd name="T42" fmla="*/ 43 w 68"/>
                    <a:gd name="T43" fmla="*/ 90 h 105"/>
                    <a:gd name="T44" fmla="*/ 51 w 68"/>
                    <a:gd name="T45" fmla="*/ 79 h 105"/>
                    <a:gd name="T46" fmla="*/ 55 w 68"/>
                    <a:gd name="T47" fmla="*/ 45 h 105"/>
                    <a:gd name="T48" fmla="*/ 54 w 68"/>
                    <a:gd name="T49" fmla="*/ 29 h 105"/>
                    <a:gd name="T50" fmla="*/ 54 w 68"/>
                    <a:gd name="T51" fmla="*/ 29 h 105"/>
                    <a:gd name="T52" fmla="*/ 48 w 68"/>
                    <a:gd name="T53" fmla="*/ 18 h 105"/>
                    <a:gd name="T54" fmla="*/ 37 w 68"/>
                    <a:gd name="T5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05">
                      <a:moveTo>
                        <a:pt x="34" y="105"/>
                      </a:moveTo>
                      <a:cubicBezTo>
                        <a:pt x="31" y="105"/>
                        <a:pt x="29" y="105"/>
                        <a:pt x="26" y="104"/>
                      </a:cubicBezTo>
                      <a:cubicBezTo>
                        <a:pt x="9" y="100"/>
                        <a:pt x="0" y="83"/>
                        <a:pt x="4" y="67"/>
                      </a:cubicBezTo>
                      <a:cubicBezTo>
                        <a:pt x="6" y="60"/>
                        <a:pt x="7" y="53"/>
                        <a:pt x="7" y="45"/>
                      </a:cubicBezTo>
                      <a:cubicBezTo>
                        <a:pt x="7" y="42"/>
                        <a:pt x="6" y="39"/>
                        <a:pt x="6" y="35"/>
                      </a:cubicBezTo>
                      <a:cubicBezTo>
                        <a:pt x="5" y="27"/>
                        <a:pt x="7" y="19"/>
                        <a:pt x="12" y="12"/>
                      </a:cubicBezTo>
                      <a:cubicBezTo>
                        <a:pt x="17" y="6"/>
                        <a:pt x="25" y="2"/>
                        <a:pt x="33" y="1"/>
                      </a:cubicBezTo>
                      <a:cubicBezTo>
                        <a:pt x="41" y="0"/>
                        <a:pt x="49" y="2"/>
                        <a:pt x="56" y="7"/>
                      </a:cubicBezTo>
                      <a:cubicBezTo>
                        <a:pt x="62" y="12"/>
                        <a:pt x="66" y="20"/>
                        <a:pt x="67" y="28"/>
                      </a:cubicBezTo>
                      <a:cubicBezTo>
                        <a:pt x="67" y="28"/>
                        <a:pt x="67" y="28"/>
                        <a:pt x="67" y="28"/>
                      </a:cubicBezTo>
                      <a:cubicBezTo>
                        <a:pt x="68" y="34"/>
                        <a:pt x="68" y="40"/>
                        <a:pt x="68" y="45"/>
                      </a:cubicBezTo>
                      <a:cubicBezTo>
                        <a:pt x="68" y="58"/>
                        <a:pt x="67" y="70"/>
                        <a:pt x="64" y="82"/>
                      </a:cubicBezTo>
                      <a:cubicBezTo>
                        <a:pt x="62" y="90"/>
                        <a:pt x="56" y="97"/>
                        <a:pt x="49" y="101"/>
                      </a:cubicBezTo>
                      <a:cubicBezTo>
                        <a:pt x="45" y="104"/>
                        <a:pt x="39" y="105"/>
                        <a:pt x="34" y="105"/>
                      </a:cubicBezTo>
                      <a:close/>
                      <a:moveTo>
                        <a:pt x="37" y="14"/>
                      </a:moveTo>
                      <a:cubicBezTo>
                        <a:pt x="36" y="14"/>
                        <a:pt x="35" y="14"/>
                        <a:pt x="35" y="14"/>
                      </a:cubicBezTo>
                      <a:cubicBezTo>
                        <a:pt x="30" y="15"/>
                        <a:pt x="26" y="17"/>
                        <a:pt x="23" y="21"/>
                      </a:cubicBezTo>
                      <a:cubicBezTo>
                        <a:pt x="20" y="24"/>
                        <a:pt x="19" y="29"/>
                        <a:pt x="19" y="34"/>
                      </a:cubicBezTo>
                      <a:cubicBezTo>
                        <a:pt x="20" y="37"/>
                        <a:pt x="20" y="41"/>
                        <a:pt x="20" y="45"/>
                      </a:cubicBezTo>
                      <a:cubicBezTo>
                        <a:pt x="20" y="54"/>
                        <a:pt x="19" y="62"/>
                        <a:pt x="17" y="70"/>
                      </a:cubicBezTo>
                      <a:cubicBezTo>
                        <a:pt x="14" y="79"/>
                        <a:pt x="20" y="89"/>
                        <a:pt x="29" y="91"/>
                      </a:cubicBezTo>
                      <a:cubicBezTo>
                        <a:pt x="34" y="93"/>
                        <a:pt x="39" y="92"/>
                        <a:pt x="43" y="90"/>
                      </a:cubicBezTo>
                      <a:cubicBezTo>
                        <a:pt x="47" y="87"/>
                        <a:pt x="50" y="83"/>
                        <a:pt x="51" y="79"/>
                      </a:cubicBezTo>
                      <a:cubicBezTo>
                        <a:pt x="54" y="68"/>
                        <a:pt x="55" y="57"/>
                        <a:pt x="55" y="45"/>
                      </a:cubicBezTo>
                      <a:cubicBezTo>
                        <a:pt x="55" y="40"/>
                        <a:pt x="55" y="35"/>
                        <a:pt x="54" y="29"/>
                      </a:cubicBezTo>
                      <a:cubicBezTo>
                        <a:pt x="54" y="29"/>
                        <a:pt x="54" y="29"/>
                        <a:pt x="54" y="29"/>
                      </a:cubicBezTo>
                      <a:cubicBezTo>
                        <a:pt x="54" y="25"/>
                        <a:pt x="51" y="20"/>
                        <a:pt x="48" y="18"/>
                      </a:cubicBezTo>
                      <a:cubicBezTo>
                        <a:pt x="44" y="15"/>
                        <a:pt x="41" y="14"/>
                        <a:pt x="37" y="14"/>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3"/>
                <p:cNvSpPr>
                  <a:spLocks noEditPoints="1"/>
                </p:cNvSpPr>
                <p:nvPr/>
              </p:nvSpPr>
              <p:spPr bwMode="auto">
                <a:xfrm>
                  <a:off x="6464300" y="3908425"/>
                  <a:ext cx="368300" cy="369888"/>
                </a:xfrm>
                <a:custGeom>
                  <a:avLst/>
                  <a:gdLst>
                    <a:gd name="T0" fmla="*/ 22 w 43"/>
                    <a:gd name="T1" fmla="*/ 43 h 43"/>
                    <a:gd name="T2" fmla="*/ 0 w 43"/>
                    <a:gd name="T3" fmla="*/ 21 h 43"/>
                    <a:gd name="T4" fmla="*/ 22 w 43"/>
                    <a:gd name="T5" fmla="*/ 0 h 43"/>
                    <a:gd name="T6" fmla="*/ 43 w 43"/>
                    <a:gd name="T7" fmla="*/ 21 h 43"/>
                    <a:gd name="T8" fmla="*/ 22 w 43"/>
                    <a:gd name="T9" fmla="*/ 43 h 43"/>
                    <a:gd name="T10" fmla="*/ 22 w 43"/>
                    <a:gd name="T11" fmla="*/ 13 h 43"/>
                    <a:gd name="T12" fmla="*/ 13 w 43"/>
                    <a:gd name="T13" fmla="*/ 21 h 43"/>
                    <a:gd name="T14" fmla="*/ 22 w 43"/>
                    <a:gd name="T15" fmla="*/ 29 h 43"/>
                    <a:gd name="T16" fmla="*/ 30 w 43"/>
                    <a:gd name="T17" fmla="*/ 21 h 43"/>
                    <a:gd name="T18" fmla="*/ 22 w 43"/>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10" y="43"/>
                        <a:pt x="0" y="33"/>
                        <a:pt x="0" y="21"/>
                      </a:cubicBezTo>
                      <a:cubicBezTo>
                        <a:pt x="0" y="9"/>
                        <a:pt x="10" y="0"/>
                        <a:pt x="22" y="0"/>
                      </a:cubicBezTo>
                      <a:cubicBezTo>
                        <a:pt x="33" y="0"/>
                        <a:pt x="43" y="9"/>
                        <a:pt x="43" y="21"/>
                      </a:cubicBezTo>
                      <a:cubicBezTo>
                        <a:pt x="43" y="33"/>
                        <a:pt x="33" y="43"/>
                        <a:pt x="22" y="43"/>
                      </a:cubicBezTo>
                      <a:close/>
                      <a:moveTo>
                        <a:pt x="22" y="13"/>
                      </a:moveTo>
                      <a:cubicBezTo>
                        <a:pt x="17" y="13"/>
                        <a:pt x="13" y="17"/>
                        <a:pt x="13" y="21"/>
                      </a:cubicBezTo>
                      <a:cubicBezTo>
                        <a:pt x="13" y="26"/>
                        <a:pt x="17" y="29"/>
                        <a:pt x="22" y="29"/>
                      </a:cubicBezTo>
                      <a:cubicBezTo>
                        <a:pt x="26" y="29"/>
                        <a:pt x="30" y="26"/>
                        <a:pt x="30" y="21"/>
                      </a:cubicBezTo>
                      <a:cubicBezTo>
                        <a:pt x="30" y="17"/>
                        <a:pt x="26" y="13"/>
                        <a:pt x="22" y="13"/>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pic>
        <p:nvPicPr>
          <p:cNvPr id="185" name="Imagen 18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61014" y="2267432"/>
            <a:ext cx="1867579" cy="654958"/>
          </a:xfrm>
          <a:prstGeom prst="rect">
            <a:avLst/>
          </a:prstGeom>
        </p:spPr>
      </p:pic>
      <p:grpSp>
        <p:nvGrpSpPr>
          <p:cNvPr id="13" name="Agrupar 12"/>
          <p:cNvGrpSpPr/>
          <p:nvPr/>
        </p:nvGrpSpPr>
        <p:grpSpPr>
          <a:xfrm>
            <a:off x="1614387" y="2904617"/>
            <a:ext cx="1679560" cy="511452"/>
            <a:chOff x="3075052" y="2700206"/>
            <a:chExt cx="1027016" cy="329426"/>
          </a:xfrm>
        </p:grpSpPr>
        <p:sp>
          <p:nvSpPr>
            <p:cNvPr id="5" name="Rectángulo redondeado 4"/>
            <p:cNvSpPr/>
            <p:nvPr/>
          </p:nvSpPr>
          <p:spPr>
            <a:xfrm>
              <a:off x="3075052" y="2700206"/>
              <a:ext cx="1027016" cy="329426"/>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11" name="Rectángulo 10"/>
            <p:cNvSpPr/>
            <p:nvPr/>
          </p:nvSpPr>
          <p:spPr>
            <a:xfrm>
              <a:off x="3134756" y="2761542"/>
              <a:ext cx="909600" cy="21522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155" name="Oval 8"/>
            <p:cNvSpPr>
              <a:spLocks noChangeArrowheads="1"/>
            </p:cNvSpPr>
            <p:nvPr/>
          </p:nvSpPr>
          <p:spPr bwMode="auto">
            <a:xfrm>
              <a:off x="3201992" y="2819158"/>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219" name="Oval 8"/>
            <p:cNvSpPr>
              <a:spLocks noChangeArrowheads="1"/>
            </p:cNvSpPr>
            <p:nvPr/>
          </p:nvSpPr>
          <p:spPr bwMode="auto">
            <a:xfrm>
              <a:off x="3311047"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220" name="Oval 8"/>
            <p:cNvSpPr>
              <a:spLocks noChangeArrowheads="1"/>
            </p:cNvSpPr>
            <p:nvPr/>
          </p:nvSpPr>
          <p:spPr bwMode="auto">
            <a:xfrm>
              <a:off x="3855983"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grpSp>
      <p:grpSp>
        <p:nvGrpSpPr>
          <p:cNvPr id="4" name="Agrupar 3"/>
          <p:cNvGrpSpPr/>
          <p:nvPr/>
        </p:nvGrpSpPr>
        <p:grpSpPr>
          <a:xfrm>
            <a:off x="1611304" y="4671581"/>
            <a:ext cx="1694427" cy="911169"/>
            <a:chOff x="1611304" y="4671581"/>
            <a:chExt cx="1694427" cy="911169"/>
          </a:xfrm>
        </p:grpSpPr>
        <p:sp>
          <p:nvSpPr>
            <p:cNvPr id="69" name="TextBox 68"/>
            <p:cNvSpPr txBox="1"/>
            <p:nvPr/>
          </p:nvSpPr>
          <p:spPr>
            <a:xfrm>
              <a:off x="1611304" y="5230924"/>
              <a:ext cx="1694427" cy="351826"/>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SAL Gateway</a:t>
              </a:r>
            </a:p>
          </p:txBody>
        </p:sp>
        <p:grpSp>
          <p:nvGrpSpPr>
            <p:cNvPr id="221" name="Agrupar 220"/>
            <p:cNvGrpSpPr/>
            <p:nvPr/>
          </p:nvGrpSpPr>
          <p:grpSpPr>
            <a:xfrm>
              <a:off x="1614387" y="4671581"/>
              <a:ext cx="1679560" cy="511452"/>
              <a:chOff x="3075052" y="2700206"/>
              <a:chExt cx="1027016" cy="329426"/>
            </a:xfrm>
          </p:grpSpPr>
          <p:sp>
            <p:nvSpPr>
              <p:cNvPr id="222" name="Rectángulo redondeado 221"/>
              <p:cNvSpPr/>
              <p:nvPr/>
            </p:nvSpPr>
            <p:spPr>
              <a:xfrm>
                <a:off x="3075052" y="2700206"/>
                <a:ext cx="1027016" cy="329426"/>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223" name="Rectángulo 222"/>
              <p:cNvSpPr/>
              <p:nvPr/>
            </p:nvSpPr>
            <p:spPr>
              <a:xfrm>
                <a:off x="3134756" y="2761542"/>
                <a:ext cx="909600" cy="21522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224" name="Oval 8"/>
              <p:cNvSpPr>
                <a:spLocks noChangeArrowheads="1"/>
              </p:cNvSpPr>
              <p:nvPr/>
            </p:nvSpPr>
            <p:spPr bwMode="auto">
              <a:xfrm>
                <a:off x="3201992" y="2819158"/>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225" name="Oval 8"/>
              <p:cNvSpPr>
                <a:spLocks noChangeArrowheads="1"/>
              </p:cNvSpPr>
              <p:nvPr/>
            </p:nvSpPr>
            <p:spPr bwMode="auto">
              <a:xfrm>
                <a:off x="3311047"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226" name="Oval 8"/>
              <p:cNvSpPr>
                <a:spLocks noChangeArrowheads="1"/>
              </p:cNvSpPr>
              <p:nvPr/>
            </p:nvSpPr>
            <p:spPr bwMode="auto">
              <a:xfrm>
                <a:off x="3855983"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grpSp>
      </p:grpSp>
      <p:grpSp>
        <p:nvGrpSpPr>
          <p:cNvPr id="14" name="Agrupar 13"/>
          <p:cNvGrpSpPr/>
          <p:nvPr/>
        </p:nvGrpSpPr>
        <p:grpSpPr>
          <a:xfrm>
            <a:off x="8271726" y="4182067"/>
            <a:ext cx="1694427" cy="812441"/>
            <a:chOff x="8271726" y="4182067"/>
            <a:chExt cx="1694427" cy="812441"/>
          </a:xfrm>
        </p:grpSpPr>
        <p:sp>
          <p:nvSpPr>
            <p:cNvPr id="197" name="TextBox 83"/>
            <p:cNvSpPr txBox="1"/>
            <p:nvPr/>
          </p:nvSpPr>
          <p:spPr>
            <a:xfrm>
              <a:off x="8271726" y="4642682"/>
              <a:ext cx="1694427" cy="351826"/>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EXPERT Diagnostics</a:t>
              </a:r>
            </a:p>
          </p:txBody>
        </p:sp>
        <p:grpSp>
          <p:nvGrpSpPr>
            <p:cNvPr id="233" name="Agrupar 232"/>
            <p:cNvGrpSpPr/>
            <p:nvPr/>
          </p:nvGrpSpPr>
          <p:grpSpPr>
            <a:xfrm>
              <a:off x="8276193" y="4182067"/>
              <a:ext cx="1640818" cy="499654"/>
              <a:chOff x="3075052" y="2700206"/>
              <a:chExt cx="1027016" cy="329426"/>
            </a:xfrm>
          </p:grpSpPr>
          <p:sp>
            <p:nvSpPr>
              <p:cNvPr id="234" name="Rectángulo redondeado 233"/>
              <p:cNvSpPr/>
              <p:nvPr/>
            </p:nvSpPr>
            <p:spPr>
              <a:xfrm>
                <a:off x="3075052" y="2700206"/>
                <a:ext cx="1027016" cy="329426"/>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235" name="Rectángulo 234"/>
              <p:cNvSpPr/>
              <p:nvPr/>
            </p:nvSpPr>
            <p:spPr>
              <a:xfrm>
                <a:off x="3134756" y="2761542"/>
                <a:ext cx="909600" cy="21522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236" name="Oval 8"/>
              <p:cNvSpPr>
                <a:spLocks noChangeArrowheads="1"/>
              </p:cNvSpPr>
              <p:nvPr/>
            </p:nvSpPr>
            <p:spPr bwMode="auto">
              <a:xfrm>
                <a:off x="3201992" y="2819158"/>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237" name="Oval 8"/>
              <p:cNvSpPr>
                <a:spLocks noChangeArrowheads="1"/>
              </p:cNvSpPr>
              <p:nvPr/>
            </p:nvSpPr>
            <p:spPr bwMode="auto">
              <a:xfrm>
                <a:off x="3311047"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238" name="Oval 8"/>
              <p:cNvSpPr>
                <a:spLocks noChangeArrowheads="1"/>
              </p:cNvSpPr>
              <p:nvPr/>
            </p:nvSpPr>
            <p:spPr bwMode="auto">
              <a:xfrm>
                <a:off x="3855983"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grpSp>
      </p:grpSp>
      <p:grpSp>
        <p:nvGrpSpPr>
          <p:cNvPr id="15" name="Agrupar 14"/>
          <p:cNvGrpSpPr/>
          <p:nvPr/>
        </p:nvGrpSpPr>
        <p:grpSpPr>
          <a:xfrm>
            <a:off x="8258836" y="5184583"/>
            <a:ext cx="1694427" cy="867493"/>
            <a:chOff x="8258836" y="5184583"/>
            <a:chExt cx="1694427" cy="867493"/>
          </a:xfrm>
        </p:grpSpPr>
        <p:sp>
          <p:nvSpPr>
            <p:cNvPr id="204" name="TextBox 75"/>
            <p:cNvSpPr txBox="1"/>
            <p:nvPr/>
          </p:nvSpPr>
          <p:spPr>
            <a:xfrm>
              <a:off x="8258836" y="5700250"/>
              <a:ext cx="1694427" cy="351826"/>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Filter &amp; Correlate</a:t>
              </a:r>
            </a:p>
          </p:txBody>
        </p:sp>
        <p:grpSp>
          <p:nvGrpSpPr>
            <p:cNvPr id="239" name="Agrupar 238"/>
            <p:cNvGrpSpPr/>
            <p:nvPr/>
          </p:nvGrpSpPr>
          <p:grpSpPr>
            <a:xfrm>
              <a:off x="8276193" y="5184583"/>
              <a:ext cx="1640818" cy="499654"/>
              <a:chOff x="3075052" y="2700206"/>
              <a:chExt cx="1027016" cy="329426"/>
            </a:xfrm>
          </p:grpSpPr>
          <p:sp>
            <p:nvSpPr>
              <p:cNvPr id="240" name="Rectángulo redondeado 239"/>
              <p:cNvSpPr/>
              <p:nvPr/>
            </p:nvSpPr>
            <p:spPr>
              <a:xfrm>
                <a:off x="3075052" y="2700206"/>
                <a:ext cx="1027016" cy="329426"/>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241" name="Rectángulo 240"/>
              <p:cNvSpPr/>
              <p:nvPr/>
            </p:nvSpPr>
            <p:spPr>
              <a:xfrm>
                <a:off x="3134756" y="2761542"/>
                <a:ext cx="909600" cy="21522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242" name="Oval 8"/>
              <p:cNvSpPr>
                <a:spLocks noChangeArrowheads="1"/>
              </p:cNvSpPr>
              <p:nvPr/>
            </p:nvSpPr>
            <p:spPr bwMode="auto">
              <a:xfrm>
                <a:off x="3201992" y="2819158"/>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243" name="Oval 8"/>
              <p:cNvSpPr>
                <a:spLocks noChangeArrowheads="1"/>
              </p:cNvSpPr>
              <p:nvPr/>
            </p:nvSpPr>
            <p:spPr bwMode="auto">
              <a:xfrm>
                <a:off x="3311047"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244" name="Oval 8"/>
              <p:cNvSpPr>
                <a:spLocks noChangeArrowheads="1"/>
              </p:cNvSpPr>
              <p:nvPr/>
            </p:nvSpPr>
            <p:spPr bwMode="auto">
              <a:xfrm>
                <a:off x="3855983"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grpSp>
      </p:grpSp>
    </p:spTree>
    <p:extLst>
      <p:ext uri="{BB962C8B-B14F-4D97-AF65-F5344CB8AC3E}">
        <p14:creationId xmlns:p14="http://schemas.microsoft.com/office/powerpoint/2010/main" val="56465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up)">
                                      <p:cBhvr>
                                        <p:cTn id="7" dur="500"/>
                                        <p:tgtEl>
                                          <p:spTgt spid="1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left)">
                                      <p:cBhvr>
                                        <p:cTn id="15" dur="500"/>
                                        <p:tgtEl>
                                          <p:spTgt spid="110"/>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wipe(left)">
                                      <p:cBhvr>
                                        <p:cTn id="22" dur="500"/>
                                        <p:tgtEl>
                                          <p:spTgt spid="11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rctx="PPT">
                                        <p:cTn id="30" dur="indefinite"/>
                                        <p:tgtEl>
                                          <p:spTgt spid="107"/>
                                        </p:tgtEl>
                                        <p:attrNameLst>
                                          <p:attrName>style.opacity</p:attrName>
                                        </p:attrNameLst>
                                      </p:cBhvr>
                                      <p:to>
                                        <p:strVal val="0.5"/>
                                      </p:to>
                                    </p:set>
                                    <p:animEffect filter="image" prLst="opacity: 0.5">
                                      <p:cBhvr rctx="IE">
                                        <p:cTn id="31" dur="indefinite"/>
                                        <p:tgtEl>
                                          <p:spTgt spid="107"/>
                                        </p:tgtEl>
                                      </p:cBhvr>
                                    </p:animEffect>
                                  </p:childTnLst>
                                </p:cTn>
                              </p:par>
                              <p:par>
                                <p:cTn id="32" presetID="9" presetClass="emph" presetSubtype="0" nodeType="withEffect">
                                  <p:stCondLst>
                                    <p:cond delay="0"/>
                                  </p:stCondLst>
                                  <p:childTnLst>
                                    <p:set>
                                      <p:cBhvr rctx="PPT">
                                        <p:cTn id="33" dur="indefinite"/>
                                        <p:tgtEl>
                                          <p:spTgt spid="110"/>
                                        </p:tgtEl>
                                        <p:attrNameLst>
                                          <p:attrName>style.opacity</p:attrName>
                                        </p:attrNameLst>
                                      </p:cBhvr>
                                      <p:to>
                                        <p:strVal val="0.5"/>
                                      </p:to>
                                    </p:set>
                                    <p:animEffect filter="image" prLst="opacity: 0.5">
                                      <p:cBhvr rctx="IE">
                                        <p:cTn id="34" dur="indefinite"/>
                                        <p:tgtEl>
                                          <p:spTgt spid="110"/>
                                        </p:tgtEl>
                                      </p:cBhvr>
                                    </p:animEffect>
                                  </p:childTnLst>
                                </p:cTn>
                              </p:par>
                              <p:par>
                                <p:cTn id="35" presetID="9" presetClass="emph" presetSubtype="0" nodeType="withEffect">
                                  <p:stCondLst>
                                    <p:cond delay="0"/>
                                  </p:stCondLst>
                                  <p:childTnLst>
                                    <p:set>
                                      <p:cBhvr rctx="PPT">
                                        <p:cTn id="36" dur="indefinite"/>
                                        <p:tgtEl>
                                          <p:spTgt spid="113"/>
                                        </p:tgtEl>
                                        <p:attrNameLst>
                                          <p:attrName>style.opacity</p:attrName>
                                        </p:attrNameLst>
                                      </p:cBhvr>
                                      <p:to>
                                        <p:strVal val="0.5"/>
                                      </p:to>
                                    </p:set>
                                    <p:animEffect filter="image" prLst="opacity: 0.5">
                                      <p:cBhvr rctx="IE">
                                        <p:cTn id="37" dur="indefinite"/>
                                        <p:tgtEl>
                                          <p:spTgt spid="113"/>
                                        </p:tgtEl>
                                      </p:cBhvr>
                                    </p:animEffec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wipe(left)">
                                      <p:cBhvr>
                                        <p:cTn id="41" dur="500"/>
                                        <p:tgtEl>
                                          <p:spTgt spid="116"/>
                                        </p:tgtEl>
                                      </p:cBhvr>
                                    </p:animEffec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wipe(down)">
                                      <p:cBhvr>
                                        <p:cTn id="48" dur="500"/>
                                        <p:tgtEl>
                                          <p:spTgt spid="119"/>
                                        </p:tgtEl>
                                      </p:cBhvr>
                                    </p:animEffect>
                                  </p:childTnLst>
                                </p:cTn>
                              </p:par>
                            </p:childTnLst>
                          </p:cTn>
                        </p:par>
                        <p:par>
                          <p:cTn id="49" fill="hold">
                            <p:stCondLst>
                              <p:cond delay="1000"/>
                            </p:stCondLst>
                            <p:childTnLst>
                              <p:par>
                                <p:cTn id="50" presetID="1" presetClass="entr" presetSubtype="0" fill="hold" nodeType="afterEffect">
                                  <p:stCondLst>
                                    <p:cond delay="0"/>
                                  </p:stCondLst>
                                  <p:childTnLst>
                                    <p:set>
                                      <p:cBhvr>
                                        <p:cTn id="51" dur="1" fill="hold">
                                          <p:stCondLst>
                                            <p:cond delay="0"/>
                                          </p:stCondLst>
                                        </p:cTn>
                                        <p:tgtEl>
                                          <p:spTgt spid="99"/>
                                        </p:tgtEl>
                                        <p:attrNameLst>
                                          <p:attrName>style.visibility</p:attrName>
                                        </p:attrNameLst>
                                      </p:cBhvr>
                                      <p:to>
                                        <p:strVal val="visible"/>
                                      </p:to>
                                    </p:set>
                                  </p:childTnLst>
                                </p:cTn>
                              </p:par>
                            </p:childTnLst>
                          </p:cTn>
                        </p:par>
                        <p:par>
                          <p:cTn id="52" fill="hold">
                            <p:stCondLst>
                              <p:cond delay="1000"/>
                            </p:stCondLst>
                            <p:childTnLst>
                              <p:par>
                                <p:cTn id="53" presetID="22" presetClass="entr" presetSubtype="2" fill="hold" nodeType="after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wipe(right)">
                                      <p:cBhvr>
                                        <p:cTn id="55" dur="500"/>
                                        <p:tgtEl>
                                          <p:spTgt spid="105"/>
                                        </p:tgtEl>
                                      </p:cBhvr>
                                    </p:animEffect>
                                  </p:childTnLst>
                                </p:cTn>
                              </p:par>
                            </p:childTnLst>
                          </p:cTn>
                        </p:par>
                        <p:par>
                          <p:cTn id="56" fill="hold">
                            <p:stCondLst>
                              <p:cond delay="1500"/>
                            </p:stCondLst>
                            <p:childTnLst>
                              <p:par>
                                <p:cTn id="57" presetID="1" presetClass="entr" presetSubtype="0"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9" presetClass="emph" presetSubtype="0" nodeType="clickEffect">
                                  <p:stCondLst>
                                    <p:cond delay="0"/>
                                  </p:stCondLst>
                                  <p:childTnLst>
                                    <p:set>
                                      <p:cBhvr rctx="PPT">
                                        <p:cTn id="62" dur="indefinite"/>
                                        <p:tgtEl>
                                          <p:spTgt spid="116"/>
                                        </p:tgtEl>
                                        <p:attrNameLst>
                                          <p:attrName>style.opacity</p:attrName>
                                        </p:attrNameLst>
                                      </p:cBhvr>
                                      <p:to>
                                        <p:strVal val="0.5"/>
                                      </p:to>
                                    </p:set>
                                    <p:animEffect filter="image" prLst="opacity: 0.5">
                                      <p:cBhvr rctx="IE">
                                        <p:cTn id="63" dur="indefinite"/>
                                        <p:tgtEl>
                                          <p:spTgt spid="116"/>
                                        </p:tgtEl>
                                      </p:cBhvr>
                                    </p:animEffect>
                                  </p:childTnLst>
                                </p:cTn>
                              </p:par>
                              <p:par>
                                <p:cTn id="64" presetID="9" presetClass="emph" presetSubtype="0" nodeType="withEffect">
                                  <p:stCondLst>
                                    <p:cond delay="0"/>
                                  </p:stCondLst>
                                  <p:childTnLst>
                                    <p:set>
                                      <p:cBhvr rctx="PPT">
                                        <p:cTn id="65" dur="indefinite"/>
                                        <p:tgtEl>
                                          <p:spTgt spid="119"/>
                                        </p:tgtEl>
                                        <p:attrNameLst>
                                          <p:attrName>style.opacity</p:attrName>
                                        </p:attrNameLst>
                                      </p:cBhvr>
                                      <p:to>
                                        <p:strVal val="0.5"/>
                                      </p:to>
                                    </p:set>
                                    <p:animEffect filter="image" prLst="opacity: 0.5">
                                      <p:cBhvr rctx="IE">
                                        <p:cTn id="66" dur="indefinite"/>
                                        <p:tgtEl>
                                          <p:spTgt spid="119"/>
                                        </p:tgtEl>
                                      </p:cBhvr>
                                    </p:animEffect>
                                  </p:childTnLst>
                                </p:cTn>
                              </p:par>
                              <p:par>
                                <p:cTn id="67" presetID="9" presetClass="emph" presetSubtype="0" nodeType="withEffect">
                                  <p:stCondLst>
                                    <p:cond delay="0"/>
                                  </p:stCondLst>
                                  <p:childTnLst>
                                    <p:set>
                                      <p:cBhvr rctx="PPT">
                                        <p:cTn id="68" dur="indefinite"/>
                                        <p:tgtEl>
                                          <p:spTgt spid="99"/>
                                        </p:tgtEl>
                                        <p:attrNameLst>
                                          <p:attrName>style.opacity</p:attrName>
                                        </p:attrNameLst>
                                      </p:cBhvr>
                                      <p:to>
                                        <p:strVal val="0.5"/>
                                      </p:to>
                                    </p:set>
                                    <p:animEffect filter="image" prLst="opacity: 0.5">
                                      <p:cBhvr rctx="IE">
                                        <p:cTn id="69" dur="indefinite"/>
                                        <p:tgtEl>
                                          <p:spTgt spid="99"/>
                                        </p:tgtEl>
                                      </p:cBhvr>
                                    </p:animEffect>
                                  </p:childTnLst>
                                </p:cTn>
                              </p:par>
                              <p:par>
                                <p:cTn id="70" presetID="9" presetClass="emph" presetSubtype="0" nodeType="withEffect">
                                  <p:stCondLst>
                                    <p:cond delay="0"/>
                                  </p:stCondLst>
                                  <p:childTnLst>
                                    <p:set>
                                      <p:cBhvr rctx="PPT">
                                        <p:cTn id="71" dur="indefinite"/>
                                        <p:tgtEl>
                                          <p:spTgt spid="105"/>
                                        </p:tgtEl>
                                        <p:attrNameLst>
                                          <p:attrName>style.opacity</p:attrName>
                                        </p:attrNameLst>
                                      </p:cBhvr>
                                      <p:to>
                                        <p:strVal val="0.5"/>
                                      </p:to>
                                    </p:set>
                                    <p:animEffect filter="image" prLst="opacity: 0.5">
                                      <p:cBhvr rctx="IE">
                                        <p:cTn id="72" dur="indefinite"/>
                                        <p:tgtEl>
                                          <p:spTgt spid="105"/>
                                        </p:tgtEl>
                                      </p:cBhvr>
                                    </p:animEffect>
                                  </p:childTnLst>
                                </p:cTn>
                              </p:par>
                            </p:childTnLst>
                          </p:cTn>
                        </p:par>
                        <p:par>
                          <p:cTn id="73" fill="hold">
                            <p:stCondLst>
                              <p:cond delay="0"/>
                            </p:stCondLst>
                            <p:childTnLst>
                              <p:par>
                                <p:cTn id="74" presetID="22" presetClass="entr" presetSubtype="2" fill="hold" nodeType="afterEffect">
                                  <p:stCondLst>
                                    <p:cond delay="0"/>
                                  </p:stCondLst>
                                  <p:childTnLst>
                                    <p:set>
                                      <p:cBhvr>
                                        <p:cTn id="75" dur="1" fill="hold">
                                          <p:stCondLst>
                                            <p:cond delay="0"/>
                                          </p:stCondLst>
                                        </p:cTn>
                                        <p:tgtEl>
                                          <p:spTgt spid="122"/>
                                        </p:tgtEl>
                                        <p:attrNameLst>
                                          <p:attrName>style.visibility</p:attrName>
                                        </p:attrNameLst>
                                      </p:cBhvr>
                                      <p:to>
                                        <p:strVal val="visible"/>
                                      </p:to>
                                    </p:set>
                                    <p:animEffect transition="in" filter="wipe(right)">
                                      <p:cBhvr>
                                        <p:cTn id="76" dur="500"/>
                                        <p:tgtEl>
                                          <p:spTgt spid="122"/>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125"/>
                                        </p:tgtEl>
                                        <p:attrNameLst>
                                          <p:attrName>style.visibility</p:attrName>
                                        </p:attrNameLst>
                                      </p:cBhvr>
                                      <p:to>
                                        <p:strVal val="visible"/>
                                      </p:to>
                                    </p:set>
                                    <p:animEffect transition="in" filter="wipe(down)">
                                      <p:cBhvr>
                                        <p:cTn id="85" dur="500"/>
                                        <p:tgtEl>
                                          <p:spTgt spid="125"/>
                                        </p:tgtEl>
                                      </p:cBhvr>
                                    </p:animEffect>
                                  </p:childTnLst>
                                </p:cTn>
                              </p:par>
                              <p:par>
                                <p:cTn id="86" presetID="9" presetClass="emph" presetSubtype="0" nodeType="withEffect">
                                  <p:stCondLst>
                                    <p:cond delay="0"/>
                                  </p:stCondLst>
                                  <p:childTnLst>
                                    <p:set>
                                      <p:cBhvr rctx="PPT">
                                        <p:cTn id="87" dur="indefinite"/>
                                        <p:tgtEl>
                                          <p:spTgt spid="122"/>
                                        </p:tgtEl>
                                        <p:attrNameLst>
                                          <p:attrName>style.opacity</p:attrName>
                                        </p:attrNameLst>
                                      </p:cBhvr>
                                      <p:to>
                                        <p:strVal val="0.5"/>
                                      </p:to>
                                    </p:set>
                                    <p:animEffect filter="image" prLst="opacity: 0.5">
                                      <p:cBhvr rctx="IE">
                                        <p:cTn id="88" dur="indefinite"/>
                                        <p:tgtEl>
                                          <p:spTgt spid="122"/>
                                        </p:tgtEl>
                                      </p:cBhvr>
                                    </p:animEffect>
                                  </p:childTnLst>
                                </p:cTn>
                              </p:par>
                            </p:childTnLst>
                          </p:cTn>
                        </p:par>
                        <p:par>
                          <p:cTn id="89" fill="hold">
                            <p:stCondLst>
                              <p:cond delay="500"/>
                            </p:stCondLst>
                            <p:childTnLst>
                              <p:par>
                                <p:cTn id="90" presetID="1" presetClass="entr" presetSubtype="0" fill="hold" nodeType="afterEffect">
                                  <p:stCondLst>
                                    <p:cond delay="0"/>
                                  </p:stCondLst>
                                  <p:childTnLst>
                                    <p:set>
                                      <p:cBhvr>
                                        <p:cTn id="91" dur="1" fill="hold">
                                          <p:stCondLst>
                                            <p:cond delay="0"/>
                                          </p:stCondLst>
                                        </p:cTn>
                                        <p:tgtEl>
                                          <p:spTgt spid="102"/>
                                        </p:tgtEl>
                                        <p:attrNameLst>
                                          <p:attrName>style.visibility</p:attrName>
                                        </p:attrNameLst>
                                      </p:cBhvr>
                                      <p:to>
                                        <p:strVal val="visible"/>
                                      </p:to>
                                    </p:set>
                                  </p:childTnLst>
                                </p:cTn>
                              </p:par>
                            </p:childTnLst>
                          </p:cTn>
                        </p:par>
                        <p:par>
                          <p:cTn id="92" fill="hold">
                            <p:stCondLst>
                              <p:cond delay="500"/>
                            </p:stCondLst>
                            <p:childTnLst>
                              <p:par>
                                <p:cTn id="93" presetID="22" presetClass="entr" presetSubtype="2" fill="hold" nodeType="after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wipe(right)">
                                      <p:cBhvr>
                                        <p:cTn id="95" dur="500"/>
                                        <p:tgtEl>
                                          <p:spTgt spid="106"/>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mph" presetSubtype="0" nodeType="clickEffect">
                                  <p:stCondLst>
                                    <p:cond delay="0"/>
                                  </p:stCondLst>
                                  <p:childTnLst>
                                    <p:set>
                                      <p:cBhvr rctx="PPT">
                                        <p:cTn id="99" dur="indefinite"/>
                                        <p:tgtEl>
                                          <p:spTgt spid="125"/>
                                        </p:tgtEl>
                                        <p:attrNameLst>
                                          <p:attrName>style.opacity</p:attrName>
                                        </p:attrNameLst>
                                      </p:cBhvr>
                                      <p:to>
                                        <p:strVal val="0.5"/>
                                      </p:to>
                                    </p:set>
                                    <p:animEffect filter="image" prLst="opacity: 0.5">
                                      <p:cBhvr rctx="IE">
                                        <p:cTn id="100" dur="indefinite"/>
                                        <p:tgtEl>
                                          <p:spTgt spid="125"/>
                                        </p:tgtEl>
                                      </p:cBhvr>
                                    </p:animEffect>
                                  </p:childTnLst>
                                </p:cTn>
                              </p:par>
                              <p:par>
                                <p:cTn id="101" presetID="9" presetClass="emph" presetSubtype="0" nodeType="withEffect">
                                  <p:stCondLst>
                                    <p:cond delay="0"/>
                                  </p:stCondLst>
                                  <p:childTnLst>
                                    <p:set>
                                      <p:cBhvr rctx="PPT">
                                        <p:cTn id="102" dur="indefinite"/>
                                        <p:tgtEl>
                                          <p:spTgt spid="102"/>
                                        </p:tgtEl>
                                        <p:attrNameLst>
                                          <p:attrName>style.opacity</p:attrName>
                                        </p:attrNameLst>
                                      </p:cBhvr>
                                      <p:to>
                                        <p:strVal val="0.5"/>
                                      </p:to>
                                    </p:set>
                                    <p:animEffect filter="image" prLst="opacity: 0.5">
                                      <p:cBhvr rctx="IE">
                                        <p:cTn id="103" dur="indefinite"/>
                                        <p:tgtEl>
                                          <p:spTgt spid="102"/>
                                        </p:tgtEl>
                                      </p:cBhvr>
                                    </p:animEffect>
                                  </p:childTnLst>
                                </p:cTn>
                              </p:par>
                              <p:par>
                                <p:cTn id="104" presetID="9" presetClass="emph" presetSubtype="0" nodeType="withEffect">
                                  <p:stCondLst>
                                    <p:cond delay="0"/>
                                  </p:stCondLst>
                                  <p:childTnLst>
                                    <p:set>
                                      <p:cBhvr rctx="PPT">
                                        <p:cTn id="105" dur="indefinite"/>
                                        <p:tgtEl>
                                          <p:spTgt spid="106"/>
                                        </p:tgtEl>
                                        <p:attrNameLst>
                                          <p:attrName>style.opacity</p:attrName>
                                        </p:attrNameLst>
                                      </p:cBhvr>
                                      <p:to>
                                        <p:strVal val="0.5"/>
                                      </p:to>
                                    </p:set>
                                    <p:animEffect filter="image" prLst="opacity: 0.5">
                                      <p:cBhvr rctx="IE">
                                        <p:cTn id="106" dur="indefinite"/>
                                        <p:tgtEl>
                                          <p:spTgt spid="106"/>
                                        </p:tgtEl>
                                      </p:cBhvr>
                                    </p:animEffect>
                                  </p:childTnLst>
                                </p:cTn>
                              </p:par>
                            </p:childTnLst>
                          </p:cTn>
                        </p:par>
                        <p:par>
                          <p:cTn id="107" fill="hold">
                            <p:stCondLst>
                              <p:cond delay="0"/>
                            </p:stCondLst>
                            <p:childTnLst>
                              <p:par>
                                <p:cTn id="108" presetID="22" presetClass="entr" presetSubtype="2" fill="hold" nodeType="afterEffect">
                                  <p:stCondLst>
                                    <p:cond delay="0"/>
                                  </p:stCondLst>
                                  <p:childTnLst>
                                    <p:set>
                                      <p:cBhvr>
                                        <p:cTn id="109" dur="1" fill="hold">
                                          <p:stCondLst>
                                            <p:cond delay="0"/>
                                          </p:stCondLst>
                                        </p:cTn>
                                        <p:tgtEl>
                                          <p:spTgt spid="128"/>
                                        </p:tgtEl>
                                        <p:attrNameLst>
                                          <p:attrName>style.visibility</p:attrName>
                                        </p:attrNameLst>
                                      </p:cBhvr>
                                      <p:to>
                                        <p:strVal val="visible"/>
                                      </p:to>
                                    </p:set>
                                    <p:animEffect transition="in" filter="wipe(right)">
                                      <p:cBhvr>
                                        <p:cTn id="110" dur="500"/>
                                        <p:tgtEl>
                                          <p:spTgt spid="128"/>
                                        </p:tgtEl>
                                      </p:cBhvr>
                                    </p:animEffect>
                                  </p:childTnLst>
                                </p:cTn>
                              </p:par>
                            </p:childTnLst>
                          </p:cTn>
                        </p:par>
                        <p:par>
                          <p:cTn id="111" fill="hold">
                            <p:stCondLst>
                              <p:cond delay="500"/>
                            </p:stCondLst>
                            <p:childTnLst>
                              <p:par>
                                <p:cTn id="112" presetID="22" presetClass="entr" presetSubtype="2" fill="hold" nodeType="afterEffect">
                                  <p:stCondLst>
                                    <p:cond delay="0"/>
                                  </p:stCondLst>
                                  <p:childTnLst>
                                    <p:set>
                                      <p:cBhvr>
                                        <p:cTn id="113" dur="1" fill="hold">
                                          <p:stCondLst>
                                            <p:cond delay="0"/>
                                          </p:stCondLst>
                                        </p:cTn>
                                        <p:tgtEl>
                                          <p:spTgt spid="131"/>
                                        </p:tgtEl>
                                        <p:attrNameLst>
                                          <p:attrName>style.visibility</p:attrName>
                                        </p:attrNameLst>
                                      </p:cBhvr>
                                      <p:to>
                                        <p:strVal val="visible"/>
                                      </p:to>
                                    </p:set>
                                    <p:animEffect transition="in" filter="wipe(right)">
                                      <p:cBhvr>
                                        <p:cTn id="114" dur="500"/>
                                        <p:tgtEl>
                                          <p:spTgt spid="131"/>
                                        </p:tgtEl>
                                      </p:cBhvr>
                                    </p:animEffect>
                                  </p:childTnLst>
                                </p:cTn>
                              </p:par>
                            </p:childTnLst>
                          </p:cTn>
                        </p:par>
                        <p:par>
                          <p:cTn id="115" fill="hold">
                            <p:stCondLst>
                              <p:cond delay="1000"/>
                            </p:stCondLst>
                            <p:childTnLst>
                              <p:par>
                                <p:cTn id="116" presetID="22" presetClass="entr" presetSubtype="4" fill="hold" nodeType="afterEffect">
                                  <p:stCondLst>
                                    <p:cond delay="0"/>
                                  </p:stCondLst>
                                  <p:childTnLst>
                                    <p:set>
                                      <p:cBhvr>
                                        <p:cTn id="117" dur="1" fill="hold">
                                          <p:stCondLst>
                                            <p:cond delay="0"/>
                                          </p:stCondLst>
                                        </p:cTn>
                                        <p:tgtEl>
                                          <p:spTgt spid="134"/>
                                        </p:tgtEl>
                                        <p:attrNameLst>
                                          <p:attrName>style.visibility</p:attrName>
                                        </p:attrNameLst>
                                      </p:cBhvr>
                                      <p:to>
                                        <p:strVal val="visible"/>
                                      </p:to>
                                    </p:set>
                                    <p:animEffect transition="in" filter="wipe(down)">
                                      <p:cBhvr>
                                        <p:cTn id="118" dur="500"/>
                                        <p:tgtEl>
                                          <p:spTgt spid="134"/>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mph" presetSubtype="0" nodeType="clickEffect">
                                  <p:stCondLst>
                                    <p:cond delay="0"/>
                                  </p:stCondLst>
                                  <p:childTnLst>
                                    <p:set>
                                      <p:cBhvr rctx="PPT">
                                        <p:cTn id="122" dur="indefinite"/>
                                        <p:tgtEl>
                                          <p:spTgt spid="128"/>
                                        </p:tgtEl>
                                        <p:attrNameLst>
                                          <p:attrName>style.opacity</p:attrName>
                                        </p:attrNameLst>
                                      </p:cBhvr>
                                      <p:to>
                                        <p:strVal val="0.5"/>
                                      </p:to>
                                    </p:set>
                                    <p:animEffect filter="image" prLst="opacity: 0.5">
                                      <p:cBhvr rctx="IE">
                                        <p:cTn id="123" dur="indefinite"/>
                                        <p:tgtEl>
                                          <p:spTgt spid="128"/>
                                        </p:tgtEl>
                                      </p:cBhvr>
                                    </p:animEffect>
                                  </p:childTnLst>
                                </p:cTn>
                              </p:par>
                              <p:par>
                                <p:cTn id="124" presetID="9" presetClass="emph" presetSubtype="0" nodeType="withEffect">
                                  <p:stCondLst>
                                    <p:cond delay="0"/>
                                  </p:stCondLst>
                                  <p:childTnLst>
                                    <p:set>
                                      <p:cBhvr rctx="PPT">
                                        <p:cTn id="125" dur="indefinite"/>
                                        <p:tgtEl>
                                          <p:spTgt spid="131"/>
                                        </p:tgtEl>
                                        <p:attrNameLst>
                                          <p:attrName>style.opacity</p:attrName>
                                        </p:attrNameLst>
                                      </p:cBhvr>
                                      <p:to>
                                        <p:strVal val="0.5"/>
                                      </p:to>
                                    </p:set>
                                    <p:animEffect filter="image" prLst="opacity: 0.5">
                                      <p:cBhvr rctx="IE">
                                        <p:cTn id="126" dur="indefinite"/>
                                        <p:tgtEl>
                                          <p:spTgt spid="131"/>
                                        </p:tgtEl>
                                      </p:cBhvr>
                                    </p:animEffect>
                                  </p:childTnLst>
                                </p:cTn>
                              </p:par>
                              <p:par>
                                <p:cTn id="127" presetID="9" presetClass="emph" presetSubtype="0" nodeType="withEffect">
                                  <p:stCondLst>
                                    <p:cond delay="0"/>
                                  </p:stCondLst>
                                  <p:childTnLst>
                                    <p:set>
                                      <p:cBhvr rctx="PPT">
                                        <p:cTn id="128" dur="indefinite"/>
                                        <p:tgtEl>
                                          <p:spTgt spid="134"/>
                                        </p:tgtEl>
                                        <p:attrNameLst>
                                          <p:attrName>style.opacity</p:attrName>
                                        </p:attrNameLst>
                                      </p:cBhvr>
                                      <p:to>
                                        <p:strVal val="0.5"/>
                                      </p:to>
                                    </p:set>
                                    <p:animEffect filter="image" prLst="opacity: 0.5">
                                      <p:cBhvr rctx="IE">
                                        <p:cTn id="129" dur="indefinite"/>
                                        <p:tgtEl>
                                          <p:spTgt spid="134"/>
                                        </p:tgtEl>
                                      </p:cBhvr>
                                    </p:animEffect>
                                  </p:childTnLst>
                                </p:cTn>
                              </p:par>
                            </p:childTnLst>
                          </p:cTn>
                        </p:par>
                        <p:par>
                          <p:cTn id="130" fill="hold">
                            <p:stCondLst>
                              <p:cond delay="0"/>
                            </p:stCondLst>
                            <p:childTnLst>
                              <p:par>
                                <p:cTn id="131" presetID="22" presetClass="entr" presetSubtype="8" fill="hold" nodeType="afterEffect">
                                  <p:stCondLst>
                                    <p:cond delay="0"/>
                                  </p:stCondLst>
                                  <p:childTnLst>
                                    <p:set>
                                      <p:cBhvr>
                                        <p:cTn id="132" dur="1" fill="hold">
                                          <p:stCondLst>
                                            <p:cond delay="0"/>
                                          </p:stCondLst>
                                        </p:cTn>
                                        <p:tgtEl>
                                          <p:spTgt spid="137"/>
                                        </p:tgtEl>
                                        <p:attrNameLst>
                                          <p:attrName>style.visibility</p:attrName>
                                        </p:attrNameLst>
                                      </p:cBhvr>
                                      <p:to>
                                        <p:strVal val="visible"/>
                                      </p:to>
                                    </p:set>
                                    <p:animEffect transition="in" filter="wipe(left)">
                                      <p:cBhvr>
                                        <p:cTn id="133" dur="500"/>
                                        <p:tgtEl>
                                          <p:spTgt spid="137"/>
                                        </p:tgtEl>
                                      </p:cBhvr>
                                    </p:animEffect>
                                  </p:childTnLst>
                                </p:cTn>
                              </p:par>
                              <p:par>
                                <p:cTn id="134" presetID="10" presetClass="entr" presetSubtype="0" fill="hold" nodeType="withEffect">
                                  <p:stCondLst>
                                    <p:cond delay="0"/>
                                  </p:stCondLst>
                                  <p:childTnLst>
                                    <p:set>
                                      <p:cBhvr>
                                        <p:cTn id="135" dur="1" fill="hold">
                                          <p:stCondLst>
                                            <p:cond delay="0"/>
                                          </p:stCondLst>
                                        </p:cTn>
                                        <p:tgtEl>
                                          <p:spTgt spid="18"/>
                                        </p:tgtEl>
                                        <p:attrNameLst>
                                          <p:attrName>style.visibility</p:attrName>
                                        </p:attrNameLst>
                                      </p:cBhvr>
                                      <p:to>
                                        <p:strVal val="visible"/>
                                      </p:to>
                                    </p:set>
                                    <p:animEffect transition="in" filter="fade">
                                      <p:cBhvr>
                                        <p:cTn id="136" dur="500"/>
                                        <p:tgtEl>
                                          <p:spTgt spid="18"/>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46"/>
                                        </p:tgtEl>
                                        <p:attrNameLst>
                                          <p:attrName>style.visibility</p:attrName>
                                        </p:attrNameLst>
                                      </p:cBhvr>
                                      <p:to>
                                        <p:strVal val="visible"/>
                                      </p:to>
                                    </p:set>
                                  </p:childTnLst>
                                </p:cTn>
                              </p:par>
                              <p:par>
                                <p:cTn id="141" presetID="10" presetClass="entr" presetSubtype="0" fill="hold" nodeType="withEffect">
                                  <p:stCondLst>
                                    <p:cond delay="0"/>
                                  </p:stCondLst>
                                  <p:childTnLst>
                                    <p:set>
                                      <p:cBhvr>
                                        <p:cTn id="142" dur="1" fill="hold">
                                          <p:stCondLst>
                                            <p:cond delay="0"/>
                                          </p:stCondLst>
                                        </p:cTn>
                                        <p:tgtEl>
                                          <p:spTgt spid="159"/>
                                        </p:tgtEl>
                                        <p:attrNameLst>
                                          <p:attrName>style.visibility</p:attrName>
                                        </p:attrNameLst>
                                      </p:cBhvr>
                                      <p:to>
                                        <p:strVal val="visible"/>
                                      </p:to>
                                    </p:set>
                                    <p:animEffect transition="in" filter="fade">
                                      <p:cBhvr>
                                        <p:cTn id="143" dur="500"/>
                                        <p:tgtEl>
                                          <p:spTgt spid="159"/>
                                        </p:tgtEl>
                                      </p:cBhvr>
                                    </p:animEffect>
                                  </p:childTnLst>
                                </p:cTn>
                              </p:par>
                              <p:par>
                                <p:cTn id="144" presetID="9" presetClass="emph" presetSubtype="0" nodeType="withEffect">
                                  <p:stCondLst>
                                    <p:cond delay="0"/>
                                  </p:stCondLst>
                                  <p:childTnLst>
                                    <p:set>
                                      <p:cBhvr rctx="PPT">
                                        <p:cTn id="145" dur="indefinite"/>
                                        <p:tgtEl>
                                          <p:spTgt spid="137"/>
                                        </p:tgtEl>
                                        <p:attrNameLst>
                                          <p:attrName>style.opacity</p:attrName>
                                        </p:attrNameLst>
                                      </p:cBhvr>
                                      <p:to>
                                        <p:strVal val="0.5"/>
                                      </p:to>
                                    </p:set>
                                    <p:animEffect filter="image" prLst="opacity: 0.5">
                                      <p:cBhvr rctx="IE">
                                        <p:cTn id="146" dur="indefinite"/>
                                        <p:tgtEl>
                                          <p:spTgt spid="137"/>
                                        </p:tgtEl>
                                      </p:cBhvr>
                                    </p:animEffect>
                                  </p:childTnLst>
                                </p:cTn>
                              </p:par>
                            </p:childTnLst>
                          </p:cTn>
                        </p:par>
                        <p:par>
                          <p:cTn id="147" fill="hold">
                            <p:stCondLst>
                              <p:cond delay="500"/>
                            </p:stCondLst>
                            <p:childTnLst>
                              <p:par>
                                <p:cTn id="148" presetID="22" presetClass="entr" presetSubtype="1" fill="hold" nodeType="afterEffect">
                                  <p:stCondLst>
                                    <p:cond delay="0"/>
                                  </p:stCondLst>
                                  <p:childTnLst>
                                    <p:set>
                                      <p:cBhvr>
                                        <p:cTn id="149" dur="1" fill="hold">
                                          <p:stCondLst>
                                            <p:cond delay="0"/>
                                          </p:stCondLst>
                                        </p:cTn>
                                        <p:tgtEl>
                                          <p:spTgt spid="150"/>
                                        </p:tgtEl>
                                        <p:attrNameLst>
                                          <p:attrName>style.visibility</p:attrName>
                                        </p:attrNameLst>
                                      </p:cBhvr>
                                      <p:to>
                                        <p:strVal val="visible"/>
                                      </p:to>
                                    </p:set>
                                    <p:animEffect transition="in" filter="wipe(up)">
                                      <p:cBhvr>
                                        <p:cTn id="150" dur="500"/>
                                        <p:tgtEl>
                                          <p:spTgt spid="150"/>
                                        </p:tgtEl>
                                      </p:cBhvr>
                                    </p:animEffect>
                                  </p:childTnLst>
                                </p:cTn>
                              </p:par>
                            </p:childTnLst>
                          </p:cTn>
                        </p:par>
                        <p:par>
                          <p:cTn id="151" fill="hold">
                            <p:stCondLst>
                              <p:cond delay="1000"/>
                            </p:stCondLst>
                            <p:childTnLst>
                              <p:par>
                                <p:cTn id="152" presetID="1" presetClass="entr" presetSubtype="0" fill="hold" nodeType="afterEffect">
                                  <p:stCondLst>
                                    <p:cond delay="0"/>
                                  </p:stCondLst>
                                  <p:childTnLst>
                                    <p:set>
                                      <p:cBhvr>
                                        <p:cTn id="153" dur="1" fill="hold">
                                          <p:stCondLst>
                                            <p:cond delay="0"/>
                                          </p:stCondLst>
                                        </p:cTn>
                                        <p:tgtEl>
                                          <p:spTgt spid="152"/>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11"/>
                                        </p:tgtEl>
                                        <p:attrNameLst>
                                          <p:attrName>style.visibility</p:attrName>
                                        </p:attrNameLst>
                                      </p:cBhvr>
                                      <p:to>
                                        <p:strVal val="visible"/>
                                      </p:to>
                                    </p:set>
                                  </p:childTnLst>
                                </p:cTn>
                              </p:par>
                            </p:childTnLst>
                          </p:cTn>
                        </p:par>
                        <p:par>
                          <p:cTn id="156" fill="hold">
                            <p:stCondLst>
                              <p:cond delay="1000"/>
                            </p:stCondLst>
                            <p:childTnLst>
                              <p:par>
                                <p:cTn id="157" presetID="22" presetClass="entr" presetSubtype="1" fill="hold" nodeType="afterEffect">
                                  <p:stCondLst>
                                    <p:cond delay="0"/>
                                  </p:stCondLst>
                                  <p:childTnLst>
                                    <p:set>
                                      <p:cBhvr>
                                        <p:cTn id="158" dur="1" fill="hold">
                                          <p:stCondLst>
                                            <p:cond delay="0"/>
                                          </p:stCondLst>
                                        </p:cTn>
                                        <p:tgtEl>
                                          <p:spTgt spid="151"/>
                                        </p:tgtEl>
                                        <p:attrNameLst>
                                          <p:attrName>style.visibility</p:attrName>
                                        </p:attrNameLst>
                                      </p:cBhvr>
                                      <p:to>
                                        <p:strVal val="visible"/>
                                      </p:to>
                                    </p:set>
                                    <p:animEffect transition="in" filter="wipe(up)">
                                      <p:cBhvr>
                                        <p:cTn id="159" dur="500"/>
                                        <p:tgtEl>
                                          <p:spTgt spid="151"/>
                                        </p:tgtEl>
                                      </p:cBhvr>
                                    </p:animEffect>
                                  </p:childTnLst>
                                </p:cTn>
                              </p:par>
                              <p:par>
                                <p:cTn id="160" presetID="10" presetClass="entr" presetSubtype="0" fill="hold" nodeType="withEffect">
                                  <p:stCondLst>
                                    <p:cond delay="0"/>
                                  </p:stCondLst>
                                  <p:childTnLst>
                                    <p:set>
                                      <p:cBhvr>
                                        <p:cTn id="161" dur="1" fill="hold">
                                          <p:stCondLst>
                                            <p:cond delay="0"/>
                                          </p:stCondLst>
                                        </p:cTn>
                                        <p:tgtEl>
                                          <p:spTgt spid="3"/>
                                        </p:tgtEl>
                                        <p:attrNameLst>
                                          <p:attrName>style.visibility</p:attrName>
                                        </p:attrNameLst>
                                      </p:cBhvr>
                                      <p:to>
                                        <p:strVal val="visible"/>
                                      </p:to>
                                    </p:set>
                                    <p:animEffect transition="in" filter="fade">
                                      <p:cBhvr>
                                        <p:cTn id="1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2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Freeform 176"/>
          <p:cNvSpPr>
            <a:spLocks/>
          </p:cNvSpPr>
          <p:nvPr/>
        </p:nvSpPr>
        <p:spPr bwMode="auto">
          <a:xfrm>
            <a:off x="3679666" y="1385231"/>
            <a:ext cx="10425973" cy="5437133"/>
          </a:xfrm>
          <a:custGeom>
            <a:avLst/>
            <a:gdLst>
              <a:gd name="T0" fmla="*/ 38740 w 673"/>
              <a:gd name="T1" fmla="*/ 11757 h 382"/>
              <a:gd name="T2" fmla="*/ 30064 w 673"/>
              <a:gd name="T3" fmla="*/ 4076 h 382"/>
              <a:gd name="T4" fmla="*/ 27192 w 673"/>
              <a:gd name="T5" fmla="*/ 4587 h 382"/>
              <a:gd name="T6" fmla="*/ 18038 w 673"/>
              <a:gd name="T7" fmla="*/ 0 h 382"/>
              <a:gd name="T8" fmla="*/ 6665 w 673"/>
              <a:gd name="T9" fmla="*/ 10325 h 382"/>
              <a:gd name="T10" fmla="*/ 0 w 673"/>
              <a:gd name="T11" fmla="*/ 19370 h 382"/>
              <a:gd name="T12" fmla="*/ 1977 w 673"/>
              <a:gd name="T13" fmla="*/ 25054 h 382"/>
              <a:gd name="T14" fmla="*/ 20186 w 673"/>
              <a:gd name="T15" fmla="*/ 25054 h 382"/>
              <a:gd name="T16" fmla="*/ 34935 w 673"/>
              <a:gd name="T17" fmla="*/ 25054 h 382"/>
              <a:gd name="T18" fmla="*/ 40664 w 673"/>
              <a:gd name="T19" fmla="*/ 25054 h 382"/>
              <a:gd name="T20" fmla="*/ 44439 w 673"/>
              <a:gd name="T21" fmla="*/ 18733 h 382"/>
              <a:gd name="T22" fmla="*/ 38740 w 673"/>
              <a:gd name="T23" fmla="*/ 11757 h 3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382"/>
              <a:gd name="T38" fmla="*/ 673 w 673"/>
              <a:gd name="T39" fmla="*/ 382 h 3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382">
                <a:moveTo>
                  <a:pt x="587" y="179"/>
                </a:moveTo>
                <a:cubicBezTo>
                  <a:pt x="580" y="114"/>
                  <a:pt x="524" y="62"/>
                  <a:pt x="456" y="62"/>
                </a:cubicBezTo>
                <a:cubicBezTo>
                  <a:pt x="441" y="62"/>
                  <a:pt x="426" y="65"/>
                  <a:pt x="412" y="70"/>
                </a:cubicBezTo>
                <a:cubicBezTo>
                  <a:pt x="381" y="28"/>
                  <a:pt x="330" y="0"/>
                  <a:pt x="273" y="0"/>
                </a:cubicBezTo>
                <a:cubicBezTo>
                  <a:pt x="183" y="0"/>
                  <a:pt x="109" y="69"/>
                  <a:pt x="101" y="158"/>
                </a:cubicBezTo>
                <a:cubicBezTo>
                  <a:pt x="43" y="176"/>
                  <a:pt x="0" y="230"/>
                  <a:pt x="0" y="295"/>
                </a:cubicBezTo>
                <a:cubicBezTo>
                  <a:pt x="0" y="327"/>
                  <a:pt x="11" y="357"/>
                  <a:pt x="30" y="382"/>
                </a:cubicBezTo>
                <a:cubicBezTo>
                  <a:pt x="306" y="382"/>
                  <a:pt x="306" y="382"/>
                  <a:pt x="306" y="382"/>
                </a:cubicBezTo>
                <a:cubicBezTo>
                  <a:pt x="529" y="382"/>
                  <a:pt x="529" y="382"/>
                  <a:pt x="529" y="382"/>
                </a:cubicBezTo>
                <a:cubicBezTo>
                  <a:pt x="616" y="382"/>
                  <a:pt x="616" y="382"/>
                  <a:pt x="616" y="382"/>
                </a:cubicBezTo>
                <a:cubicBezTo>
                  <a:pt x="650" y="363"/>
                  <a:pt x="673" y="327"/>
                  <a:pt x="673" y="286"/>
                </a:cubicBezTo>
                <a:cubicBezTo>
                  <a:pt x="673" y="234"/>
                  <a:pt x="636" y="190"/>
                  <a:pt x="587" y="179"/>
                </a:cubicBezTo>
                <a:close/>
              </a:path>
            </a:pathLst>
          </a:custGeom>
          <a:solidFill>
            <a:schemeClr val="accent3">
              <a:lumMod val="60000"/>
              <a:lumOff val="40000"/>
            </a:schemeClr>
          </a:solidFill>
          <a:ln w="9525">
            <a:no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Arial" charset="0"/>
              <a:ea typeface="Arial" charset="0"/>
              <a:cs typeface="Arial" charset="0"/>
            </a:endParaRPr>
          </a:p>
        </p:txBody>
      </p:sp>
      <p:sp>
        <p:nvSpPr>
          <p:cNvPr id="359" name="Rectangle 358"/>
          <p:cNvSpPr/>
          <p:nvPr/>
        </p:nvSpPr>
        <p:spPr>
          <a:xfrm>
            <a:off x="7564133" y="1456765"/>
            <a:ext cx="4395807" cy="1694702"/>
          </a:xfrm>
          <a:prstGeom prst="rect">
            <a:avLst/>
          </a:prstGeom>
          <a:solidFill>
            <a:schemeClr val="accent2">
              <a:lumMod val="20000"/>
              <a:lumOff val="80000"/>
              <a:alpha val="69000"/>
            </a:schemeClr>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tx1"/>
                </a:solidFill>
                <a:latin typeface="Arial" charset="0"/>
                <a:ea typeface="Arial" charset="0"/>
                <a:cs typeface="Arial" charset="0"/>
              </a:rPr>
              <a:t>Branch A</a:t>
            </a:r>
            <a:endParaRPr lang="en-US" sz="2000" b="1" dirty="0">
              <a:solidFill>
                <a:schemeClr val="tx1"/>
              </a:solidFill>
              <a:latin typeface="Arial" charset="0"/>
              <a:ea typeface="Arial" charset="0"/>
              <a:cs typeface="Arial" charset="0"/>
            </a:endParaRPr>
          </a:p>
        </p:txBody>
      </p:sp>
      <p:grpSp>
        <p:nvGrpSpPr>
          <p:cNvPr id="6" name="Agrupar 5"/>
          <p:cNvGrpSpPr/>
          <p:nvPr/>
        </p:nvGrpSpPr>
        <p:grpSpPr>
          <a:xfrm>
            <a:off x="7670178" y="1950983"/>
            <a:ext cx="2188063" cy="817928"/>
            <a:chOff x="7670178" y="1950983"/>
            <a:chExt cx="2188063" cy="817928"/>
          </a:xfrm>
        </p:grpSpPr>
        <p:grpSp>
          <p:nvGrpSpPr>
            <p:cNvPr id="464" name="Agrupar 463"/>
            <p:cNvGrpSpPr/>
            <p:nvPr/>
          </p:nvGrpSpPr>
          <p:grpSpPr>
            <a:xfrm>
              <a:off x="7810387" y="1950983"/>
              <a:ext cx="1679560" cy="511452"/>
              <a:chOff x="3075052" y="2700206"/>
              <a:chExt cx="1027016" cy="329426"/>
            </a:xfrm>
          </p:grpSpPr>
          <p:sp>
            <p:nvSpPr>
              <p:cNvPr id="465" name="Rectángulo redondeado 464"/>
              <p:cNvSpPr/>
              <p:nvPr/>
            </p:nvSpPr>
            <p:spPr>
              <a:xfrm>
                <a:off x="3075052" y="2700206"/>
                <a:ext cx="1027016" cy="329426"/>
              </a:xfrm>
              <a:prstGeom prst="round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466" name="Rectángulo 465"/>
              <p:cNvSpPr/>
              <p:nvPr/>
            </p:nvSpPr>
            <p:spPr>
              <a:xfrm>
                <a:off x="3134756" y="2761542"/>
                <a:ext cx="909600" cy="21522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467" name="Oval 8"/>
              <p:cNvSpPr>
                <a:spLocks noChangeArrowheads="1"/>
              </p:cNvSpPr>
              <p:nvPr/>
            </p:nvSpPr>
            <p:spPr bwMode="auto">
              <a:xfrm>
                <a:off x="3201992" y="2819158"/>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468" name="Oval 8"/>
              <p:cNvSpPr>
                <a:spLocks noChangeArrowheads="1"/>
              </p:cNvSpPr>
              <p:nvPr/>
            </p:nvSpPr>
            <p:spPr bwMode="auto">
              <a:xfrm>
                <a:off x="3311047"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469" name="Oval 8"/>
              <p:cNvSpPr>
                <a:spLocks noChangeArrowheads="1"/>
              </p:cNvSpPr>
              <p:nvPr/>
            </p:nvSpPr>
            <p:spPr bwMode="auto">
              <a:xfrm>
                <a:off x="3855983"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grpSp>
        <p:sp>
          <p:nvSpPr>
            <p:cNvPr id="470" name="TextBox 362"/>
            <p:cNvSpPr txBox="1"/>
            <p:nvPr/>
          </p:nvSpPr>
          <p:spPr>
            <a:xfrm>
              <a:off x="7670178" y="2479256"/>
              <a:ext cx="2188063"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G430 Gateway</a:t>
              </a:r>
            </a:p>
          </p:txBody>
        </p:sp>
      </p:grpSp>
      <p:sp>
        <p:nvSpPr>
          <p:cNvPr id="360" name="Rectangle 359"/>
          <p:cNvSpPr/>
          <p:nvPr/>
        </p:nvSpPr>
        <p:spPr>
          <a:xfrm>
            <a:off x="9729756" y="4786762"/>
            <a:ext cx="4395807" cy="1377323"/>
          </a:xfrm>
          <a:prstGeom prst="rect">
            <a:avLst/>
          </a:prstGeom>
          <a:solidFill>
            <a:schemeClr val="accent2">
              <a:lumMod val="20000"/>
              <a:lumOff val="80000"/>
              <a:alpha val="67000"/>
            </a:schemeClr>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tx1"/>
                </a:solidFill>
                <a:latin typeface="Arial" charset="0"/>
                <a:ea typeface="Arial" charset="0"/>
                <a:cs typeface="Arial" charset="0"/>
              </a:rPr>
              <a:t>Branch C</a:t>
            </a:r>
            <a:endParaRPr lang="en-US" sz="2000" b="1" dirty="0">
              <a:solidFill>
                <a:schemeClr val="tx1"/>
              </a:solidFill>
              <a:latin typeface="Arial" charset="0"/>
              <a:ea typeface="Arial" charset="0"/>
              <a:cs typeface="Arial" charset="0"/>
            </a:endParaRPr>
          </a:p>
        </p:txBody>
      </p:sp>
      <p:grpSp>
        <p:nvGrpSpPr>
          <p:cNvPr id="5" name="Agrupar 4"/>
          <p:cNvGrpSpPr/>
          <p:nvPr/>
        </p:nvGrpSpPr>
        <p:grpSpPr>
          <a:xfrm>
            <a:off x="10092077" y="5221993"/>
            <a:ext cx="2188063" cy="821656"/>
            <a:chOff x="10092077" y="5221993"/>
            <a:chExt cx="2188063" cy="821656"/>
          </a:xfrm>
        </p:grpSpPr>
        <p:grpSp>
          <p:nvGrpSpPr>
            <p:cNvPr id="436" name="Agrupar 435"/>
            <p:cNvGrpSpPr/>
            <p:nvPr/>
          </p:nvGrpSpPr>
          <p:grpSpPr>
            <a:xfrm>
              <a:off x="10316517" y="5221993"/>
              <a:ext cx="1679560" cy="511452"/>
              <a:chOff x="3075052" y="2700206"/>
              <a:chExt cx="1027016" cy="329426"/>
            </a:xfrm>
          </p:grpSpPr>
          <p:sp>
            <p:nvSpPr>
              <p:cNvPr id="437" name="Rectángulo redondeado 436"/>
              <p:cNvSpPr/>
              <p:nvPr/>
            </p:nvSpPr>
            <p:spPr>
              <a:xfrm>
                <a:off x="3075052" y="2700206"/>
                <a:ext cx="1027016" cy="329426"/>
              </a:xfrm>
              <a:prstGeom prst="round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438" name="Rectángulo 437"/>
              <p:cNvSpPr/>
              <p:nvPr/>
            </p:nvSpPr>
            <p:spPr>
              <a:xfrm>
                <a:off x="3134756" y="2761542"/>
                <a:ext cx="909600" cy="21522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439" name="Oval 8"/>
              <p:cNvSpPr>
                <a:spLocks noChangeArrowheads="1"/>
              </p:cNvSpPr>
              <p:nvPr/>
            </p:nvSpPr>
            <p:spPr bwMode="auto">
              <a:xfrm>
                <a:off x="3201992" y="2819158"/>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440" name="Oval 8"/>
              <p:cNvSpPr>
                <a:spLocks noChangeArrowheads="1"/>
              </p:cNvSpPr>
              <p:nvPr/>
            </p:nvSpPr>
            <p:spPr bwMode="auto">
              <a:xfrm>
                <a:off x="3311047"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444" name="Oval 8"/>
              <p:cNvSpPr>
                <a:spLocks noChangeArrowheads="1"/>
              </p:cNvSpPr>
              <p:nvPr/>
            </p:nvSpPr>
            <p:spPr bwMode="auto">
              <a:xfrm>
                <a:off x="3855983"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grpSp>
        <p:sp>
          <p:nvSpPr>
            <p:cNvPr id="463" name="TextBox 593"/>
            <p:cNvSpPr txBox="1"/>
            <p:nvPr/>
          </p:nvSpPr>
          <p:spPr>
            <a:xfrm>
              <a:off x="10092077" y="5753994"/>
              <a:ext cx="2188063"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G450 Gateway</a:t>
              </a:r>
            </a:p>
          </p:txBody>
        </p:sp>
      </p:grpSp>
      <p:sp>
        <p:nvSpPr>
          <p:cNvPr id="358" name="Rectangle 357"/>
          <p:cNvSpPr/>
          <p:nvPr/>
        </p:nvSpPr>
        <p:spPr>
          <a:xfrm>
            <a:off x="3467955" y="3334145"/>
            <a:ext cx="5757158" cy="3276481"/>
          </a:xfrm>
          <a:prstGeom prst="rect">
            <a:avLst/>
          </a:prstGeom>
          <a:solidFill>
            <a:schemeClr val="accent2">
              <a:lumMod val="20000"/>
              <a:lumOff val="80000"/>
              <a:alpha val="71000"/>
            </a:schemeClr>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tx1"/>
                </a:solidFill>
                <a:latin typeface="Arial" charset="0"/>
                <a:ea typeface="Arial" charset="0"/>
                <a:cs typeface="Arial" charset="0"/>
              </a:rPr>
              <a:t>Customer HQ</a:t>
            </a:r>
            <a:endParaRPr lang="en-US" sz="2000" b="1" dirty="0">
              <a:solidFill>
                <a:schemeClr val="tx1"/>
              </a:solidFill>
              <a:latin typeface="Arial" charset="0"/>
              <a:ea typeface="Arial" charset="0"/>
              <a:cs typeface="Arial" charset="0"/>
            </a:endParaRPr>
          </a:p>
        </p:txBody>
      </p:sp>
      <p:sp>
        <p:nvSpPr>
          <p:cNvPr id="361" name="Rectangle 360"/>
          <p:cNvSpPr/>
          <p:nvPr/>
        </p:nvSpPr>
        <p:spPr>
          <a:xfrm>
            <a:off x="9754781" y="3308607"/>
            <a:ext cx="3491245" cy="1377323"/>
          </a:xfrm>
          <a:prstGeom prst="rect">
            <a:avLst/>
          </a:prstGeom>
          <a:solidFill>
            <a:schemeClr val="accent2">
              <a:lumMod val="20000"/>
              <a:lumOff val="80000"/>
              <a:alpha val="69000"/>
            </a:schemeClr>
          </a:solidFill>
          <a:ln w="19050">
            <a:no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tx1"/>
                </a:solidFill>
                <a:latin typeface="Arial" charset="0"/>
                <a:ea typeface="Arial" charset="0"/>
                <a:cs typeface="Arial" charset="0"/>
              </a:rPr>
              <a:t>Branch B</a:t>
            </a:r>
            <a:endParaRPr lang="en-US" sz="2000" b="1" dirty="0">
              <a:solidFill>
                <a:schemeClr val="tx1"/>
              </a:solidFill>
              <a:latin typeface="Arial" charset="0"/>
              <a:ea typeface="Arial" charset="0"/>
              <a:cs typeface="Arial" charset="0"/>
            </a:endParaRPr>
          </a:p>
        </p:txBody>
      </p:sp>
      <p:grpSp>
        <p:nvGrpSpPr>
          <p:cNvPr id="254" name="Group 253"/>
          <p:cNvGrpSpPr/>
          <p:nvPr/>
        </p:nvGrpSpPr>
        <p:grpSpPr>
          <a:xfrm>
            <a:off x="12764454" y="4873018"/>
            <a:ext cx="987792" cy="1210638"/>
            <a:chOff x="12764454" y="4775383"/>
            <a:chExt cx="987792" cy="1210638"/>
          </a:xfrm>
        </p:grpSpPr>
        <p:sp>
          <p:nvSpPr>
            <p:cNvPr id="457" name="Oval 456"/>
            <p:cNvSpPr/>
            <p:nvPr/>
          </p:nvSpPr>
          <p:spPr>
            <a:xfrm>
              <a:off x="12764454" y="4775383"/>
              <a:ext cx="920750" cy="920750"/>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458" name="Freeform 17"/>
            <p:cNvSpPr>
              <a:spLocks/>
            </p:cNvSpPr>
            <p:nvPr/>
          </p:nvSpPr>
          <p:spPr bwMode="auto">
            <a:xfrm>
              <a:off x="13177979" y="5047299"/>
              <a:ext cx="454346" cy="617065"/>
            </a:xfrm>
            <a:custGeom>
              <a:avLst/>
              <a:gdLst>
                <a:gd name="T0" fmla="*/ 29 w 91"/>
                <a:gd name="T1" fmla="*/ 116 h 124"/>
                <a:gd name="T2" fmla="*/ 65 w 91"/>
                <a:gd name="T3" fmla="*/ 73 h 124"/>
                <a:gd name="T4" fmla="*/ 88 w 91"/>
                <a:gd name="T5" fmla="*/ 23 h 124"/>
                <a:gd name="T6" fmla="*/ 78 w 91"/>
                <a:gd name="T7" fmla="*/ 4 h 124"/>
                <a:gd name="T8" fmla="*/ 56 w 91"/>
                <a:gd name="T9" fmla="*/ 13 h 124"/>
                <a:gd name="T10" fmla="*/ 51 w 91"/>
                <a:gd name="T11" fmla="*/ 23 h 124"/>
                <a:gd name="T12" fmla="*/ 55 w 91"/>
                <a:gd name="T13" fmla="*/ 42 h 124"/>
                <a:gd name="T14" fmla="*/ 57 w 91"/>
                <a:gd name="T15" fmla="*/ 47 h 124"/>
                <a:gd name="T16" fmla="*/ 51 w 91"/>
                <a:gd name="T17" fmla="*/ 65 h 124"/>
                <a:gd name="T18" fmla="*/ 38 w 91"/>
                <a:gd name="T19" fmla="*/ 77 h 124"/>
                <a:gd name="T20" fmla="*/ 31 w 91"/>
                <a:gd name="T21" fmla="*/ 78 h 124"/>
                <a:gd name="T22" fmla="*/ 14 w 91"/>
                <a:gd name="T23" fmla="*/ 83 h 124"/>
                <a:gd name="T24" fmla="*/ 6 w 91"/>
                <a:gd name="T25" fmla="*/ 91 h 124"/>
                <a:gd name="T26" fmla="*/ 8 w 91"/>
                <a:gd name="T27" fmla="*/ 115 h 124"/>
                <a:gd name="T28" fmla="*/ 29 w 91"/>
                <a:gd name="T29"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24">
                  <a:moveTo>
                    <a:pt x="29" y="116"/>
                  </a:moveTo>
                  <a:cubicBezTo>
                    <a:pt x="42" y="105"/>
                    <a:pt x="54" y="90"/>
                    <a:pt x="65" y="73"/>
                  </a:cubicBezTo>
                  <a:cubicBezTo>
                    <a:pt x="75" y="56"/>
                    <a:pt x="83" y="39"/>
                    <a:pt x="88" y="23"/>
                  </a:cubicBezTo>
                  <a:cubicBezTo>
                    <a:pt x="91" y="15"/>
                    <a:pt x="86" y="7"/>
                    <a:pt x="78" y="4"/>
                  </a:cubicBezTo>
                  <a:cubicBezTo>
                    <a:pt x="69" y="0"/>
                    <a:pt x="59" y="4"/>
                    <a:pt x="56" y="13"/>
                  </a:cubicBezTo>
                  <a:cubicBezTo>
                    <a:pt x="51" y="23"/>
                    <a:pt x="51" y="23"/>
                    <a:pt x="51" y="23"/>
                  </a:cubicBezTo>
                  <a:cubicBezTo>
                    <a:pt x="49" y="30"/>
                    <a:pt x="50" y="37"/>
                    <a:pt x="55" y="42"/>
                  </a:cubicBezTo>
                  <a:cubicBezTo>
                    <a:pt x="57" y="43"/>
                    <a:pt x="57" y="45"/>
                    <a:pt x="57" y="47"/>
                  </a:cubicBezTo>
                  <a:cubicBezTo>
                    <a:pt x="56" y="54"/>
                    <a:pt x="54" y="60"/>
                    <a:pt x="51" y="65"/>
                  </a:cubicBezTo>
                  <a:cubicBezTo>
                    <a:pt x="48" y="70"/>
                    <a:pt x="43" y="74"/>
                    <a:pt x="38" y="77"/>
                  </a:cubicBezTo>
                  <a:cubicBezTo>
                    <a:pt x="35" y="79"/>
                    <a:pt x="34" y="79"/>
                    <a:pt x="31" y="78"/>
                  </a:cubicBezTo>
                  <a:cubicBezTo>
                    <a:pt x="25" y="76"/>
                    <a:pt x="18" y="78"/>
                    <a:pt x="14" y="83"/>
                  </a:cubicBezTo>
                  <a:cubicBezTo>
                    <a:pt x="6" y="91"/>
                    <a:pt x="6" y="91"/>
                    <a:pt x="6" y="91"/>
                  </a:cubicBezTo>
                  <a:cubicBezTo>
                    <a:pt x="0" y="98"/>
                    <a:pt x="1" y="109"/>
                    <a:pt x="8" y="115"/>
                  </a:cubicBezTo>
                  <a:cubicBezTo>
                    <a:pt x="13" y="119"/>
                    <a:pt x="21" y="124"/>
                    <a:pt x="29" y="11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456" name="TextBox 455"/>
            <p:cNvSpPr txBox="1"/>
            <p:nvPr/>
          </p:nvSpPr>
          <p:spPr>
            <a:xfrm>
              <a:off x="12831496" y="5696366"/>
              <a:ext cx="920750"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96x1</a:t>
              </a:r>
            </a:p>
          </p:txBody>
        </p:sp>
      </p:grpSp>
      <p:grpSp>
        <p:nvGrpSpPr>
          <p:cNvPr id="253" name="Group 252"/>
          <p:cNvGrpSpPr/>
          <p:nvPr/>
        </p:nvGrpSpPr>
        <p:grpSpPr>
          <a:xfrm>
            <a:off x="10637449" y="3734004"/>
            <a:ext cx="2302880" cy="879210"/>
            <a:chOff x="10765799" y="3358917"/>
            <a:chExt cx="2302880" cy="879210"/>
          </a:xfrm>
        </p:grpSpPr>
        <p:grpSp>
          <p:nvGrpSpPr>
            <p:cNvPr id="380" name="Group 379"/>
            <p:cNvGrpSpPr/>
            <p:nvPr/>
          </p:nvGrpSpPr>
          <p:grpSpPr>
            <a:xfrm>
              <a:off x="10783486" y="3358917"/>
              <a:ext cx="2285193" cy="602456"/>
              <a:chOff x="-35440938" y="-16109950"/>
              <a:chExt cx="6873875" cy="3348038"/>
            </a:xfrm>
            <a:solidFill>
              <a:schemeClr val="accent3">
                <a:lumMod val="50000"/>
              </a:schemeClr>
            </a:solidFill>
          </p:grpSpPr>
          <p:sp>
            <p:nvSpPr>
              <p:cNvPr id="381" name="Freeform 19"/>
              <p:cNvSpPr>
                <a:spLocks noEditPoints="1"/>
              </p:cNvSpPr>
              <p:nvPr/>
            </p:nvSpPr>
            <p:spPr bwMode="auto">
              <a:xfrm>
                <a:off x="-35440938" y="-16109950"/>
                <a:ext cx="6873875" cy="3348038"/>
              </a:xfrm>
              <a:custGeom>
                <a:avLst/>
                <a:gdLst>
                  <a:gd name="T0" fmla="*/ 1821 w 1833"/>
                  <a:gd name="T1" fmla="*/ 438 h 893"/>
                  <a:gd name="T2" fmla="*/ 1820 w 1833"/>
                  <a:gd name="T3" fmla="*/ 435 h 893"/>
                  <a:gd name="T4" fmla="*/ 1817 w 1833"/>
                  <a:gd name="T5" fmla="*/ 427 h 893"/>
                  <a:gd name="T6" fmla="*/ 1816 w 1833"/>
                  <a:gd name="T7" fmla="*/ 425 h 893"/>
                  <a:gd name="T8" fmla="*/ 1605 w 1833"/>
                  <a:gd name="T9" fmla="*/ 58 h 893"/>
                  <a:gd name="T10" fmla="*/ 1464 w 1833"/>
                  <a:gd name="T11" fmla="*/ 0 h 893"/>
                  <a:gd name="T12" fmla="*/ 368 w 1833"/>
                  <a:gd name="T13" fmla="*/ 0 h 893"/>
                  <a:gd name="T14" fmla="*/ 227 w 1833"/>
                  <a:gd name="T15" fmla="*/ 58 h 893"/>
                  <a:gd name="T16" fmla="*/ 16 w 1833"/>
                  <a:gd name="T17" fmla="*/ 425 h 893"/>
                  <a:gd name="T18" fmla="*/ 15 w 1833"/>
                  <a:gd name="T19" fmla="*/ 427 h 893"/>
                  <a:gd name="T20" fmla="*/ 12 w 1833"/>
                  <a:gd name="T21" fmla="*/ 435 h 893"/>
                  <a:gd name="T22" fmla="*/ 11 w 1833"/>
                  <a:gd name="T23" fmla="*/ 438 h 893"/>
                  <a:gd name="T24" fmla="*/ 0 w 1833"/>
                  <a:gd name="T25" fmla="*/ 503 h 893"/>
                  <a:gd name="T26" fmla="*/ 0 w 1833"/>
                  <a:gd name="T27" fmla="*/ 640 h 893"/>
                  <a:gd name="T28" fmla="*/ 152 w 1833"/>
                  <a:gd name="T29" fmla="*/ 834 h 893"/>
                  <a:gd name="T30" fmla="*/ 229 w 1833"/>
                  <a:gd name="T31" fmla="*/ 893 h 893"/>
                  <a:gd name="T32" fmla="*/ 296 w 1833"/>
                  <a:gd name="T33" fmla="*/ 893 h 893"/>
                  <a:gd name="T34" fmla="*/ 371 w 1833"/>
                  <a:gd name="T35" fmla="*/ 840 h 893"/>
                  <a:gd name="T36" fmla="*/ 1461 w 1833"/>
                  <a:gd name="T37" fmla="*/ 840 h 893"/>
                  <a:gd name="T38" fmla="*/ 1536 w 1833"/>
                  <a:gd name="T39" fmla="*/ 893 h 893"/>
                  <a:gd name="T40" fmla="*/ 1604 w 1833"/>
                  <a:gd name="T41" fmla="*/ 893 h 893"/>
                  <a:gd name="T42" fmla="*/ 1680 w 1833"/>
                  <a:gd name="T43" fmla="*/ 834 h 893"/>
                  <a:gd name="T44" fmla="*/ 1833 w 1833"/>
                  <a:gd name="T45" fmla="*/ 640 h 893"/>
                  <a:gd name="T46" fmla="*/ 1833 w 1833"/>
                  <a:gd name="T47" fmla="*/ 503 h 893"/>
                  <a:gd name="T48" fmla="*/ 1821 w 1833"/>
                  <a:gd name="T49" fmla="*/ 438 h 893"/>
                  <a:gd name="T50" fmla="*/ 1771 w 1833"/>
                  <a:gd name="T51" fmla="*/ 640 h 893"/>
                  <a:gd name="T52" fmla="*/ 1633 w 1833"/>
                  <a:gd name="T53" fmla="*/ 778 h 893"/>
                  <a:gd name="T54" fmla="*/ 199 w 1833"/>
                  <a:gd name="T55" fmla="*/ 778 h 893"/>
                  <a:gd name="T56" fmla="*/ 61 w 1833"/>
                  <a:gd name="T57" fmla="*/ 640 h 893"/>
                  <a:gd name="T58" fmla="*/ 61 w 1833"/>
                  <a:gd name="T59" fmla="*/ 503 h 893"/>
                  <a:gd name="T60" fmla="*/ 199 w 1833"/>
                  <a:gd name="T61" fmla="*/ 365 h 893"/>
                  <a:gd name="T62" fmla="*/ 1633 w 1833"/>
                  <a:gd name="T63" fmla="*/ 365 h 893"/>
                  <a:gd name="T64" fmla="*/ 1771 w 1833"/>
                  <a:gd name="T65" fmla="*/ 503 h 893"/>
                  <a:gd name="T66" fmla="*/ 1771 w 1833"/>
                  <a:gd name="T67" fmla="*/ 64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3" h="893">
                    <a:moveTo>
                      <a:pt x="1821" y="438"/>
                    </a:moveTo>
                    <a:cubicBezTo>
                      <a:pt x="1820" y="435"/>
                      <a:pt x="1820" y="435"/>
                      <a:pt x="1820" y="435"/>
                    </a:cubicBezTo>
                    <a:cubicBezTo>
                      <a:pt x="1820" y="433"/>
                      <a:pt x="1819" y="430"/>
                      <a:pt x="1817" y="427"/>
                    </a:cubicBezTo>
                    <a:cubicBezTo>
                      <a:pt x="1817" y="426"/>
                      <a:pt x="1817" y="425"/>
                      <a:pt x="1816" y="425"/>
                    </a:cubicBezTo>
                    <a:cubicBezTo>
                      <a:pt x="1784" y="345"/>
                      <a:pt x="1638" y="91"/>
                      <a:pt x="1605" y="58"/>
                    </a:cubicBezTo>
                    <a:cubicBezTo>
                      <a:pt x="1568" y="21"/>
                      <a:pt x="1518" y="0"/>
                      <a:pt x="1464" y="0"/>
                    </a:cubicBezTo>
                    <a:cubicBezTo>
                      <a:pt x="368" y="0"/>
                      <a:pt x="368" y="0"/>
                      <a:pt x="368" y="0"/>
                    </a:cubicBezTo>
                    <a:cubicBezTo>
                      <a:pt x="315" y="0"/>
                      <a:pt x="264" y="21"/>
                      <a:pt x="227" y="58"/>
                    </a:cubicBezTo>
                    <a:cubicBezTo>
                      <a:pt x="194" y="91"/>
                      <a:pt x="48" y="345"/>
                      <a:pt x="16" y="425"/>
                    </a:cubicBezTo>
                    <a:cubicBezTo>
                      <a:pt x="15" y="425"/>
                      <a:pt x="15" y="426"/>
                      <a:pt x="15" y="427"/>
                    </a:cubicBezTo>
                    <a:cubicBezTo>
                      <a:pt x="14" y="430"/>
                      <a:pt x="13" y="433"/>
                      <a:pt x="12" y="435"/>
                    </a:cubicBezTo>
                    <a:cubicBezTo>
                      <a:pt x="11" y="438"/>
                      <a:pt x="11" y="438"/>
                      <a:pt x="11" y="438"/>
                    </a:cubicBezTo>
                    <a:cubicBezTo>
                      <a:pt x="4" y="458"/>
                      <a:pt x="0" y="480"/>
                      <a:pt x="0" y="503"/>
                    </a:cubicBezTo>
                    <a:cubicBezTo>
                      <a:pt x="0" y="640"/>
                      <a:pt x="0" y="640"/>
                      <a:pt x="0" y="640"/>
                    </a:cubicBezTo>
                    <a:cubicBezTo>
                      <a:pt x="0" y="734"/>
                      <a:pt x="65" y="813"/>
                      <a:pt x="152" y="834"/>
                    </a:cubicBezTo>
                    <a:cubicBezTo>
                      <a:pt x="161" y="868"/>
                      <a:pt x="192" y="893"/>
                      <a:pt x="229" y="893"/>
                    </a:cubicBezTo>
                    <a:cubicBezTo>
                      <a:pt x="296" y="893"/>
                      <a:pt x="296" y="893"/>
                      <a:pt x="296" y="893"/>
                    </a:cubicBezTo>
                    <a:cubicBezTo>
                      <a:pt x="331" y="893"/>
                      <a:pt x="360" y="871"/>
                      <a:pt x="371" y="840"/>
                    </a:cubicBezTo>
                    <a:cubicBezTo>
                      <a:pt x="1461" y="840"/>
                      <a:pt x="1461" y="840"/>
                      <a:pt x="1461" y="840"/>
                    </a:cubicBezTo>
                    <a:cubicBezTo>
                      <a:pt x="1472" y="871"/>
                      <a:pt x="1501" y="893"/>
                      <a:pt x="1536" y="893"/>
                    </a:cubicBezTo>
                    <a:cubicBezTo>
                      <a:pt x="1604" y="893"/>
                      <a:pt x="1604" y="893"/>
                      <a:pt x="1604" y="893"/>
                    </a:cubicBezTo>
                    <a:cubicBezTo>
                      <a:pt x="1640" y="893"/>
                      <a:pt x="1671" y="868"/>
                      <a:pt x="1680" y="834"/>
                    </a:cubicBezTo>
                    <a:cubicBezTo>
                      <a:pt x="1768" y="813"/>
                      <a:pt x="1833" y="734"/>
                      <a:pt x="1833" y="640"/>
                    </a:cubicBezTo>
                    <a:cubicBezTo>
                      <a:pt x="1833" y="503"/>
                      <a:pt x="1833" y="503"/>
                      <a:pt x="1833" y="503"/>
                    </a:cubicBezTo>
                    <a:cubicBezTo>
                      <a:pt x="1833" y="480"/>
                      <a:pt x="1828" y="458"/>
                      <a:pt x="1821" y="438"/>
                    </a:cubicBezTo>
                    <a:close/>
                    <a:moveTo>
                      <a:pt x="1771" y="640"/>
                    </a:moveTo>
                    <a:cubicBezTo>
                      <a:pt x="1771" y="717"/>
                      <a:pt x="1709" y="778"/>
                      <a:pt x="1633" y="778"/>
                    </a:cubicBezTo>
                    <a:cubicBezTo>
                      <a:pt x="199" y="778"/>
                      <a:pt x="199" y="778"/>
                      <a:pt x="199" y="778"/>
                    </a:cubicBezTo>
                    <a:cubicBezTo>
                      <a:pt x="123" y="778"/>
                      <a:pt x="61" y="717"/>
                      <a:pt x="61" y="640"/>
                    </a:cubicBezTo>
                    <a:cubicBezTo>
                      <a:pt x="61" y="503"/>
                      <a:pt x="61" y="503"/>
                      <a:pt x="61" y="503"/>
                    </a:cubicBezTo>
                    <a:cubicBezTo>
                      <a:pt x="61" y="427"/>
                      <a:pt x="123" y="365"/>
                      <a:pt x="199" y="365"/>
                    </a:cubicBezTo>
                    <a:cubicBezTo>
                      <a:pt x="1633" y="365"/>
                      <a:pt x="1633" y="365"/>
                      <a:pt x="1633" y="365"/>
                    </a:cubicBezTo>
                    <a:cubicBezTo>
                      <a:pt x="1709" y="365"/>
                      <a:pt x="1771" y="427"/>
                      <a:pt x="1771" y="503"/>
                    </a:cubicBezTo>
                    <a:lnTo>
                      <a:pt x="1771" y="64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82" name="Freeform 20"/>
              <p:cNvSpPr>
                <a:spLocks/>
              </p:cNvSpPr>
              <p:nvPr/>
            </p:nvSpPr>
            <p:spPr bwMode="auto">
              <a:xfrm>
                <a:off x="-34890075" y="-14587538"/>
                <a:ext cx="1635125" cy="854075"/>
              </a:xfrm>
              <a:custGeom>
                <a:avLst/>
                <a:gdLst>
                  <a:gd name="T0" fmla="*/ 396 w 436"/>
                  <a:gd name="T1" fmla="*/ 0 h 228"/>
                  <a:gd name="T2" fmla="*/ 40 w 436"/>
                  <a:gd name="T3" fmla="*/ 0 h 228"/>
                  <a:gd name="T4" fmla="*/ 0 w 436"/>
                  <a:gd name="T5" fmla="*/ 40 h 228"/>
                  <a:gd name="T6" fmla="*/ 0 w 436"/>
                  <a:gd name="T7" fmla="*/ 188 h 228"/>
                  <a:gd name="T8" fmla="*/ 40 w 436"/>
                  <a:gd name="T9" fmla="*/ 228 h 228"/>
                  <a:gd name="T10" fmla="*/ 396 w 436"/>
                  <a:gd name="T11" fmla="*/ 228 h 228"/>
                  <a:gd name="T12" fmla="*/ 436 w 436"/>
                  <a:gd name="T13" fmla="*/ 188 h 228"/>
                  <a:gd name="T14" fmla="*/ 436 w 436"/>
                  <a:gd name="T15" fmla="*/ 40 h 228"/>
                  <a:gd name="T16" fmla="*/ 396 w 436"/>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228">
                    <a:moveTo>
                      <a:pt x="396" y="0"/>
                    </a:moveTo>
                    <a:cubicBezTo>
                      <a:pt x="40" y="0"/>
                      <a:pt x="40" y="0"/>
                      <a:pt x="40" y="0"/>
                    </a:cubicBezTo>
                    <a:cubicBezTo>
                      <a:pt x="18" y="0"/>
                      <a:pt x="0" y="18"/>
                      <a:pt x="0" y="40"/>
                    </a:cubicBezTo>
                    <a:cubicBezTo>
                      <a:pt x="0" y="188"/>
                      <a:pt x="0" y="188"/>
                      <a:pt x="0" y="188"/>
                    </a:cubicBezTo>
                    <a:cubicBezTo>
                      <a:pt x="0" y="210"/>
                      <a:pt x="18" y="228"/>
                      <a:pt x="40" y="228"/>
                    </a:cubicBezTo>
                    <a:cubicBezTo>
                      <a:pt x="396" y="228"/>
                      <a:pt x="396" y="228"/>
                      <a:pt x="396" y="228"/>
                    </a:cubicBezTo>
                    <a:cubicBezTo>
                      <a:pt x="418" y="228"/>
                      <a:pt x="436" y="210"/>
                      <a:pt x="436" y="188"/>
                    </a:cubicBezTo>
                    <a:cubicBezTo>
                      <a:pt x="436" y="40"/>
                      <a:pt x="436" y="40"/>
                      <a:pt x="436" y="40"/>
                    </a:cubicBezTo>
                    <a:cubicBezTo>
                      <a:pt x="436" y="18"/>
                      <a:pt x="418" y="0"/>
                      <a:pt x="396"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83" name="Freeform 21"/>
              <p:cNvSpPr>
                <a:spLocks/>
              </p:cNvSpPr>
              <p:nvPr/>
            </p:nvSpPr>
            <p:spPr bwMode="auto">
              <a:xfrm>
                <a:off x="-31008638" y="-13733463"/>
                <a:ext cx="914400" cy="442913"/>
              </a:xfrm>
              <a:custGeom>
                <a:avLst/>
                <a:gdLst>
                  <a:gd name="T0" fmla="*/ 204 w 244"/>
                  <a:gd name="T1" fmla="*/ 0 h 118"/>
                  <a:gd name="T2" fmla="*/ 40 w 244"/>
                  <a:gd name="T3" fmla="*/ 0 h 118"/>
                  <a:gd name="T4" fmla="*/ 0 w 244"/>
                  <a:gd name="T5" fmla="*/ 40 h 118"/>
                  <a:gd name="T6" fmla="*/ 0 w 244"/>
                  <a:gd name="T7" fmla="*/ 78 h 118"/>
                  <a:gd name="T8" fmla="*/ 40 w 244"/>
                  <a:gd name="T9" fmla="*/ 118 h 118"/>
                  <a:gd name="T10" fmla="*/ 204 w 244"/>
                  <a:gd name="T11" fmla="*/ 118 h 118"/>
                  <a:gd name="T12" fmla="*/ 244 w 244"/>
                  <a:gd name="T13" fmla="*/ 78 h 118"/>
                  <a:gd name="T14" fmla="*/ 244 w 244"/>
                  <a:gd name="T15" fmla="*/ 40 h 118"/>
                  <a:gd name="T16" fmla="*/ 204 w 2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8">
                    <a:moveTo>
                      <a:pt x="204" y="0"/>
                    </a:moveTo>
                    <a:cubicBezTo>
                      <a:pt x="40" y="0"/>
                      <a:pt x="40" y="0"/>
                      <a:pt x="40" y="0"/>
                    </a:cubicBezTo>
                    <a:cubicBezTo>
                      <a:pt x="18" y="0"/>
                      <a:pt x="0" y="18"/>
                      <a:pt x="0" y="40"/>
                    </a:cubicBezTo>
                    <a:cubicBezTo>
                      <a:pt x="0" y="78"/>
                      <a:pt x="0" y="78"/>
                      <a:pt x="0" y="78"/>
                    </a:cubicBezTo>
                    <a:cubicBezTo>
                      <a:pt x="0" y="100"/>
                      <a:pt x="18" y="118"/>
                      <a:pt x="40" y="118"/>
                    </a:cubicBezTo>
                    <a:cubicBezTo>
                      <a:pt x="204" y="118"/>
                      <a:pt x="204" y="118"/>
                      <a:pt x="204" y="118"/>
                    </a:cubicBezTo>
                    <a:cubicBezTo>
                      <a:pt x="226" y="118"/>
                      <a:pt x="244" y="100"/>
                      <a:pt x="244" y="78"/>
                    </a:cubicBezTo>
                    <a:cubicBezTo>
                      <a:pt x="244" y="40"/>
                      <a:pt x="244" y="40"/>
                      <a:pt x="244" y="40"/>
                    </a:cubicBezTo>
                    <a:cubicBezTo>
                      <a:pt x="244" y="18"/>
                      <a:pt x="226" y="0"/>
                      <a:pt x="204"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84" name="Freeform 22"/>
              <p:cNvSpPr>
                <a:spLocks/>
              </p:cNvSpPr>
              <p:nvPr/>
            </p:nvSpPr>
            <p:spPr bwMode="auto">
              <a:xfrm>
                <a:off x="-32005588" y="-13733463"/>
                <a:ext cx="914400" cy="442913"/>
              </a:xfrm>
              <a:custGeom>
                <a:avLst/>
                <a:gdLst>
                  <a:gd name="T0" fmla="*/ 204 w 244"/>
                  <a:gd name="T1" fmla="*/ 0 h 118"/>
                  <a:gd name="T2" fmla="*/ 40 w 244"/>
                  <a:gd name="T3" fmla="*/ 0 h 118"/>
                  <a:gd name="T4" fmla="*/ 0 w 244"/>
                  <a:gd name="T5" fmla="*/ 40 h 118"/>
                  <a:gd name="T6" fmla="*/ 0 w 244"/>
                  <a:gd name="T7" fmla="*/ 78 h 118"/>
                  <a:gd name="T8" fmla="*/ 40 w 244"/>
                  <a:gd name="T9" fmla="*/ 118 h 118"/>
                  <a:gd name="T10" fmla="*/ 204 w 244"/>
                  <a:gd name="T11" fmla="*/ 118 h 118"/>
                  <a:gd name="T12" fmla="*/ 244 w 244"/>
                  <a:gd name="T13" fmla="*/ 78 h 118"/>
                  <a:gd name="T14" fmla="*/ 244 w 244"/>
                  <a:gd name="T15" fmla="*/ 40 h 118"/>
                  <a:gd name="T16" fmla="*/ 204 w 2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8">
                    <a:moveTo>
                      <a:pt x="204" y="0"/>
                    </a:moveTo>
                    <a:cubicBezTo>
                      <a:pt x="40" y="0"/>
                      <a:pt x="40" y="0"/>
                      <a:pt x="40" y="0"/>
                    </a:cubicBezTo>
                    <a:cubicBezTo>
                      <a:pt x="18" y="0"/>
                      <a:pt x="0" y="18"/>
                      <a:pt x="0" y="40"/>
                    </a:cubicBezTo>
                    <a:cubicBezTo>
                      <a:pt x="0" y="78"/>
                      <a:pt x="0" y="78"/>
                      <a:pt x="0" y="78"/>
                    </a:cubicBezTo>
                    <a:cubicBezTo>
                      <a:pt x="0" y="100"/>
                      <a:pt x="18" y="118"/>
                      <a:pt x="40" y="118"/>
                    </a:cubicBezTo>
                    <a:cubicBezTo>
                      <a:pt x="204" y="118"/>
                      <a:pt x="204" y="118"/>
                      <a:pt x="204" y="118"/>
                    </a:cubicBezTo>
                    <a:cubicBezTo>
                      <a:pt x="226" y="118"/>
                      <a:pt x="244" y="100"/>
                      <a:pt x="244" y="78"/>
                    </a:cubicBezTo>
                    <a:cubicBezTo>
                      <a:pt x="244" y="40"/>
                      <a:pt x="244" y="40"/>
                      <a:pt x="244" y="40"/>
                    </a:cubicBezTo>
                    <a:cubicBezTo>
                      <a:pt x="244" y="18"/>
                      <a:pt x="226" y="0"/>
                      <a:pt x="204"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85" name="Freeform 23"/>
              <p:cNvSpPr>
                <a:spLocks/>
              </p:cNvSpPr>
              <p:nvPr/>
            </p:nvSpPr>
            <p:spPr bwMode="auto">
              <a:xfrm>
                <a:off x="-30014863" y="-13733463"/>
                <a:ext cx="914400" cy="442913"/>
              </a:xfrm>
              <a:custGeom>
                <a:avLst/>
                <a:gdLst>
                  <a:gd name="T0" fmla="*/ 204 w 244"/>
                  <a:gd name="T1" fmla="*/ 0 h 118"/>
                  <a:gd name="T2" fmla="*/ 40 w 244"/>
                  <a:gd name="T3" fmla="*/ 0 h 118"/>
                  <a:gd name="T4" fmla="*/ 0 w 244"/>
                  <a:gd name="T5" fmla="*/ 40 h 118"/>
                  <a:gd name="T6" fmla="*/ 0 w 244"/>
                  <a:gd name="T7" fmla="*/ 78 h 118"/>
                  <a:gd name="T8" fmla="*/ 40 w 244"/>
                  <a:gd name="T9" fmla="*/ 118 h 118"/>
                  <a:gd name="T10" fmla="*/ 204 w 244"/>
                  <a:gd name="T11" fmla="*/ 118 h 118"/>
                  <a:gd name="T12" fmla="*/ 244 w 244"/>
                  <a:gd name="T13" fmla="*/ 78 h 118"/>
                  <a:gd name="T14" fmla="*/ 244 w 244"/>
                  <a:gd name="T15" fmla="*/ 40 h 118"/>
                  <a:gd name="T16" fmla="*/ 204 w 2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8">
                    <a:moveTo>
                      <a:pt x="204" y="0"/>
                    </a:moveTo>
                    <a:cubicBezTo>
                      <a:pt x="40" y="0"/>
                      <a:pt x="40" y="0"/>
                      <a:pt x="40" y="0"/>
                    </a:cubicBezTo>
                    <a:cubicBezTo>
                      <a:pt x="18" y="0"/>
                      <a:pt x="0" y="18"/>
                      <a:pt x="0" y="40"/>
                    </a:cubicBezTo>
                    <a:cubicBezTo>
                      <a:pt x="0" y="78"/>
                      <a:pt x="0" y="78"/>
                      <a:pt x="0" y="78"/>
                    </a:cubicBezTo>
                    <a:cubicBezTo>
                      <a:pt x="0" y="100"/>
                      <a:pt x="18" y="118"/>
                      <a:pt x="40" y="118"/>
                    </a:cubicBezTo>
                    <a:cubicBezTo>
                      <a:pt x="204" y="118"/>
                      <a:pt x="204" y="118"/>
                      <a:pt x="204" y="118"/>
                    </a:cubicBezTo>
                    <a:cubicBezTo>
                      <a:pt x="226" y="118"/>
                      <a:pt x="244" y="100"/>
                      <a:pt x="244" y="78"/>
                    </a:cubicBezTo>
                    <a:cubicBezTo>
                      <a:pt x="244" y="40"/>
                      <a:pt x="244" y="40"/>
                      <a:pt x="244" y="40"/>
                    </a:cubicBezTo>
                    <a:cubicBezTo>
                      <a:pt x="244" y="18"/>
                      <a:pt x="226" y="0"/>
                      <a:pt x="204"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472" name="TextBox 471"/>
            <p:cNvSpPr txBox="1"/>
            <p:nvPr/>
          </p:nvSpPr>
          <p:spPr>
            <a:xfrm>
              <a:off x="10765799" y="3948472"/>
              <a:ext cx="2188063"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Networking Switch</a:t>
              </a:r>
            </a:p>
          </p:txBody>
        </p:sp>
      </p:grpSp>
      <p:grpSp>
        <p:nvGrpSpPr>
          <p:cNvPr id="252" name="Group 251"/>
          <p:cNvGrpSpPr/>
          <p:nvPr/>
        </p:nvGrpSpPr>
        <p:grpSpPr>
          <a:xfrm>
            <a:off x="10978922" y="1650460"/>
            <a:ext cx="920750" cy="1161362"/>
            <a:chOff x="11133151" y="1480880"/>
            <a:chExt cx="920750" cy="1161362"/>
          </a:xfrm>
        </p:grpSpPr>
        <p:sp>
          <p:nvSpPr>
            <p:cNvPr id="426" name="Oval 425"/>
            <p:cNvSpPr/>
            <p:nvPr/>
          </p:nvSpPr>
          <p:spPr>
            <a:xfrm>
              <a:off x="11133151" y="1480880"/>
              <a:ext cx="920750" cy="920750"/>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427" name="Freeform 17"/>
            <p:cNvSpPr>
              <a:spLocks/>
            </p:cNvSpPr>
            <p:nvPr/>
          </p:nvSpPr>
          <p:spPr bwMode="auto">
            <a:xfrm>
              <a:off x="11546676" y="1752796"/>
              <a:ext cx="454346" cy="617065"/>
            </a:xfrm>
            <a:custGeom>
              <a:avLst/>
              <a:gdLst>
                <a:gd name="T0" fmla="*/ 29 w 91"/>
                <a:gd name="T1" fmla="*/ 116 h 124"/>
                <a:gd name="T2" fmla="*/ 65 w 91"/>
                <a:gd name="T3" fmla="*/ 73 h 124"/>
                <a:gd name="T4" fmla="*/ 88 w 91"/>
                <a:gd name="T5" fmla="*/ 23 h 124"/>
                <a:gd name="T6" fmla="*/ 78 w 91"/>
                <a:gd name="T7" fmla="*/ 4 h 124"/>
                <a:gd name="T8" fmla="*/ 56 w 91"/>
                <a:gd name="T9" fmla="*/ 13 h 124"/>
                <a:gd name="T10" fmla="*/ 51 w 91"/>
                <a:gd name="T11" fmla="*/ 23 h 124"/>
                <a:gd name="T12" fmla="*/ 55 w 91"/>
                <a:gd name="T13" fmla="*/ 42 h 124"/>
                <a:gd name="T14" fmla="*/ 57 w 91"/>
                <a:gd name="T15" fmla="*/ 47 h 124"/>
                <a:gd name="T16" fmla="*/ 51 w 91"/>
                <a:gd name="T17" fmla="*/ 65 h 124"/>
                <a:gd name="T18" fmla="*/ 38 w 91"/>
                <a:gd name="T19" fmla="*/ 77 h 124"/>
                <a:gd name="T20" fmla="*/ 31 w 91"/>
                <a:gd name="T21" fmla="*/ 78 h 124"/>
                <a:gd name="T22" fmla="*/ 14 w 91"/>
                <a:gd name="T23" fmla="*/ 83 h 124"/>
                <a:gd name="T24" fmla="*/ 6 w 91"/>
                <a:gd name="T25" fmla="*/ 91 h 124"/>
                <a:gd name="T26" fmla="*/ 8 w 91"/>
                <a:gd name="T27" fmla="*/ 115 h 124"/>
                <a:gd name="T28" fmla="*/ 29 w 91"/>
                <a:gd name="T29"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24">
                  <a:moveTo>
                    <a:pt x="29" y="116"/>
                  </a:moveTo>
                  <a:cubicBezTo>
                    <a:pt x="42" y="105"/>
                    <a:pt x="54" y="90"/>
                    <a:pt x="65" y="73"/>
                  </a:cubicBezTo>
                  <a:cubicBezTo>
                    <a:pt x="75" y="56"/>
                    <a:pt x="83" y="39"/>
                    <a:pt x="88" y="23"/>
                  </a:cubicBezTo>
                  <a:cubicBezTo>
                    <a:pt x="91" y="15"/>
                    <a:pt x="86" y="7"/>
                    <a:pt x="78" y="4"/>
                  </a:cubicBezTo>
                  <a:cubicBezTo>
                    <a:pt x="69" y="0"/>
                    <a:pt x="59" y="4"/>
                    <a:pt x="56" y="13"/>
                  </a:cubicBezTo>
                  <a:cubicBezTo>
                    <a:pt x="51" y="23"/>
                    <a:pt x="51" y="23"/>
                    <a:pt x="51" y="23"/>
                  </a:cubicBezTo>
                  <a:cubicBezTo>
                    <a:pt x="49" y="30"/>
                    <a:pt x="50" y="37"/>
                    <a:pt x="55" y="42"/>
                  </a:cubicBezTo>
                  <a:cubicBezTo>
                    <a:pt x="57" y="43"/>
                    <a:pt x="57" y="45"/>
                    <a:pt x="57" y="47"/>
                  </a:cubicBezTo>
                  <a:cubicBezTo>
                    <a:pt x="56" y="54"/>
                    <a:pt x="54" y="60"/>
                    <a:pt x="51" y="65"/>
                  </a:cubicBezTo>
                  <a:cubicBezTo>
                    <a:pt x="48" y="70"/>
                    <a:pt x="43" y="74"/>
                    <a:pt x="38" y="77"/>
                  </a:cubicBezTo>
                  <a:cubicBezTo>
                    <a:pt x="35" y="79"/>
                    <a:pt x="34" y="79"/>
                    <a:pt x="31" y="78"/>
                  </a:cubicBezTo>
                  <a:cubicBezTo>
                    <a:pt x="25" y="76"/>
                    <a:pt x="18" y="78"/>
                    <a:pt x="14" y="83"/>
                  </a:cubicBezTo>
                  <a:cubicBezTo>
                    <a:pt x="6" y="91"/>
                    <a:pt x="6" y="91"/>
                    <a:pt x="6" y="91"/>
                  </a:cubicBezTo>
                  <a:cubicBezTo>
                    <a:pt x="0" y="98"/>
                    <a:pt x="1" y="109"/>
                    <a:pt x="8" y="115"/>
                  </a:cubicBezTo>
                  <a:cubicBezTo>
                    <a:pt x="13" y="119"/>
                    <a:pt x="21" y="124"/>
                    <a:pt x="29" y="11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442" name="TextBox 441"/>
            <p:cNvSpPr txBox="1"/>
            <p:nvPr/>
          </p:nvSpPr>
          <p:spPr>
            <a:xfrm>
              <a:off x="11192461" y="2352587"/>
              <a:ext cx="861439"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96x1</a:t>
              </a:r>
            </a:p>
          </p:txBody>
        </p:sp>
      </p:grpSp>
      <p:grpSp>
        <p:nvGrpSpPr>
          <p:cNvPr id="251" name="Group 250"/>
          <p:cNvGrpSpPr/>
          <p:nvPr/>
        </p:nvGrpSpPr>
        <p:grpSpPr>
          <a:xfrm>
            <a:off x="9958651" y="1650460"/>
            <a:ext cx="920750" cy="1161362"/>
            <a:chOff x="10112880" y="1480880"/>
            <a:chExt cx="920750" cy="1161362"/>
          </a:xfrm>
        </p:grpSpPr>
        <p:sp>
          <p:nvSpPr>
            <p:cNvPr id="422" name="Oval 421"/>
            <p:cNvSpPr/>
            <p:nvPr/>
          </p:nvSpPr>
          <p:spPr>
            <a:xfrm>
              <a:off x="10112880" y="1480880"/>
              <a:ext cx="920750" cy="920750"/>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388" name="Freeform 17"/>
            <p:cNvSpPr>
              <a:spLocks/>
            </p:cNvSpPr>
            <p:nvPr/>
          </p:nvSpPr>
          <p:spPr bwMode="auto">
            <a:xfrm>
              <a:off x="10526405" y="1752796"/>
              <a:ext cx="454346" cy="617065"/>
            </a:xfrm>
            <a:custGeom>
              <a:avLst/>
              <a:gdLst>
                <a:gd name="T0" fmla="*/ 29 w 91"/>
                <a:gd name="T1" fmla="*/ 116 h 124"/>
                <a:gd name="T2" fmla="*/ 65 w 91"/>
                <a:gd name="T3" fmla="*/ 73 h 124"/>
                <a:gd name="T4" fmla="*/ 88 w 91"/>
                <a:gd name="T5" fmla="*/ 23 h 124"/>
                <a:gd name="T6" fmla="*/ 78 w 91"/>
                <a:gd name="T7" fmla="*/ 4 h 124"/>
                <a:gd name="T8" fmla="*/ 56 w 91"/>
                <a:gd name="T9" fmla="*/ 13 h 124"/>
                <a:gd name="T10" fmla="*/ 51 w 91"/>
                <a:gd name="T11" fmla="*/ 23 h 124"/>
                <a:gd name="T12" fmla="*/ 55 w 91"/>
                <a:gd name="T13" fmla="*/ 42 h 124"/>
                <a:gd name="T14" fmla="*/ 57 w 91"/>
                <a:gd name="T15" fmla="*/ 47 h 124"/>
                <a:gd name="T16" fmla="*/ 51 w 91"/>
                <a:gd name="T17" fmla="*/ 65 h 124"/>
                <a:gd name="T18" fmla="*/ 38 w 91"/>
                <a:gd name="T19" fmla="*/ 77 h 124"/>
                <a:gd name="T20" fmla="*/ 31 w 91"/>
                <a:gd name="T21" fmla="*/ 78 h 124"/>
                <a:gd name="T22" fmla="*/ 14 w 91"/>
                <a:gd name="T23" fmla="*/ 83 h 124"/>
                <a:gd name="T24" fmla="*/ 6 w 91"/>
                <a:gd name="T25" fmla="*/ 91 h 124"/>
                <a:gd name="T26" fmla="*/ 8 w 91"/>
                <a:gd name="T27" fmla="*/ 115 h 124"/>
                <a:gd name="T28" fmla="*/ 29 w 91"/>
                <a:gd name="T29"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24">
                  <a:moveTo>
                    <a:pt x="29" y="116"/>
                  </a:moveTo>
                  <a:cubicBezTo>
                    <a:pt x="42" y="105"/>
                    <a:pt x="54" y="90"/>
                    <a:pt x="65" y="73"/>
                  </a:cubicBezTo>
                  <a:cubicBezTo>
                    <a:pt x="75" y="56"/>
                    <a:pt x="83" y="39"/>
                    <a:pt x="88" y="23"/>
                  </a:cubicBezTo>
                  <a:cubicBezTo>
                    <a:pt x="91" y="15"/>
                    <a:pt x="86" y="7"/>
                    <a:pt x="78" y="4"/>
                  </a:cubicBezTo>
                  <a:cubicBezTo>
                    <a:pt x="69" y="0"/>
                    <a:pt x="59" y="4"/>
                    <a:pt x="56" y="13"/>
                  </a:cubicBezTo>
                  <a:cubicBezTo>
                    <a:pt x="51" y="23"/>
                    <a:pt x="51" y="23"/>
                    <a:pt x="51" y="23"/>
                  </a:cubicBezTo>
                  <a:cubicBezTo>
                    <a:pt x="49" y="30"/>
                    <a:pt x="50" y="37"/>
                    <a:pt x="55" y="42"/>
                  </a:cubicBezTo>
                  <a:cubicBezTo>
                    <a:pt x="57" y="43"/>
                    <a:pt x="57" y="45"/>
                    <a:pt x="57" y="47"/>
                  </a:cubicBezTo>
                  <a:cubicBezTo>
                    <a:pt x="56" y="54"/>
                    <a:pt x="54" y="60"/>
                    <a:pt x="51" y="65"/>
                  </a:cubicBezTo>
                  <a:cubicBezTo>
                    <a:pt x="48" y="70"/>
                    <a:pt x="43" y="74"/>
                    <a:pt x="38" y="77"/>
                  </a:cubicBezTo>
                  <a:cubicBezTo>
                    <a:pt x="35" y="79"/>
                    <a:pt x="34" y="79"/>
                    <a:pt x="31" y="78"/>
                  </a:cubicBezTo>
                  <a:cubicBezTo>
                    <a:pt x="25" y="76"/>
                    <a:pt x="18" y="78"/>
                    <a:pt x="14" y="83"/>
                  </a:cubicBezTo>
                  <a:cubicBezTo>
                    <a:pt x="6" y="91"/>
                    <a:pt x="6" y="91"/>
                    <a:pt x="6" y="91"/>
                  </a:cubicBezTo>
                  <a:cubicBezTo>
                    <a:pt x="0" y="98"/>
                    <a:pt x="1" y="109"/>
                    <a:pt x="8" y="115"/>
                  </a:cubicBezTo>
                  <a:cubicBezTo>
                    <a:pt x="13" y="119"/>
                    <a:pt x="21" y="124"/>
                    <a:pt x="29" y="11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441" name="TextBox 440"/>
            <p:cNvSpPr txBox="1"/>
            <p:nvPr/>
          </p:nvSpPr>
          <p:spPr>
            <a:xfrm>
              <a:off x="10141680" y="2352587"/>
              <a:ext cx="858091"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96x0</a:t>
              </a:r>
            </a:p>
          </p:txBody>
        </p:sp>
      </p:grpSp>
      <p:grpSp>
        <p:nvGrpSpPr>
          <p:cNvPr id="248" name="Group 247"/>
          <p:cNvGrpSpPr/>
          <p:nvPr/>
        </p:nvGrpSpPr>
        <p:grpSpPr>
          <a:xfrm>
            <a:off x="8160970" y="3455415"/>
            <a:ext cx="920750" cy="1161362"/>
            <a:chOff x="8160970" y="3455415"/>
            <a:chExt cx="920750" cy="1161362"/>
          </a:xfrm>
        </p:grpSpPr>
        <p:sp>
          <p:nvSpPr>
            <p:cNvPr id="648" name="Oval 647"/>
            <p:cNvSpPr/>
            <p:nvPr/>
          </p:nvSpPr>
          <p:spPr>
            <a:xfrm>
              <a:off x="8160970" y="3455415"/>
              <a:ext cx="920750" cy="920750"/>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649" name="Freeform 17"/>
            <p:cNvSpPr>
              <a:spLocks/>
            </p:cNvSpPr>
            <p:nvPr/>
          </p:nvSpPr>
          <p:spPr bwMode="auto">
            <a:xfrm>
              <a:off x="8574495" y="3727331"/>
              <a:ext cx="454346" cy="617065"/>
            </a:xfrm>
            <a:custGeom>
              <a:avLst/>
              <a:gdLst>
                <a:gd name="T0" fmla="*/ 29 w 91"/>
                <a:gd name="T1" fmla="*/ 116 h 124"/>
                <a:gd name="T2" fmla="*/ 65 w 91"/>
                <a:gd name="T3" fmla="*/ 73 h 124"/>
                <a:gd name="T4" fmla="*/ 88 w 91"/>
                <a:gd name="T5" fmla="*/ 23 h 124"/>
                <a:gd name="T6" fmla="*/ 78 w 91"/>
                <a:gd name="T7" fmla="*/ 4 h 124"/>
                <a:gd name="T8" fmla="*/ 56 w 91"/>
                <a:gd name="T9" fmla="*/ 13 h 124"/>
                <a:gd name="T10" fmla="*/ 51 w 91"/>
                <a:gd name="T11" fmla="*/ 23 h 124"/>
                <a:gd name="T12" fmla="*/ 55 w 91"/>
                <a:gd name="T13" fmla="*/ 42 h 124"/>
                <a:gd name="T14" fmla="*/ 57 w 91"/>
                <a:gd name="T15" fmla="*/ 47 h 124"/>
                <a:gd name="T16" fmla="*/ 51 w 91"/>
                <a:gd name="T17" fmla="*/ 65 h 124"/>
                <a:gd name="T18" fmla="*/ 38 w 91"/>
                <a:gd name="T19" fmla="*/ 77 h 124"/>
                <a:gd name="T20" fmla="*/ 31 w 91"/>
                <a:gd name="T21" fmla="*/ 78 h 124"/>
                <a:gd name="T22" fmla="*/ 14 w 91"/>
                <a:gd name="T23" fmla="*/ 83 h 124"/>
                <a:gd name="T24" fmla="*/ 6 w 91"/>
                <a:gd name="T25" fmla="*/ 91 h 124"/>
                <a:gd name="T26" fmla="*/ 8 w 91"/>
                <a:gd name="T27" fmla="*/ 115 h 124"/>
                <a:gd name="T28" fmla="*/ 29 w 91"/>
                <a:gd name="T29"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24">
                  <a:moveTo>
                    <a:pt x="29" y="116"/>
                  </a:moveTo>
                  <a:cubicBezTo>
                    <a:pt x="42" y="105"/>
                    <a:pt x="54" y="90"/>
                    <a:pt x="65" y="73"/>
                  </a:cubicBezTo>
                  <a:cubicBezTo>
                    <a:pt x="75" y="56"/>
                    <a:pt x="83" y="39"/>
                    <a:pt x="88" y="23"/>
                  </a:cubicBezTo>
                  <a:cubicBezTo>
                    <a:pt x="91" y="15"/>
                    <a:pt x="86" y="7"/>
                    <a:pt x="78" y="4"/>
                  </a:cubicBezTo>
                  <a:cubicBezTo>
                    <a:pt x="69" y="0"/>
                    <a:pt x="59" y="4"/>
                    <a:pt x="56" y="13"/>
                  </a:cubicBezTo>
                  <a:cubicBezTo>
                    <a:pt x="51" y="23"/>
                    <a:pt x="51" y="23"/>
                    <a:pt x="51" y="23"/>
                  </a:cubicBezTo>
                  <a:cubicBezTo>
                    <a:pt x="49" y="30"/>
                    <a:pt x="50" y="37"/>
                    <a:pt x="55" y="42"/>
                  </a:cubicBezTo>
                  <a:cubicBezTo>
                    <a:pt x="57" y="43"/>
                    <a:pt x="57" y="45"/>
                    <a:pt x="57" y="47"/>
                  </a:cubicBezTo>
                  <a:cubicBezTo>
                    <a:pt x="56" y="54"/>
                    <a:pt x="54" y="60"/>
                    <a:pt x="51" y="65"/>
                  </a:cubicBezTo>
                  <a:cubicBezTo>
                    <a:pt x="48" y="70"/>
                    <a:pt x="43" y="74"/>
                    <a:pt x="38" y="77"/>
                  </a:cubicBezTo>
                  <a:cubicBezTo>
                    <a:pt x="35" y="79"/>
                    <a:pt x="34" y="79"/>
                    <a:pt x="31" y="78"/>
                  </a:cubicBezTo>
                  <a:cubicBezTo>
                    <a:pt x="25" y="76"/>
                    <a:pt x="18" y="78"/>
                    <a:pt x="14" y="83"/>
                  </a:cubicBezTo>
                  <a:cubicBezTo>
                    <a:pt x="6" y="91"/>
                    <a:pt x="6" y="91"/>
                    <a:pt x="6" y="91"/>
                  </a:cubicBezTo>
                  <a:cubicBezTo>
                    <a:pt x="0" y="98"/>
                    <a:pt x="1" y="109"/>
                    <a:pt x="8" y="115"/>
                  </a:cubicBezTo>
                  <a:cubicBezTo>
                    <a:pt x="13" y="119"/>
                    <a:pt x="21" y="124"/>
                    <a:pt x="29" y="11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47" name="TextBox 646"/>
            <p:cNvSpPr txBox="1"/>
            <p:nvPr/>
          </p:nvSpPr>
          <p:spPr>
            <a:xfrm>
              <a:off x="8160970" y="4327122"/>
              <a:ext cx="920750"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96x1</a:t>
              </a:r>
            </a:p>
          </p:txBody>
        </p:sp>
      </p:grpSp>
      <p:sp>
        <p:nvSpPr>
          <p:cNvPr id="225" name="Rounded Rectangle 224"/>
          <p:cNvSpPr/>
          <p:nvPr/>
        </p:nvSpPr>
        <p:spPr>
          <a:xfrm>
            <a:off x="795656" y="6773310"/>
            <a:ext cx="7605686" cy="821251"/>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charset="0"/>
                <a:ea typeface="Arial" charset="0"/>
                <a:cs typeface="Arial" charset="0"/>
              </a:rPr>
              <a:t>Intelligent agents embedded in Avaya products and controlled</a:t>
            </a:r>
            <a:br>
              <a:rPr lang="en-US" sz="2000" dirty="0">
                <a:solidFill>
                  <a:schemeClr val="bg1"/>
                </a:solidFill>
                <a:latin typeface="Arial" charset="0"/>
                <a:ea typeface="Arial" charset="0"/>
                <a:cs typeface="Arial" charset="0"/>
              </a:rPr>
            </a:br>
            <a:r>
              <a:rPr lang="en-US" sz="2000" dirty="0">
                <a:solidFill>
                  <a:schemeClr val="bg1"/>
                </a:solidFill>
                <a:latin typeface="Arial" charset="0"/>
                <a:ea typeface="Arial" charset="0"/>
                <a:cs typeface="Arial" charset="0"/>
              </a:rPr>
              <a:t>by the SLA Mon™ server to provide advanced </a:t>
            </a:r>
            <a:r>
              <a:rPr lang="en-US" sz="2000" dirty="0" smtClean="0">
                <a:solidFill>
                  <a:schemeClr val="bg1"/>
                </a:solidFill>
                <a:latin typeface="Arial" charset="0"/>
                <a:ea typeface="Arial" charset="0"/>
                <a:cs typeface="Arial" charset="0"/>
              </a:rPr>
              <a:t>capabilities</a:t>
            </a:r>
            <a:endParaRPr lang="en-US" sz="2000" dirty="0">
              <a:solidFill>
                <a:schemeClr val="bg1"/>
              </a:solidFill>
              <a:latin typeface="Arial" charset="0"/>
              <a:ea typeface="Arial" charset="0"/>
              <a:cs typeface="Arial" charset="0"/>
            </a:endParaRPr>
          </a:p>
        </p:txBody>
      </p:sp>
      <p:sp>
        <p:nvSpPr>
          <p:cNvPr id="386" name="Freeform 176"/>
          <p:cNvSpPr>
            <a:spLocks/>
          </p:cNvSpPr>
          <p:nvPr/>
        </p:nvSpPr>
        <p:spPr bwMode="auto">
          <a:xfrm>
            <a:off x="513953" y="4971778"/>
            <a:ext cx="2468902" cy="1410927"/>
          </a:xfrm>
          <a:custGeom>
            <a:avLst/>
            <a:gdLst>
              <a:gd name="T0" fmla="*/ 38740 w 673"/>
              <a:gd name="T1" fmla="*/ 11757 h 382"/>
              <a:gd name="T2" fmla="*/ 30064 w 673"/>
              <a:gd name="T3" fmla="*/ 4076 h 382"/>
              <a:gd name="T4" fmla="*/ 27192 w 673"/>
              <a:gd name="T5" fmla="*/ 4587 h 382"/>
              <a:gd name="T6" fmla="*/ 18038 w 673"/>
              <a:gd name="T7" fmla="*/ 0 h 382"/>
              <a:gd name="T8" fmla="*/ 6665 w 673"/>
              <a:gd name="T9" fmla="*/ 10325 h 382"/>
              <a:gd name="T10" fmla="*/ 0 w 673"/>
              <a:gd name="T11" fmla="*/ 19370 h 382"/>
              <a:gd name="T12" fmla="*/ 1977 w 673"/>
              <a:gd name="T13" fmla="*/ 25054 h 382"/>
              <a:gd name="T14" fmla="*/ 20186 w 673"/>
              <a:gd name="T15" fmla="*/ 25054 h 382"/>
              <a:gd name="T16" fmla="*/ 34935 w 673"/>
              <a:gd name="T17" fmla="*/ 25054 h 382"/>
              <a:gd name="T18" fmla="*/ 40664 w 673"/>
              <a:gd name="T19" fmla="*/ 25054 h 382"/>
              <a:gd name="T20" fmla="*/ 44439 w 673"/>
              <a:gd name="T21" fmla="*/ 18733 h 382"/>
              <a:gd name="T22" fmla="*/ 38740 w 673"/>
              <a:gd name="T23" fmla="*/ 11757 h 3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382"/>
              <a:gd name="T38" fmla="*/ 673 w 673"/>
              <a:gd name="T39" fmla="*/ 382 h 3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382">
                <a:moveTo>
                  <a:pt x="587" y="179"/>
                </a:moveTo>
                <a:cubicBezTo>
                  <a:pt x="580" y="114"/>
                  <a:pt x="524" y="62"/>
                  <a:pt x="456" y="62"/>
                </a:cubicBezTo>
                <a:cubicBezTo>
                  <a:pt x="441" y="62"/>
                  <a:pt x="426" y="65"/>
                  <a:pt x="412" y="70"/>
                </a:cubicBezTo>
                <a:cubicBezTo>
                  <a:pt x="381" y="28"/>
                  <a:pt x="330" y="0"/>
                  <a:pt x="273" y="0"/>
                </a:cubicBezTo>
                <a:cubicBezTo>
                  <a:pt x="183" y="0"/>
                  <a:pt x="109" y="69"/>
                  <a:pt x="101" y="158"/>
                </a:cubicBezTo>
                <a:cubicBezTo>
                  <a:pt x="43" y="176"/>
                  <a:pt x="0" y="230"/>
                  <a:pt x="0" y="295"/>
                </a:cubicBezTo>
                <a:cubicBezTo>
                  <a:pt x="0" y="327"/>
                  <a:pt x="11" y="357"/>
                  <a:pt x="30" y="382"/>
                </a:cubicBezTo>
                <a:cubicBezTo>
                  <a:pt x="306" y="382"/>
                  <a:pt x="306" y="382"/>
                  <a:pt x="306" y="382"/>
                </a:cubicBezTo>
                <a:cubicBezTo>
                  <a:pt x="529" y="382"/>
                  <a:pt x="529" y="382"/>
                  <a:pt x="529" y="382"/>
                </a:cubicBezTo>
                <a:cubicBezTo>
                  <a:pt x="616" y="382"/>
                  <a:pt x="616" y="382"/>
                  <a:pt x="616" y="382"/>
                </a:cubicBezTo>
                <a:cubicBezTo>
                  <a:pt x="650" y="363"/>
                  <a:pt x="673" y="327"/>
                  <a:pt x="673" y="286"/>
                </a:cubicBezTo>
                <a:cubicBezTo>
                  <a:pt x="673" y="234"/>
                  <a:pt x="636" y="190"/>
                  <a:pt x="587" y="179"/>
                </a:cubicBezTo>
                <a:close/>
              </a:path>
            </a:pathLst>
          </a:custGeom>
          <a:solidFill>
            <a:srgbClr val="7EAEDF"/>
          </a:solidFill>
          <a:ln w="9525">
            <a:no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0C0"/>
              </a:solidFill>
              <a:effectLst/>
              <a:uLnTx/>
              <a:uFillTx/>
              <a:latin typeface="Arial" charset="0"/>
              <a:ea typeface="Arial" charset="0"/>
              <a:cs typeface="Arial" charset="0"/>
            </a:endParaRPr>
          </a:p>
        </p:txBody>
      </p:sp>
      <p:grpSp>
        <p:nvGrpSpPr>
          <p:cNvPr id="601" name="Group 600"/>
          <p:cNvGrpSpPr/>
          <p:nvPr/>
        </p:nvGrpSpPr>
        <p:grpSpPr>
          <a:xfrm>
            <a:off x="6246644" y="3608901"/>
            <a:ext cx="1888142" cy="2667176"/>
            <a:chOff x="7549537" y="3360782"/>
            <a:chExt cx="1888142" cy="2667176"/>
          </a:xfrm>
        </p:grpSpPr>
        <p:sp>
          <p:nvSpPr>
            <p:cNvPr id="495" name="TextBox 494"/>
            <p:cNvSpPr txBox="1"/>
            <p:nvPr/>
          </p:nvSpPr>
          <p:spPr>
            <a:xfrm>
              <a:off x="7549537" y="3360782"/>
              <a:ext cx="1888142" cy="702000"/>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SLA Mon</a:t>
              </a:r>
              <a:r>
                <a:rPr lang="en-US" sz="2000" baseline="30000" dirty="0" smtClean="0">
                  <a:latin typeface="Arial" charset="0"/>
                  <a:ea typeface="Arial" charset="0"/>
                  <a:cs typeface="Arial" charset="0"/>
                </a:rPr>
                <a:t>TM</a:t>
              </a:r>
            </a:p>
            <a:p>
              <a:pPr algn="ctr">
                <a:lnSpc>
                  <a:spcPct val="90000"/>
                </a:lnSpc>
              </a:pPr>
              <a:r>
                <a:rPr lang="en-US" sz="2000" dirty="0" smtClean="0">
                  <a:latin typeface="Arial" charset="0"/>
                  <a:ea typeface="Arial" charset="0"/>
                  <a:cs typeface="Arial" charset="0"/>
                </a:rPr>
                <a:t>Server</a:t>
              </a:r>
            </a:p>
          </p:txBody>
        </p:sp>
        <p:sp>
          <p:nvSpPr>
            <p:cNvPr id="509" name="Freeform 18"/>
            <p:cNvSpPr>
              <a:spLocks noEditPoints="1"/>
            </p:cNvSpPr>
            <p:nvPr/>
          </p:nvSpPr>
          <p:spPr bwMode="auto">
            <a:xfrm>
              <a:off x="8044425" y="3969689"/>
              <a:ext cx="772422" cy="2058269"/>
            </a:xfrm>
            <a:custGeom>
              <a:avLst/>
              <a:gdLst>
                <a:gd name="T0" fmla="*/ 818 w 818"/>
                <a:gd name="T1" fmla="*/ 1299 h 1803"/>
                <a:gd name="T2" fmla="*/ 818 w 818"/>
                <a:gd name="T3" fmla="*/ 123 h 1803"/>
                <a:gd name="T4" fmla="*/ 694 w 818"/>
                <a:gd name="T5" fmla="*/ 0 h 1803"/>
                <a:gd name="T6" fmla="*/ 123 w 818"/>
                <a:gd name="T7" fmla="*/ 0 h 1803"/>
                <a:gd name="T8" fmla="*/ 0 w 818"/>
                <a:gd name="T9" fmla="*/ 1299 h 1803"/>
                <a:gd name="T10" fmla="*/ 188 w 818"/>
                <a:gd name="T11" fmla="*/ 1299 h 1803"/>
                <a:gd name="T12" fmla="*/ 188 w 818"/>
                <a:gd name="T13" fmla="*/ 1364 h 1803"/>
                <a:gd name="T14" fmla="*/ 0 w 818"/>
                <a:gd name="T15" fmla="*/ 1364 h 1803"/>
                <a:gd name="T16" fmla="*/ 0 w 818"/>
                <a:gd name="T17" fmla="*/ 1423 h 1803"/>
                <a:gd name="T18" fmla="*/ 220 w 818"/>
                <a:gd name="T19" fmla="*/ 1455 h 1803"/>
                <a:gd name="T20" fmla="*/ 0 w 818"/>
                <a:gd name="T21" fmla="*/ 1488 h 1803"/>
                <a:gd name="T22" fmla="*/ 0 w 818"/>
                <a:gd name="T23" fmla="*/ 1546 h 1803"/>
                <a:gd name="T24" fmla="*/ 188 w 818"/>
                <a:gd name="T25" fmla="*/ 1546 h 1803"/>
                <a:gd name="T26" fmla="*/ 188 w 818"/>
                <a:gd name="T27" fmla="*/ 1611 h 1803"/>
                <a:gd name="T28" fmla="*/ 0 w 818"/>
                <a:gd name="T29" fmla="*/ 1611 h 1803"/>
                <a:gd name="T30" fmla="*/ 0 w 818"/>
                <a:gd name="T31" fmla="*/ 1616 h 1803"/>
                <a:gd name="T32" fmla="*/ 123 w 818"/>
                <a:gd name="T33" fmla="*/ 1803 h 1803"/>
                <a:gd name="T34" fmla="*/ 694 w 818"/>
                <a:gd name="T35" fmla="*/ 1803 h 1803"/>
                <a:gd name="T36" fmla="*/ 818 w 818"/>
                <a:gd name="T37" fmla="*/ 1680 h 1803"/>
                <a:gd name="T38" fmla="*/ 818 w 818"/>
                <a:gd name="T39" fmla="*/ 1616 h 1803"/>
                <a:gd name="T40" fmla="*/ 637 w 818"/>
                <a:gd name="T41" fmla="*/ 1611 h 1803"/>
                <a:gd name="T42" fmla="*/ 597 w 818"/>
                <a:gd name="T43" fmla="*/ 1579 h 1803"/>
                <a:gd name="T44" fmla="*/ 818 w 818"/>
                <a:gd name="T45" fmla="*/ 1546 h 1803"/>
                <a:gd name="T46" fmla="*/ 818 w 818"/>
                <a:gd name="T47" fmla="*/ 1488 h 1803"/>
                <a:gd name="T48" fmla="*/ 630 w 818"/>
                <a:gd name="T49" fmla="*/ 1488 h 1803"/>
                <a:gd name="T50" fmla="*/ 630 w 818"/>
                <a:gd name="T51" fmla="*/ 1423 h 1803"/>
                <a:gd name="T52" fmla="*/ 818 w 818"/>
                <a:gd name="T53" fmla="*/ 1423 h 1803"/>
                <a:gd name="T54" fmla="*/ 818 w 818"/>
                <a:gd name="T55" fmla="*/ 1364 h 1803"/>
                <a:gd name="T56" fmla="*/ 597 w 818"/>
                <a:gd name="T57" fmla="*/ 1332 h 1803"/>
                <a:gd name="T58" fmla="*/ 177 w 818"/>
                <a:gd name="T59" fmla="*/ 543 h 1803"/>
                <a:gd name="T60" fmla="*/ 113 w 818"/>
                <a:gd name="T61" fmla="*/ 543 h 1803"/>
                <a:gd name="T62" fmla="*/ 145 w 818"/>
                <a:gd name="T63" fmla="*/ 368 h 1803"/>
                <a:gd name="T64" fmla="*/ 177 w 818"/>
                <a:gd name="T65" fmla="*/ 543 h 1803"/>
                <a:gd name="T66" fmla="*/ 111 w 818"/>
                <a:gd name="T67" fmla="*/ 249 h 1803"/>
                <a:gd name="T68" fmla="*/ 674 w 818"/>
                <a:gd name="T69" fmla="*/ 216 h 1803"/>
                <a:gd name="T70" fmla="*/ 674 w 818"/>
                <a:gd name="T71" fmla="*/ 281 h 1803"/>
                <a:gd name="T72" fmla="*/ 291 w 818"/>
                <a:gd name="T73" fmla="*/ 543 h 1803"/>
                <a:gd name="T74" fmla="*/ 227 w 818"/>
                <a:gd name="T75" fmla="*/ 543 h 1803"/>
                <a:gd name="T76" fmla="*/ 259 w 818"/>
                <a:gd name="T77" fmla="*/ 368 h 1803"/>
                <a:gd name="T78" fmla="*/ 291 w 818"/>
                <a:gd name="T79" fmla="*/ 543 h 1803"/>
                <a:gd name="T80" fmla="*/ 380 w 818"/>
                <a:gd name="T81" fmla="*/ 434 h 1803"/>
                <a:gd name="T82" fmla="*/ 447 w 818"/>
                <a:gd name="T83" fmla="*/ 434 h 1803"/>
                <a:gd name="T84" fmla="*/ 532 w 818"/>
                <a:gd name="T85" fmla="*/ 467 h 1803"/>
                <a:gd name="T86" fmla="*/ 665 w 818"/>
                <a:gd name="T87" fmla="*/ 467 h 1803"/>
                <a:gd name="T88" fmla="*/ 532 w 818"/>
                <a:gd name="T89" fmla="*/ 467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8" h="1803">
                  <a:moveTo>
                    <a:pt x="630" y="1299"/>
                  </a:moveTo>
                  <a:cubicBezTo>
                    <a:pt x="818" y="1299"/>
                    <a:pt x="818" y="1299"/>
                    <a:pt x="818" y="1299"/>
                  </a:cubicBezTo>
                  <a:cubicBezTo>
                    <a:pt x="818" y="1299"/>
                    <a:pt x="818" y="1299"/>
                    <a:pt x="818" y="1299"/>
                  </a:cubicBezTo>
                  <a:cubicBezTo>
                    <a:pt x="818" y="123"/>
                    <a:pt x="818" y="123"/>
                    <a:pt x="818" y="123"/>
                  </a:cubicBezTo>
                  <a:cubicBezTo>
                    <a:pt x="818" y="56"/>
                    <a:pt x="762" y="0"/>
                    <a:pt x="694" y="0"/>
                  </a:cubicBezTo>
                  <a:cubicBezTo>
                    <a:pt x="694" y="0"/>
                    <a:pt x="694" y="0"/>
                    <a:pt x="694" y="0"/>
                  </a:cubicBezTo>
                  <a:cubicBezTo>
                    <a:pt x="123" y="0"/>
                    <a:pt x="123" y="0"/>
                    <a:pt x="123" y="0"/>
                  </a:cubicBezTo>
                  <a:cubicBezTo>
                    <a:pt x="123" y="0"/>
                    <a:pt x="123" y="0"/>
                    <a:pt x="123" y="0"/>
                  </a:cubicBezTo>
                  <a:cubicBezTo>
                    <a:pt x="55" y="0"/>
                    <a:pt x="0" y="56"/>
                    <a:pt x="0" y="123"/>
                  </a:cubicBezTo>
                  <a:cubicBezTo>
                    <a:pt x="0" y="1299"/>
                    <a:pt x="0" y="1299"/>
                    <a:pt x="0" y="1299"/>
                  </a:cubicBezTo>
                  <a:cubicBezTo>
                    <a:pt x="0" y="1299"/>
                    <a:pt x="0" y="1299"/>
                    <a:pt x="0" y="1299"/>
                  </a:cubicBezTo>
                  <a:cubicBezTo>
                    <a:pt x="188" y="1299"/>
                    <a:pt x="188" y="1299"/>
                    <a:pt x="188" y="1299"/>
                  </a:cubicBezTo>
                  <a:cubicBezTo>
                    <a:pt x="206" y="1299"/>
                    <a:pt x="220" y="1314"/>
                    <a:pt x="220" y="1332"/>
                  </a:cubicBezTo>
                  <a:cubicBezTo>
                    <a:pt x="220" y="1350"/>
                    <a:pt x="206" y="1364"/>
                    <a:pt x="188" y="1364"/>
                  </a:cubicBezTo>
                  <a:cubicBezTo>
                    <a:pt x="0" y="1364"/>
                    <a:pt x="0" y="1364"/>
                    <a:pt x="0" y="1364"/>
                  </a:cubicBezTo>
                  <a:cubicBezTo>
                    <a:pt x="0" y="1364"/>
                    <a:pt x="0" y="1364"/>
                    <a:pt x="0" y="1364"/>
                  </a:cubicBezTo>
                  <a:cubicBezTo>
                    <a:pt x="0" y="1423"/>
                    <a:pt x="0" y="1423"/>
                    <a:pt x="0" y="1423"/>
                  </a:cubicBezTo>
                  <a:cubicBezTo>
                    <a:pt x="0" y="1423"/>
                    <a:pt x="0" y="1423"/>
                    <a:pt x="0" y="1423"/>
                  </a:cubicBezTo>
                  <a:cubicBezTo>
                    <a:pt x="188" y="1423"/>
                    <a:pt x="188" y="1423"/>
                    <a:pt x="188" y="1423"/>
                  </a:cubicBezTo>
                  <a:cubicBezTo>
                    <a:pt x="206" y="1423"/>
                    <a:pt x="220" y="1437"/>
                    <a:pt x="220" y="1455"/>
                  </a:cubicBezTo>
                  <a:cubicBezTo>
                    <a:pt x="220" y="1473"/>
                    <a:pt x="206" y="1488"/>
                    <a:pt x="188" y="1488"/>
                  </a:cubicBezTo>
                  <a:cubicBezTo>
                    <a:pt x="0" y="1488"/>
                    <a:pt x="0" y="1488"/>
                    <a:pt x="0" y="1488"/>
                  </a:cubicBezTo>
                  <a:cubicBezTo>
                    <a:pt x="0" y="1488"/>
                    <a:pt x="0" y="1488"/>
                    <a:pt x="0" y="1488"/>
                  </a:cubicBezTo>
                  <a:cubicBezTo>
                    <a:pt x="0" y="1546"/>
                    <a:pt x="0" y="1546"/>
                    <a:pt x="0" y="1546"/>
                  </a:cubicBezTo>
                  <a:cubicBezTo>
                    <a:pt x="0" y="1546"/>
                    <a:pt x="0" y="1546"/>
                    <a:pt x="0" y="1546"/>
                  </a:cubicBezTo>
                  <a:cubicBezTo>
                    <a:pt x="188" y="1546"/>
                    <a:pt x="188" y="1546"/>
                    <a:pt x="188" y="1546"/>
                  </a:cubicBezTo>
                  <a:cubicBezTo>
                    <a:pt x="206" y="1546"/>
                    <a:pt x="220" y="1561"/>
                    <a:pt x="220" y="1579"/>
                  </a:cubicBezTo>
                  <a:cubicBezTo>
                    <a:pt x="220" y="1597"/>
                    <a:pt x="206" y="1611"/>
                    <a:pt x="188" y="1611"/>
                  </a:cubicBezTo>
                  <a:cubicBezTo>
                    <a:pt x="181" y="1611"/>
                    <a:pt x="181" y="1611"/>
                    <a:pt x="181" y="1611"/>
                  </a:cubicBezTo>
                  <a:cubicBezTo>
                    <a:pt x="0" y="1611"/>
                    <a:pt x="0" y="1611"/>
                    <a:pt x="0" y="1611"/>
                  </a:cubicBezTo>
                  <a:cubicBezTo>
                    <a:pt x="0" y="1616"/>
                    <a:pt x="0" y="1616"/>
                    <a:pt x="0" y="1616"/>
                  </a:cubicBezTo>
                  <a:cubicBezTo>
                    <a:pt x="0" y="1616"/>
                    <a:pt x="0" y="1616"/>
                    <a:pt x="0" y="1616"/>
                  </a:cubicBezTo>
                  <a:cubicBezTo>
                    <a:pt x="0" y="1680"/>
                    <a:pt x="0" y="1680"/>
                    <a:pt x="0" y="1680"/>
                  </a:cubicBezTo>
                  <a:cubicBezTo>
                    <a:pt x="0" y="1748"/>
                    <a:pt x="55" y="1803"/>
                    <a:pt x="123" y="1803"/>
                  </a:cubicBezTo>
                  <a:cubicBezTo>
                    <a:pt x="123" y="1803"/>
                    <a:pt x="123" y="1803"/>
                    <a:pt x="123" y="1803"/>
                  </a:cubicBezTo>
                  <a:cubicBezTo>
                    <a:pt x="694" y="1803"/>
                    <a:pt x="694" y="1803"/>
                    <a:pt x="694" y="1803"/>
                  </a:cubicBezTo>
                  <a:cubicBezTo>
                    <a:pt x="694" y="1803"/>
                    <a:pt x="694" y="1803"/>
                    <a:pt x="694" y="1803"/>
                  </a:cubicBezTo>
                  <a:cubicBezTo>
                    <a:pt x="762" y="1803"/>
                    <a:pt x="818" y="1748"/>
                    <a:pt x="818" y="1680"/>
                  </a:cubicBezTo>
                  <a:cubicBezTo>
                    <a:pt x="818" y="1616"/>
                    <a:pt x="818" y="1616"/>
                    <a:pt x="818" y="1616"/>
                  </a:cubicBezTo>
                  <a:cubicBezTo>
                    <a:pt x="818" y="1616"/>
                    <a:pt x="818" y="1616"/>
                    <a:pt x="818" y="1616"/>
                  </a:cubicBezTo>
                  <a:cubicBezTo>
                    <a:pt x="818" y="1611"/>
                    <a:pt x="818" y="1611"/>
                    <a:pt x="818" y="1611"/>
                  </a:cubicBezTo>
                  <a:cubicBezTo>
                    <a:pt x="637" y="1611"/>
                    <a:pt x="637" y="1611"/>
                    <a:pt x="637" y="1611"/>
                  </a:cubicBezTo>
                  <a:cubicBezTo>
                    <a:pt x="630" y="1611"/>
                    <a:pt x="630" y="1611"/>
                    <a:pt x="630" y="1611"/>
                  </a:cubicBezTo>
                  <a:cubicBezTo>
                    <a:pt x="612" y="1611"/>
                    <a:pt x="597" y="1597"/>
                    <a:pt x="597" y="1579"/>
                  </a:cubicBezTo>
                  <a:cubicBezTo>
                    <a:pt x="597" y="1561"/>
                    <a:pt x="612" y="1546"/>
                    <a:pt x="630" y="1546"/>
                  </a:cubicBezTo>
                  <a:cubicBezTo>
                    <a:pt x="818" y="1546"/>
                    <a:pt x="818" y="1546"/>
                    <a:pt x="818" y="1546"/>
                  </a:cubicBezTo>
                  <a:cubicBezTo>
                    <a:pt x="818" y="1546"/>
                    <a:pt x="818" y="1546"/>
                    <a:pt x="818" y="1546"/>
                  </a:cubicBezTo>
                  <a:cubicBezTo>
                    <a:pt x="818" y="1488"/>
                    <a:pt x="818" y="1488"/>
                    <a:pt x="818" y="1488"/>
                  </a:cubicBezTo>
                  <a:cubicBezTo>
                    <a:pt x="818" y="1488"/>
                    <a:pt x="818" y="1488"/>
                    <a:pt x="818" y="1488"/>
                  </a:cubicBezTo>
                  <a:cubicBezTo>
                    <a:pt x="630" y="1488"/>
                    <a:pt x="630" y="1488"/>
                    <a:pt x="630" y="1488"/>
                  </a:cubicBezTo>
                  <a:cubicBezTo>
                    <a:pt x="612" y="1488"/>
                    <a:pt x="597" y="1473"/>
                    <a:pt x="597" y="1455"/>
                  </a:cubicBezTo>
                  <a:cubicBezTo>
                    <a:pt x="597" y="1437"/>
                    <a:pt x="612" y="1423"/>
                    <a:pt x="630" y="1423"/>
                  </a:cubicBezTo>
                  <a:cubicBezTo>
                    <a:pt x="818" y="1423"/>
                    <a:pt x="818" y="1423"/>
                    <a:pt x="818" y="1423"/>
                  </a:cubicBezTo>
                  <a:cubicBezTo>
                    <a:pt x="818" y="1423"/>
                    <a:pt x="818" y="1423"/>
                    <a:pt x="818" y="1423"/>
                  </a:cubicBezTo>
                  <a:cubicBezTo>
                    <a:pt x="818" y="1364"/>
                    <a:pt x="818" y="1364"/>
                    <a:pt x="818" y="1364"/>
                  </a:cubicBezTo>
                  <a:cubicBezTo>
                    <a:pt x="818" y="1364"/>
                    <a:pt x="818" y="1364"/>
                    <a:pt x="818" y="1364"/>
                  </a:cubicBezTo>
                  <a:cubicBezTo>
                    <a:pt x="630" y="1364"/>
                    <a:pt x="630" y="1364"/>
                    <a:pt x="630" y="1364"/>
                  </a:cubicBezTo>
                  <a:cubicBezTo>
                    <a:pt x="612" y="1364"/>
                    <a:pt x="597" y="1350"/>
                    <a:pt x="597" y="1332"/>
                  </a:cubicBezTo>
                  <a:cubicBezTo>
                    <a:pt x="597" y="1314"/>
                    <a:pt x="612" y="1299"/>
                    <a:pt x="630" y="1299"/>
                  </a:cubicBezTo>
                  <a:close/>
                  <a:moveTo>
                    <a:pt x="177" y="543"/>
                  </a:moveTo>
                  <a:cubicBezTo>
                    <a:pt x="177" y="561"/>
                    <a:pt x="163" y="575"/>
                    <a:pt x="145" y="575"/>
                  </a:cubicBezTo>
                  <a:cubicBezTo>
                    <a:pt x="127" y="575"/>
                    <a:pt x="113" y="561"/>
                    <a:pt x="113" y="543"/>
                  </a:cubicBezTo>
                  <a:cubicBezTo>
                    <a:pt x="113" y="401"/>
                    <a:pt x="113" y="401"/>
                    <a:pt x="113" y="401"/>
                  </a:cubicBezTo>
                  <a:cubicBezTo>
                    <a:pt x="113" y="383"/>
                    <a:pt x="127" y="368"/>
                    <a:pt x="145" y="368"/>
                  </a:cubicBezTo>
                  <a:cubicBezTo>
                    <a:pt x="163" y="368"/>
                    <a:pt x="177" y="383"/>
                    <a:pt x="177" y="401"/>
                  </a:cubicBezTo>
                  <a:lnTo>
                    <a:pt x="177" y="543"/>
                  </a:lnTo>
                  <a:close/>
                  <a:moveTo>
                    <a:pt x="144" y="281"/>
                  </a:moveTo>
                  <a:cubicBezTo>
                    <a:pt x="126" y="281"/>
                    <a:pt x="111" y="266"/>
                    <a:pt x="111" y="249"/>
                  </a:cubicBezTo>
                  <a:cubicBezTo>
                    <a:pt x="111" y="231"/>
                    <a:pt x="126" y="216"/>
                    <a:pt x="144" y="216"/>
                  </a:cubicBezTo>
                  <a:cubicBezTo>
                    <a:pt x="674" y="216"/>
                    <a:pt x="674" y="216"/>
                    <a:pt x="674" y="216"/>
                  </a:cubicBezTo>
                  <a:cubicBezTo>
                    <a:pt x="692" y="216"/>
                    <a:pt x="706" y="231"/>
                    <a:pt x="706" y="249"/>
                  </a:cubicBezTo>
                  <a:cubicBezTo>
                    <a:pt x="706" y="266"/>
                    <a:pt x="692" y="281"/>
                    <a:pt x="674" y="281"/>
                  </a:cubicBezTo>
                  <a:lnTo>
                    <a:pt x="144" y="281"/>
                  </a:lnTo>
                  <a:close/>
                  <a:moveTo>
                    <a:pt x="291" y="543"/>
                  </a:moveTo>
                  <a:cubicBezTo>
                    <a:pt x="291" y="561"/>
                    <a:pt x="277" y="575"/>
                    <a:pt x="259" y="575"/>
                  </a:cubicBezTo>
                  <a:cubicBezTo>
                    <a:pt x="241" y="575"/>
                    <a:pt x="227" y="561"/>
                    <a:pt x="227" y="543"/>
                  </a:cubicBezTo>
                  <a:cubicBezTo>
                    <a:pt x="227" y="401"/>
                    <a:pt x="227" y="401"/>
                    <a:pt x="227" y="401"/>
                  </a:cubicBezTo>
                  <a:cubicBezTo>
                    <a:pt x="227" y="383"/>
                    <a:pt x="241" y="368"/>
                    <a:pt x="259" y="368"/>
                  </a:cubicBezTo>
                  <a:cubicBezTo>
                    <a:pt x="277" y="368"/>
                    <a:pt x="291" y="383"/>
                    <a:pt x="291" y="401"/>
                  </a:cubicBezTo>
                  <a:lnTo>
                    <a:pt x="291" y="543"/>
                  </a:lnTo>
                  <a:close/>
                  <a:moveTo>
                    <a:pt x="413" y="467"/>
                  </a:moveTo>
                  <a:cubicBezTo>
                    <a:pt x="395" y="467"/>
                    <a:pt x="380" y="452"/>
                    <a:pt x="380" y="434"/>
                  </a:cubicBezTo>
                  <a:cubicBezTo>
                    <a:pt x="380" y="415"/>
                    <a:pt x="395" y="401"/>
                    <a:pt x="413" y="401"/>
                  </a:cubicBezTo>
                  <a:cubicBezTo>
                    <a:pt x="432" y="401"/>
                    <a:pt x="447" y="415"/>
                    <a:pt x="447" y="434"/>
                  </a:cubicBezTo>
                  <a:cubicBezTo>
                    <a:pt x="447" y="452"/>
                    <a:pt x="432" y="467"/>
                    <a:pt x="413" y="467"/>
                  </a:cubicBezTo>
                  <a:close/>
                  <a:moveTo>
                    <a:pt x="532" y="467"/>
                  </a:moveTo>
                  <a:cubicBezTo>
                    <a:pt x="532" y="430"/>
                    <a:pt x="562" y="401"/>
                    <a:pt x="599" y="401"/>
                  </a:cubicBezTo>
                  <a:cubicBezTo>
                    <a:pt x="636" y="401"/>
                    <a:pt x="665" y="430"/>
                    <a:pt x="665" y="467"/>
                  </a:cubicBezTo>
                  <a:cubicBezTo>
                    <a:pt x="665" y="504"/>
                    <a:pt x="636" y="534"/>
                    <a:pt x="599" y="534"/>
                  </a:cubicBezTo>
                  <a:cubicBezTo>
                    <a:pt x="562" y="534"/>
                    <a:pt x="532" y="504"/>
                    <a:pt x="532" y="46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grpSp>
        <p:nvGrpSpPr>
          <p:cNvPr id="247" name="Group 246"/>
          <p:cNvGrpSpPr/>
          <p:nvPr/>
        </p:nvGrpSpPr>
        <p:grpSpPr>
          <a:xfrm>
            <a:off x="3877311" y="3876217"/>
            <a:ext cx="2302880" cy="879210"/>
            <a:chOff x="3877311" y="3876217"/>
            <a:chExt cx="2302880" cy="879210"/>
          </a:xfrm>
        </p:grpSpPr>
        <p:grpSp>
          <p:nvGrpSpPr>
            <p:cNvPr id="530" name="Group 529"/>
            <p:cNvGrpSpPr/>
            <p:nvPr/>
          </p:nvGrpSpPr>
          <p:grpSpPr>
            <a:xfrm>
              <a:off x="3894998" y="3876217"/>
              <a:ext cx="2285193" cy="602456"/>
              <a:chOff x="-35440938" y="-16109950"/>
              <a:chExt cx="6873875" cy="3348038"/>
            </a:xfrm>
            <a:solidFill>
              <a:schemeClr val="accent3">
                <a:lumMod val="50000"/>
              </a:schemeClr>
            </a:solidFill>
          </p:grpSpPr>
          <p:sp>
            <p:nvSpPr>
              <p:cNvPr id="545" name="Freeform 19"/>
              <p:cNvSpPr>
                <a:spLocks noEditPoints="1"/>
              </p:cNvSpPr>
              <p:nvPr/>
            </p:nvSpPr>
            <p:spPr bwMode="auto">
              <a:xfrm>
                <a:off x="-35440938" y="-16109950"/>
                <a:ext cx="6873875" cy="3348038"/>
              </a:xfrm>
              <a:custGeom>
                <a:avLst/>
                <a:gdLst>
                  <a:gd name="T0" fmla="*/ 1821 w 1833"/>
                  <a:gd name="T1" fmla="*/ 438 h 893"/>
                  <a:gd name="T2" fmla="*/ 1820 w 1833"/>
                  <a:gd name="T3" fmla="*/ 435 h 893"/>
                  <a:gd name="T4" fmla="*/ 1817 w 1833"/>
                  <a:gd name="T5" fmla="*/ 427 h 893"/>
                  <a:gd name="T6" fmla="*/ 1816 w 1833"/>
                  <a:gd name="T7" fmla="*/ 425 h 893"/>
                  <a:gd name="T8" fmla="*/ 1605 w 1833"/>
                  <a:gd name="T9" fmla="*/ 58 h 893"/>
                  <a:gd name="T10" fmla="*/ 1464 w 1833"/>
                  <a:gd name="T11" fmla="*/ 0 h 893"/>
                  <a:gd name="T12" fmla="*/ 368 w 1833"/>
                  <a:gd name="T13" fmla="*/ 0 h 893"/>
                  <a:gd name="T14" fmla="*/ 227 w 1833"/>
                  <a:gd name="T15" fmla="*/ 58 h 893"/>
                  <a:gd name="T16" fmla="*/ 16 w 1833"/>
                  <a:gd name="T17" fmla="*/ 425 h 893"/>
                  <a:gd name="T18" fmla="*/ 15 w 1833"/>
                  <a:gd name="T19" fmla="*/ 427 h 893"/>
                  <a:gd name="T20" fmla="*/ 12 w 1833"/>
                  <a:gd name="T21" fmla="*/ 435 h 893"/>
                  <a:gd name="T22" fmla="*/ 11 w 1833"/>
                  <a:gd name="T23" fmla="*/ 438 h 893"/>
                  <a:gd name="T24" fmla="*/ 0 w 1833"/>
                  <a:gd name="T25" fmla="*/ 503 h 893"/>
                  <a:gd name="T26" fmla="*/ 0 w 1833"/>
                  <a:gd name="T27" fmla="*/ 640 h 893"/>
                  <a:gd name="T28" fmla="*/ 152 w 1833"/>
                  <a:gd name="T29" fmla="*/ 834 h 893"/>
                  <a:gd name="T30" fmla="*/ 229 w 1833"/>
                  <a:gd name="T31" fmla="*/ 893 h 893"/>
                  <a:gd name="T32" fmla="*/ 296 w 1833"/>
                  <a:gd name="T33" fmla="*/ 893 h 893"/>
                  <a:gd name="T34" fmla="*/ 371 w 1833"/>
                  <a:gd name="T35" fmla="*/ 840 h 893"/>
                  <a:gd name="T36" fmla="*/ 1461 w 1833"/>
                  <a:gd name="T37" fmla="*/ 840 h 893"/>
                  <a:gd name="T38" fmla="*/ 1536 w 1833"/>
                  <a:gd name="T39" fmla="*/ 893 h 893"/>
                  <a:gd name="T40" fmla="*/ 1604 w 1833"/>
                  <a:gd name="T41" fmla="*/ 893 h 893"/>
                  <a:gd name="T42" fmla="*/ 1680 w 1833"/>
                  <a:gd name="T43" fmla="*/ 834 h 893"/>
                  <a:gd name="T44" fmla="*/ 1833 w 1833"/>
                  <a:gd name="T45" fmla="*/ 640 h 893"/>
                  <a:gd name="T46" fmla="*/ 1833 w 1833"/>
                  <a:gd name="T47" fmla="*/ 503 h 893"/>
                  <a:gd name="T48" fmla="*/ 1821 w 1833"/>
                  <a:gd name="T49" fmla="*/ 438 h 893"/>
                  <a:gd name="T50" fmla="*/ 1771 w 1833"/>
                  <a:gd name="T51" fmla="*/ 640 h 893"/>
                  <a:gd name="T52" fmla="*/ 1633 w 1833"/>
                  <a:gd name="T53" fmla="*/ 778 h 893"/>
                  <a:gd name="T54" fmla="*/ 199 w 1833"/>
                  <a:gd name="T55" fmla="*/ 778 h 893"/>
                  <a:gd name="T56" fmla="*/ 61 w 1833"/>
                  <a:gd name="T57" fmla="*/ 640 h 893"/>
                  <a:gd name="T58" fmla="*/ 61 w 1833"/>
                  <a:gd name="T59" fmla="*/ 503 h 893"/>
                  <a:gd name="T60" fmla="*/ 199 w 1833"/>
                  <a:gd name="T61" fmla="*/ 365 h 893"/>
                  <a:gd name="T62" fmla="*/ 1633 w 1833"/>
                  <a:gd name="T63" fmla="*/ 365 h 893"/>
                  <a:gd name="T64" fmla="*/ 1771 w 1833"/>
                  <a:gd name="T65" fmla="*/ 503 h 893"/>
                  <a:gd name="T66" fmla="*/ 1771 w 1833"/>
                  <a:gd name="T67" fmla="*/ 64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3" h="893">
                    <a:moveTo>
                      <a:pt x="1821" y="438"/>
                    </a:moveTo>
                    <a:cubicBezTo>
                      <a:pt x="1820" y="435"/>
                      <a:pt x="1820" y="435"/>
                      <a:pt x="1820" y="435"/>
                    </a:cubicBezTo>
                    <a:cubicBezTo>
                      <a:pt x="1820" y="433"/>
                      <a:pt x="1819" y="430"/>
                      <a:pt x="1817" y="427"/>
                    </a:cubicBezTo>
                    <a:cubicBezTo>
                      <a:pt x="1817" y="426"/>
                      <a:pt x="1817" y="425"/>
                      <a:pt x="1816" y="425"/>
                    </a:cubicBezTo>
                    <a:cubicBezTo>
                      <a:pt x="1784" y="345"/>
                      <a:pt x="1638" y="91"/>
                      <a:pt x="1605" y="58"/>
                    </a:cubicBezTo>
                    <a:cubicBezTo>
                      <a:pt x="1568" y="21"/>
                      <a:pt x="1518" y="0"/>
                      <a:pt x="1464" y="0"/>
                    </a:cubicBezTo>
                    <a:cubicBezTo>
                      <a:pt x="368" y="0"/>
                      <a:pt x="368" y="0"/>
                      <a:pt x="368" y="0"/>
                    </a:cubicBezTo>
                    <a:cubicBezTo>
                      <a:pt x="315" y="0"/>
                      <a:pt x="264" y="21"/>
                      <a:pt x="227" y="58"/>
                    </a:cubicBezTo>
                    <a:cubicBezTo>
                      <a:pt x="194" y="91"/>
                      <a:pt x="48" y="345"/>
                      <a:pt x="16" y="425"/>
                    </a:cubicBezTo>
                    <a:cubicBezTo>
                      <a:pt x="15" y="425"/>
                      <a:pt x="15" y="426"/>
                      <a:pt x="15" y="427"/>
                    </a:cubicBezTo>
                    <a:cubicBezTo>
                      <a:pt x="14" y="430"/>
                      <a:pt x="13" y="433"/>
                      <a:pt x="12" y="435"/>
                    </a:cubicBezTo>
                    <a:cubicBezTo>
                      <a:pt x="11" y="438"/>
                      <a:pt x="11" y="438"/>
                      <a:pt x="11" y="438"/>
                    </a:cubicBezTo>
                    <a:cubicBezTo>
                      <a:pt x="4" y="458"/>
                      <a:pt x="0" y="480"/>
                      <a:pt x="0" y="503"/>
                    </a:cubicBezTo>
                    <a:cubicBezTo>
                      <a:pt x="0" y="640"/>
                      <a:pt x="0" y="640"/>
                      <a:pt x="0" y="640"/>
                    </a:cubicBezTo>
                    <a:cubicBezTo>
                      <a:pt x="0" y="734"/>
                      <a:pt x="65" y="813"/>
                      <a:pt x="152" y="834"/>
                    </a:cubicBezTo>
                    <a:cubicBezTo>
                      <a:pt x="161" y="868"/>
                      <a:pt x="192" y="893"/>
                      <a:pt x="229" y="893"/>
                    </a:cubicBezTo>
                    <a:cubicBezTo>
                      <a:pt x="296" y="893"/>
                      <a:pt x="296" y="893"/>
                      <a:pt x="296" y="893"/>
                    </a:cubicBezTo>
                    <a:cubicBezTo>
                      <a:pt x="331" y="893"/>
                      <a:pt x="360" y="871"/>
                      <a:pt x="371" y="840"/>
                    </a:cubicBezTo>
                    <a:cubicBezTo>
                      <a:pt x="1461" y="840"/>
                      <a:pt x="1461" y="840"/>
                      <a:pt x="1461" y="840"/>
                    </a:cubicBezTo>
                    <a:cubicBezTo>
                      <a:pt x="1472" y="871"/>
                      <a:pt x="1501" y="893"/>
                      <a:pt x="1536" y="893"/>
                    </a:cubicBezTo>
                    <a:cubicBezTo>
                      <a:pt x="1604" y="893"/>
                      <a:pt x="1604" y="893"/>
                      <a:pt x="1604" y="893"/>
                    </a:cubicBezTo>
                    <a:cubicBezTo>
                      <a:pt x="1640" y="893"/>
                      <a:pt x="1671" y="868"/>
                      <a:pt x="1680" y="834"/>
                    </a:cubicBezTo>
                    <a:cubicBezTo>
                      <a:pt x="1768" y="813"/>
                      <a:pt x="1833" y="734"/>
                      <a:pt x="1833" y="640"/>
                    </a:cubicBezTo>
                    <a:cubicBezTo>
                      <a:pt x="1833" y="503"/>
                      <a:pt x="1833" y="503"/>
                      <a:pt x="1833" y="503"/>
                    </a:cubicBezTo>
                    <a:cubicBezTo>
                      <a:pt x="1833" y="480"/>
                      <a:pt x="1828" y="458"/>
                      <a:pt x="1821" y="438"/>
                    </a:cubicBezTo>
                    <a:close/>
                    <a:moveTo>
                      <a:pt x="1771" y="640"/>
                    </a:moveTo>
                    <a:cubicBezTo>
                      <a:pt x="1771" y="717"/>
                      <a:pt x="1709" y="778"/>
                      <a:pt x="1633" y="778"/>
                    </a:cubicBezTo>
                    <a:cubicBezTo>
                      <a:pt x="199" y="778"/>
                      <a:pt x="199" y="778"/>
                      <a:pt x="199" y="778"/>
                    </a:cubicBezTo>
                    <a:cubicBezTo>
                      <a:pt x="123" y="778"/>
                      <a:pt x="61" y="717"/>
                      <a:pt x="61" y="640"/>
                    </a:cubicBezTo>
                    <a:cubicBezTo>
                      <a:pt x="61" y="503"/>
                      <a:pt x="61" y="503"/>
                      <a:pt x="61" y="503"/>
                    </a:cubicBezTo>
                    <a:cubicBezTo>
                      <a:pt x="61" y="427"/>
                      <a:pt x="123" y="365"/>
                      <a:pt x="199" y="365"/>
                    </a:cubicBezTo>
                    <a:cubicBezTo>
                      <a:pt x="1633" y="365"/>
                      <a:pt x="1633" y="365"/>
                      <a:pt x="1633" y="365"/>
                    </a:cubicBezTo>
                    <a:cubicBezTo>
                      <a:pt x="1709" y="365"/>
                      <a:pt x="1771" y="427"/>
                      <a:pt x="1771" y="503"/>
                    </a:cubicBezTo>
                    <a:lnTo>
                      <a:pt x="1771" y="64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46" name="Freeform 20"/>
              <p:cNvSpPr>
                <a:spLocks/>
              </p:cNvSpPr>
              <p:nvPr/>
            </p:nvSpPr>
            <p:spPr bwMode="auto">
              <a:xfrm>
                <a:off x="-34890076" y="-14587540"/>
                <a:ext cx="1635125" cy="854076"/>
              </a:xfrm>
              <a:custGeom>
                <a:avLst/>
                <a:gdLst>
                  <a:gd name="T0" fmla="*/ 396 w 436"/>
                  <a:gd name="T1" fmla="*/ 0 h 228"/>
                  <a:gd name="T2" fmla="*/ 40 w 436"/>
                  <a:gd name="T3" fmla="*/ 0 h 228"/>
                  <a:gd name="T4" fmla="*/ 0 w 436"/>
                  <a:gd name="T5" fmla="*/ 40 h 228"/>
                  <a:gd name="T6" fmla="*/ 0 w 436"/>
                  <a:gd name="T7" fmla="*/ 188 h 228"/>
                  <a:gd name="T8" fmla="*/ 40 w 436"/>
                  <a:gd name="T9" fmla="*/ 228 h 228"/>
                  <a:gd name="T10" fmla="*/ 396 w 436"/>
                  <a:gd name="T11" fmla="*/ 228 h 228"/>
                  <a:gd name="T12" fmla="*/ 436 w 436"/>
                  <a:gd name="T13" fmla="*/ 188 h 228"/>
                  <a:gd name="T14" fmla="*/ 436 w 436"/>
                  <a:gd name="T15" fmla="*/ 40 h 228"/>
                  <a:gd name="T16" fmla="*/ 396 w 436"/>
                  <a:gd name="T17"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228">
                    <a:moveTo>
                      <a:pt x="396" y="0"/>
                    </a:moveTo>
                    <a:cubicBezTo>
                      <a:pt x="40" y="0"/>
                      <a:pt x="40" y="0"/>
                      <a:pt x="40" y="0"/>
                    </a:cubicBezTo>
                    <a:cubicBezTo>
                      <a:pt x="18" y="0"/>
                      <a:pt x="0" y="18"/>
                      <a:pt x="0" y="40"/>
                    </a:cubicBezTo>
                    <a:cubicBezTo>
                      <a:pt x="0" y="188"/>
                      <a:pt x="0" y="188"/>
                      <a:pt x="0" y="188"/>
                    </a:cubicBezTo>
                    <a:cubicBezTo>
                      <a:pt x="0" y="210"/>
                      <a:pt x="18" y="228"/>
                      <a:pt x="40" y="228"/>
                    </a:cubicBezTo>
                    <a:cubicBezTo>
                      <a:pt x="396" y="228"/>
                      <a:pt x="396" y="228"/>
                      <a:pt x="396" y="228"/>
                    </a:cubicBezTo>
                    <a:cubicBezTo>
                      <a:pt x="418" y="228"/>
                      <a:pt x="436" y="210"/>
                      <a:pt x="436" y="188"/>
                    </a:cubicBezTo>
                    <a:cubicBezTo>
                      <a:pt x="436" y="40"/>
                      <a:pt x="436" y="40"/>
                      <a:pt x="436" y="40"/>
                    </a:cubicBezTo>
                    <a:cubicBezTo>
                      <a:pt x="436" y="18"/>
                      <a:pt x="418" y="0"/>
                      <a:pt x="396"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47" name="Freeform 21"/>
              <p:cNvSpPr>
                <a:spLocks/>
              </p:cNvSpPr>
              <p:nvPr/>
            </p:nvSpPr>
            <p:spPr bwMode="auto">
              <a:xfrm>
                <a:off x="-31008638" y="-13733463"/>
                <a:ext cx="914400" cy="442913"/>
              </a:xfrm>
              <a:custGeom>
                <a:avLst/>
                <a:gdLst>
                  <a:gd name="T0" fmla="*/ 204 w 244"/>
                  <a:gd name="T1" fmla="*/ 0 h 118"/>
                  <a:gd name="T2" fmla="*/ 40 w 244"/>
                  <a:gd name="T3" fmla="*/ 0 h 118"/>
                  <a:gd name="T4" fmla="*/ 0 w 244"/>
                  <a:gd name="T5" fmla="*/ 40 h 118"/>
                  <a:gd name="T6" fmla="*/ 0 w 244"/>
                  <a:gd name="T7" fmla="*/ 78 h 118"/>
                  <a:gd name="T8" fmla="*/ 40 w 244"/>
                  <a:gd name="T9" fmla="*/ 118 h 118"/>
                  <a:gd name="T10" fmla="*/ 204 w 244"/>
                  <a:gd name="T11" fmla="*/ 118 h 118"/>
                  <a:gd name="T12" fmla="*/ 244 w 244"/>
                  <a:gd name="T13" fmla="*/ 78 h 118"/>
                  <a:gd name="T14" fmla="*/ 244 w 244"/>
                  <a:gd name="T15" fmla="*/ 40 h 118"/>
                  <a:gd name="T16" fmla="*/ 204 w 2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8">
                    <a:moveTo>
                      <a:pt x="204" y="0"/>
                    </a:moveTo>
                    <a:cubicBezTo>
                      <a:pt x="40" y="0"/>
                      <a:pt x="40" y="0"/>
                      <a:pt x="40" y="0"/>
                    </a:cubicBezTo>
                    <a:cubicBezTo>
                      <a:pt x="18" y="0"/>
                      <a:pt x="0" y="18"/>
                      <a:pt x="0" y="40"/>
                    </a:cubicBezTo>
                    <a:cubicBezTo>
                      <a:pt x="0" y="78"/>
                      <a:pt x="0" y="78"/>
                      <a:pt x="0" y="78"/>
                    </a:cubicBezTo>
                    <a:cubicBezTo>
                      <a:pt x="0" y="100"/>
                      <a:pt x="18" y="118"/>
                      <a:pt x="40" y="118"/>
                    </a:cubicBezTo>
                    <a:cubicBezTo>
                      <a:pt x="204" y="118"/>
                      <a:pt x="204" y="118"/>
                      <a:pt x="204" y="118"/>
                    </a:cubicBezTo>
                    <a:cubicBezTo>
                      <a:pt x="226" y="118"/>
                      <a:pt x="244" y="100"/>
                      <a:pt x="244" y="78"/>
                    </a:cubicBezTo>
                    <a:cubicBezTo>
                      <a:pt x="244" y="40"/>
                      <a:pt x="244" y="40"/>
                      <a:pt x="244" y="40"/>
                    </a:cubicBezTo>
                    <a:cubicBezTo>
                      <a:pt x="244" y="18"/>
                      <a:pt x="226" y="0"/>
                      <a:pt x="204"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48" name="Freeform 22"/>
              <p:cNvSpPr>
                <a:spLocks/>
              </p:cNvSpPr>
              <p:nvPr/>
            </p:nvSpPr>
            <p:spPr bwMode="auto">
              <a:xfrm>
                <a:off x="-32005587" y="-13733464"/>
                <a:ext cx="914401" cy="442912"/>
              </a:xfrm>
              <a:custGeom>
                <a:avLst/>
                <a:gdLst>
                  <a:gd name="T0" fmla="*/ 204 w 244"/>
                  <a:gd name="T1" fmla="*/ 0 h 118"/>
                  <a:gd name="T2" fmla="*/ 40 w 244"/>
                  <a:gd name="T3" fmla="*/ 0 h 118"/>
                  <a:gd name="T4" fmla="*/ 0 w 244"/>
                  <a:gd name="T5" fmla="*/ 40 h 118"/>
                  <a:gd name="T6" fmla="*/ 0 w 244"/>
                  <a:gd name="T7" fmla="*/ 78 h 118"/>
                  <a:gd name="T8" fmla="*/ 40 w 244"/>
                  <a:gd name="T9" fmla="*/ 118 h 118"/>
                  <a:gd name="T10" fmla="*/ 204 w 244"/>
                  <a:gd name="T11" fmla="*/ 118 h 118"/>
                  <a:gd name="T12" fmla="*/ 244 w 244"/>
                  <a:gd name="T13" fmla="*/ 78 h 118"/>
                  <a:gd name="T14" fmla="*/ 244 w 244"/>
                  <a:gd name="T15" fmla="*/ 40 h 118"/>
                  <a:gd name="T16" fmla="*/ 204 w 2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8">
                    <a:moveTo>
                      <a:pt x="204" y="0"/>
                    </a:moveTo>
                    <a:cubicBezTo>
                      <a:pt x="40" y="0"/>
                      <a:pt x="40" y="0"/>
                      <a:pt x="40" y="0"/>
                    </a:cubicBezTo>
                    <a:cubicBezTo>
                      <a:pt x="18" y="0"/>
                      <a:pt x="0" y="18"/>
                      <a:pt x="0" y="40"/>
                    </a:cubicBezTo>
                    <a:cubicBezTo>
                      <a:pt x="0" y="78"/>
                      <a:pt x="0" y="78"/>
                      <a:pt x="0" y="78"/>
                    </a:cubicBezTo>
                    <a:cubicBezTo>
                      <a:pt x="0" y="100"/>
                      <a:pt x="18" y="118"/>
                      <a:pt x="40" y="118"/>
                    </a:cubicBezTo>
                    <a:cubicBezTo>
                      <a:pt x="204" y="118"/>
                      <a:pt x="204" y="118"/>
                      <a:pt x="204" y="118"/>
                    </a:cubicBezTo>
                    <a:cubicBezTo>
                      <a:pt x="226" y="118"/>
                      <a:pt x="244" y="100"/>
                      <a:pt x="244" y="78"/>
                    </a:cubicBezTo>
                    <a:cubicBezTo>
                      <a:pt x="244" y="40"/>
                      <a:pt x="244" y="40"/>
                      <a:pt x="244" y="40"/>
                    </a:cubicBezTo>
                    <a:cubicBezTo>
                      <a:pt x="244" y="18"/>
                      <a:pt x="226" y="0"/>
                      <a:pt x="204"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49" name="Freeform 23"/>
              <p:cNvSpPr>
                <a:spLocks/>
              </p:cNvSpPr>
              <p:nvPr/>
            </p:nvSpPr>
            <p:spPr bwMode="auto">
              <a:xfrm>
                <a:off x="-30014862" y="-13733464"/>
                <a:ext cx="914401" cy="442912"/>
              </a:xfrm>
              <a:custGeom>
                <a:avLst/>
                <a:gdLst>
                  <a:gd name="T0" fmla="*/ 204 w 244"/>
                  <a:gd name="T1" fmla="*/ 0 h 118"/>
                  <a:gd name="T2" fmla="*/ 40 w 244"/>
                  <a:gd name="T3" fmla="*/ 0 h 118"/>
                  <a:gd name="T4" fmla="*/ 0 w 244"/>
                  <a:gd name="T5" fmla="*/ 40 h 118"/>
                  <a:gd name="T6" fmla="*/ 0 w 244"/>
                  <a:gd name="T7" fmla="*/ 78 h 118"/>
                  <a:gd name="T8" fmla="*/ 40 w 244"/>
                  <a:gd name="T9" fmla="*/ 118 h 118"/>
                  <a:gd name="T10" fmla="*/ 204 w 244"/>
                  <a:gd name="T11" fmla="*/ 118 h 118"/>
                  <a:gd name="T12" fmla="*/ 244 w 244"/>
                  <a:gd name="T13" fmla="*/ 78 h 118"/>
                  <a:gd name="T14" fmla="*/ 244 w 244"/>
                  <a:gd name="T15" fmla="*/ 40 h 118"/>
                  <a:gd name="T16" fmla="*/ 204 w 244"/>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18">
                    <a:moveTo>
                      <a:pt x="204" y="0"/>
                    </a:moveTo>
                    <a:cubicBezTo>
                      <a:pt x="40" y="0"/>
                      <a:pt x="40" y="0"/>
                      <a:pt x="40" y="0"/>
                    </a:cubicBezTo>
                    <a:cubicBezTo>
                      <a:pt x="18" y="0"/>
                      <a:pt x="0" y="18"/>
                      <a:pt x="0" y="40"/>
                    </a:cubicBezTo>
                    <a:cubicBezTo>
                      <a:pt x="0" y="78"/>
                      <a:pt x="0" y="78"/>
                      <a:pt x="0" y="78"/>
                    </a:cubicBezTo>
                    <a:cubicBezTo>
                      <a:pt x="0" y="100"/>
                      <a:pt x="18" y="118"/>
                      <a:pt x="40" y="118"/>
                    </a:cubicBezTo>
                    <a:cubicBezTo>
                      <a:pt x="204" y="118"/>
                      <a:pt x="204" y="118"/>
                      <a:pt x="204" y="118"/>
                    </a:cubicBezTo>
                    <a:cubicBezTo>
                      <a:pt x="226" y="118"/>
                      <a:pt x="244" y="100"/>
                      <a:pt x="244" y="78"/>
                    </a:cubicBezTo>
                    <a:cubicBezTo>
                      <a:pt x="244" y="40"/>
                      <a:pt x="244" y="40"/>
                      <a:pt x="244" y="40"/>
                    </a:cubicBezTo>
                    <a:cubicBezTo>
                      <a:pt x="244" y="18"/>
                      <a:pt x="226" y="0"/>
                      <a:pt x="204"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531" name="TextBox 530"/>
            <p:cNvSpPr txBox="1"/>
            <p:nvPr/>
          </p:nvSpPr>
          <p:spPr>
            <a:xfrm>
              <a:off x="3877311" y="4465772"/>
              <a:ext cx="2188063"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Avaya Networking Switch</a:t>
              </a:r>
            </a:p>
          </p:txBody>
        </p:sp>
      </p:grpSp>
      <p:grpSp>
        <p:nvGrpSpPr>
          <p:cNvPr id="250" name="Group 249"/>
          <p:cNvGrpSpPr/>
          <p:nvPr/>
        </p:nvGrpSpPr>
        <p:grpSpPr>
          <a:xfrm>
            <a:off x="7915146" y="5207326"/>
            <a:ext cx="1229964" cy="877053"/>
            <a:chOff x="7882767" y="5193796"/>
            <a:chExt cx="1501028" cy="1070341"/>
          </a:xfrm>
          <a:solidFill>
            <a:schemeClr val="accent5"/>
          </a:solidFill>
        </p:grpSpPr>
        <p:grpSp>
          <p:nvGrpSpPr>
            <p:cNvPr id="748" name="Group 747"/>
            <p:cNvGrpSpPr/>
            <p:nvPr/>
          </p:nvGrpSpPr>
          <p:grpSpPr>
            <a:xfrm flipH="1">
              <a:off x="8077387" y="5193796"/>
              <a:ext cx="1005925" cy="850185"/>
              <a:chOff x="10662604" y="5204954"/>
              <a:chExt cx="457250" cy="386458"/>
            </a:xfrm>
            <a:grpFill/>
          </p:grpSpPr>
          <p:sp>
            <p:nvSpPr>
              <p:cNvPr id="749" name="Freeform 14"/>
              <p:cNvSpPr>
                <a:spLocks/>
              </p:cNvSpPr>
              <p:nvPr/>
            </p:nvSpPr>
            <p:spPr bwMode="auto">
              <a:xfrm>
                <a:off x="10666063" y="5204954"/>
                <a:ext cx="168950" cy="167400"/>
              </a:xfrm>
              <a:custGeom>
                <a:avLst/>
                <a:gdLst/>
                <a:ahLst/>
                <a:cxnLst>
                  <a:cxn ang="0">
                    <a:pos x="218" y="108"/>
                  </a:cxn>
                  <a:cxn ang="0">
                    <a:pos x="218" y="108"/>
                  </a:cxn>
                  <a:cxn ang="0">
                    <a:pos x="216" y="130"/>
                  </a:cxn>
                  <a:cxn ang="0">
                    <a:pos x="208" y="150"/>
                  </a:cxn>
                  <a:cxn ang="0">
                    <a:pos x="198" y="168"/>
                  </a:cxn>
                  <a:cxn ang="0">
                    <a:pos x="186" y="186"/>
                  </a:cxn>
                  <a:cxn ang="0">
                    <a:pos x="170" y="198"/>
                  </a:cxn>
                  <a:cxn ang="0">
                    <a:pos x="150" y="208"/>
                  </a:cxn>
                  <a:cxn ang="0">
                    <a:pos x="130" y="214"/>
                  </a:cxn>
                  <a:cxn ang="0">
                    <a:pos x="108" y="216"/>
                  </a:cxn>
                  <a:cxn ang="0">
                    <a:pos x="108" y="216"/>
                  </a:cxn>
                  <a:cxn ang="0">
                    <a:pos x="86" y="214"/>
                  </a:cxn>
                  <a:cxn ang="0">
                    <a:pos x="66" y="208"/>
                  </a:cxn>
                  <a:cxn ang="0">
                    <a:pos x="48" y="198"/>
                  </a:cxn>
                  <a:cxn ang="0">
                    <a:pos x="32" y="186"/>
                  </a:cxn>
                  <a:cxn ang="0">
                    <a:pos x="18" y="168"/>
                  </a:cxn>
                  <a:cxn ang="0">
                    <a:pos x="8" y="150"/>
                  </a:cxn>
                  <a:cxn ang="0">
                    <a:pos x="2" y="130"/>
                  </a:cxn>
                  <a:cxn ang="0">
                    <a:pos x="0" y="108"/>
                  </a:cxn>
                  <a:cxn ang="0">
                    <a:pos x="0" y="108"/>
                  </a:cxn>
                  <a:cxn ang="0">
                    <a:pos x="2" y="86"/>
                  </a:cxn>
                  <a:cxn ang="0">
                    <a:pos x="8" y="66"/>
                  </a:cxn>
                  <a:cxn ang="0">
                    <a:pos x="18" y="48"/>
                  </a:cxn>
                  <a:cxn ang="0">
                    <a:pos x="32" y="32"/>
                  </a:cxn>
                  <a:cxn ang="0">
                    <a:pos x="48" y="18"/>
                  </a:cxn>
                  <a:cxn ang="0">
                    <a:pos x="66" y="8"/>
                  </a:cxn>
                  <a:cxn ang="0">
                    <a:pos x="86" y="2"/>
                  </a:cxn>
                  <a:cxn ang="0">
                    <a:pos x="108" y="0"/>
                  </a:cxn>
                  <a:cxn ang="0">
                    <a:pos x="108" y="0"/>
                  </a:cxn>
                  <a:cxn ang="0">
                    <a:pos x="130" y="2"/>
                  </a:cxn>
                  <a:cxn ang="0">
                    <a:pos x="150" y="8"/>
                  </a:cxn>
                  <a:cxn ang="0">
                    <a:pos x="170" y="18"/>
                  </a:cxn>
                  <a:cxn ang="0">
                    <a:pos x="186" y="32"/>
                  </a:cxn>
                  <a:cxn ang="0">
                    <a:pos x="198" y="48"/>
                  </a:cxn>
                  <a:cxn ang="0">
                    <a:pos x="208" y="66"/>
                  </a:cxn>
                  <a:cxn ang="0">
                    <a:pos x="216" y="86"/>
                  </a:cxn>
                  <a:cxn ang="0">
                    <a:pos x="218" y="108"/>
                  </a:cxn>
                  <a:cxn ang="0">
                    <a:pos x="218" y="108"/>
                  </a:cxn>
                </a:cxnLst>
                <a:rect l="0" t="0" r="r" b="b"/>
                <a:pathLst>
                  <a:path w="218" h="216">
                    <a:moveTo>
                      <a:pt x="218" y="108"/>
                    </a:moveTo>
                    <a:lnTo>
                      <a:pt x="218" y="108"/>
                    </a:lnTo>
                    <a:lnTo>
                      <a:pt x="216" y="130"/>
                    </a:lnTo>
                    <a:lnTo>
                      <a:pt x="208" y="150"/>
                    </a:lnTo>
                    <a:lnTo>
                      <a:pt x="198" y="168"/>
                    </a:lnTo>
                    <a:lnTo>
                      <a:pt x="186" y="186"/>
                    </a:lnTo>
                    <a:lnTo>
                      <a:pt x="170" y="198"/>
                    </a:lnTo>
                    <a:lnTo>
                      <a:pt x="150" y="208"/>
                    </a:lnTo>
                    <a:lnTo>
                      <a:pt x="130" y="214"/>
                    </a:lnTo>
                    <a:lnTo>
                      <a:pt x="108" y="216"/>
                    </a:lnTo>
                    <a:lnTo>
                      <a:pt x="108" y="216"/>
                    </a:lnTo>
                    <a:lnTo>
                      <a:pt x="86" y="214"/>
                    </a:lnTo>
                    <a:lnTo>
                      <a:pt x="66" y="208"/>
                    </a:lnTo>
                    <a:lnTo>
                      <a:pt x="48" y="198"/>
                    </a:lnTo>
                    <a:lnTo>
                      <a:pt x="32" y="186"/>
                    </a:lnTo>
                    <a:lnTo>
                      <a:pt x="18" y="168"/>
                    </a:lnTo>
                    <a:lnTo>
                      <a:pt x="8" y="150"/>
                    </a:lnTo>
                    <a:lnTo>
                      <a:pt x="2" y="130"/>
                    </a:lnTo>
                    <a:lnTo>
                      <a:pt x="0" y="108"/>
                    </a:lnTo>
                    <a:lnTo>
                      <a:pt x="0" y="108"/>
                    </a:lnTo>
                    <a:lnTo>
                      <a:pt x="2" y="86"/>
                    </a:lnTo>
                    <a:lnTo>
                      <a:pt x="8" y="66"/>
                    </a:lnTo>
                    <a:lnTo>
                      <a:pt x="18" y="48"/>
                    </a:lnTo>
                    <a:lnTo>
                      <a:pt x="32" y="32"/>
                    </a:lnTo>
                    <a:lnTo>
                      <a:pt x="48" y="18"/>
                    </a:lnTo>
                    <a:lnTo>
                      <a:pt x="66" y="8"/>
                    </a:lnTo>
                    <a:lnTo>
                      <a:pt x="86" y="2"/>
                    </a:lnTo>
                    <a:lnTo>
                      <a:pt x="108" y="0"/>
                    </a:lnTo>
                    <a:lnTo>
                      <a:pt x="108" y="0"/>
                    </a:lnTo>
                    <a:lnTo>
                      <a:pt x="130" y="2"/>
                    </a:lnTo>
                    <a:lnTo>
                      <a:pt x="150" y="8"/>
                    </a:lnTo>
                    <a:lnTo>
                      <a:pt x="170" y="18"/>
                    </a:lnTo>
                    <a:lnTo>
                      <a:pt x="186" y="32"/>
                    </a:lnTo>
                    <a:lnTo>
                      <a:pt x="198" y="48"/>
                    </a:lnTo>
                    <a:lnTo>
                      <a:pt x="208" y="66"/>
                    </a:lnTo>
                    <a:lnTo>
                      <a:pt x="216" y="86"/>
                    </a:lnTo>
                    <a:lnTo>
                      <a:pt x="218" y="108"/>
                    </a:lnTo>
                    <a:lnTo>
                      <a:pt x="218" y="108"/>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750" name="Freeform 15"/>
              <p:cNvSpPr>
                <a:spLocks/>
              </p:cNvSpPr>
              <p:nvPr/>
            </p:nvSpPr>
            <p:spPr bwMode="auto">
              <a:xfrm>
                <a:off x="10662604" y="5385262"/>
                <a:ext cx="310000" cy="206150"/>
              </a:xfrm>
              <a:custGeom>
                <a:avLst/>
                <a:gdLst/>
                <a:ahLst/>
                <a:cxnLst>
                  <a:cxn ang="0">
                    <a:pos x="332" y="210"/>
                  </a:cxn>
                  <a:cxn ang="0">
                    <a:pos x="248" y="210"/>
                  </a:cxn>
                  <a:cxn ang="0">
                    <a:pos x="194" y="96"/>
                  </a:cxn>
                  <a:cxn ang="0">
                    <a:pos x="194" y="96"/>
                  </a:cxn>
                  <a:cxn ang="0">
                    <a:pos x="192" y="78"/>
                  </a:cxn>
                  <a:cxn ang="0">
                    <a:pos x="186" y="60"/>
                  </a:cxn>
                  <a:cxn ang="0">
                    <a:pos x="178" y="42"/>
                  </a:cxn>
                  <a:cxn ang="0">
                    <a:pos x="166" y="28"/>
                  </a:cxn>
                  <a:cxn ang="0">
                    <a:pos x="150" y="16"/>
                  </a:cxn>
                  <a:cxn ang="0">
                    <a:pos x="134" y="8"/>
                  </a:cxn>
                  <a:cxn ang="0">
                    <a:pos x="116" y="2"/>
                  </a:cxn>
                  <a:cxn ang="0">
                    <a:pos x="96" y="0"/>
                  </a:cxn>
                  <a:cxn ang="0">
                    <a:pos x="96" y="0"/>
                  </a:cxn>
                  <a:cxn ang="0">
                    <a:pos x="76" y="2"/>
                  </a:cxn>
                  <a:cxn ang="0">
                    <a:pos x="58" y="8"/>
                  </a:cxn>
                  <a:cxn ang="0">
                    <a:pos x="42" y="16"/>
                  </a:cxn>
                  <a:cxn ang="0">
                    <a:pos x="28" y="28"/>
                  </a:cxn>
                  <a:cxn ang="0">
                    <a:pos x="16" y="42"/>
                  </a:cxn>
                  <a:cxn ang="0">
                    <a:pos x="6" y="60"/>
                  </a:cxn>
                  <a:cxn ang="0">
                    <a:pos x="2" y="78"/>
                  </a:cxn>
                  <a:cxn ang="0">
                    <a:pos x="0" y="96"/>
                  </a:cxn>
                  <a:cxn ang="0">
                    <a:pos x="0" y="266"/>
                  </a:cxn>
                  <a:cxn ang="0">
                    <a:pos x="400" y="266"/>
                  </a:cxn>
                  <a:cxn ang="0">
                    <a:pos x="400" y="266"/>
                  </a:cxn>
                  <a:cxn ang="0">
                    <a:pos x="396" y="254"/>
                  </a:cxn>
                  <a:cxn ang="0">
                    <a:pos x="392" y="244"/>
                  </a:cxn>
                  <a:cxn ang="0">
                    <a:pos x="384" y="234"/>
                  </a:cxn>
                  <a:cxn ang="0">
                    <a:pos x="376" y="226"/>
                  </a:cxn>
                  <a:cxn ang="0">
                    <a:pos x="368" y="220"/>
                  </a:cxn>
                  <a:cxn ang="0">
                    <a:pos x="356" y="214"/>
                  </a:cxn>
                  <a:cxn ang="0">
                    <a:pos x="346" y="210"/>
                  </a:cxn>
                  <a:cxn ang="0">
                    <a:pos x="332" y="210"/>
                  </a:cxn>
                  <a:cxn ang="0">
                    <a:pos x="332" y="210"/>
                  </a:cxn>
                </a:cxnLst>
                <a:rect l="0" t="0" r="r" b="b"/>
                <a:pathLst>
                  <a:path w="400" h="266">
                    <a:moveTo>
                      <a:pt x="332" y="210"/>
                    </a:moveTo>
                    <a:lnTo>
                      <a:pt x="248" y="210"/>
                    </a:lnTo>
                    <a:lnTo>
                      <a:pt x="194" y="96"/>
                    </a:lnTo>
                    <a:lnTo>
                      <a:pt x="194" y="96"/>
                    </a:lnTo>
                    <a:lnTo>
                      <a:pt x="192" y="78"/>
                    </a:lnTo>
                    <a:lnTo>
                      <a:pt x="186" y="60"/>
                    </a:lnTo>
                    <a:lnTo>
                      <a:pt x="178" y="42"/>
                    </a:lnTo>
                    <a:lnTo>
                      <a:pt x="166" y="28"/>
                    </a:lnTo>
                    <a:lnTo>
                      <a:pt x="150" y="16"/>
                    </a:lnTo>
                    <a:lnTo>
                      <a:pt x="134" y="8"/>
                    </a:lnTo>
                    <a:lnTo>
                      <a:pt x="116" y="2"/>
                    </a:lnTo>
                    <a:lnTo>
                      <a:pt x="96" y="0"/>
                    </a:lnTo>
                    <a:lnTo>
                      <a:pt x="96" y="0"/>
                    </a:lnTo>
                    <a:lnTo>
                      <a:pt x="76" y="2"/>
                    </a:lnTo>
                    <a:lnTo>
                      <a:pt x="58" y="8"/>
                    </a:lnTo>
                    <a:lnTo>
                      <a:pt x="42" y="16"/>
                    </a:lnTo>
                    <a:lnTo>
                      <a:pt x="28" y="28"/>
                    </a:lnTo>
                    <a:lnTo>
                      <a:pt x="16" y="42"/>
                    </a:lnTo>
                    <a:lnTo>
                      <a:pt x="6" y="60"/>
                    </a:lnTo>
                    <a:lnTo>
                      <a:pt x="2" y="78"/>
                    </a:lnTo>
                    <a:lnTo>
                      <a:pt x="0" y="96"/>
                    </a:lnTo>
                    <a:lnTo>
                      <a:pt x="0" y="266"/>
                    </a:lnTo>
                    <a:lnTo>
                      <a:pt x="400" y="266"/>
                    </a:lnTo>
                    <a:lnTo>
                      <a:pt x="400" y="266"/>
                    </a:lnTo>
                    <a:lnTo>
                      <a:pt x="396" y="254"/>
                    </a:lnTo>
                    <a:lnTo>
                      <a:pt x="392" y="244"/>
                    </a:lnTo>
                    <a:lnTo>
                      <a:pt x="384" y="234"/>
                    </a:lnTo>
                    <a:lnTo>
                      <a:pt x="376" y="226"/>
                    </a:lnTo>
                    <a:lnTo>
                      <a:pt x="368" y="220"/>
                    </a:lnTo>
                    <a:lnTo>
                      <a:pt x="356" y="214"/>
                    </a:lnTo>
                    <a:lnTo>
                      <a:pt x="346" y="210"/>
                    </a:lnTo>
                    <a:lnTo>
                      <a:pt x="332" y="210"/>
                    </a:lnTo>
                    <a:lnTo>
                      <a:pt x="332" y="21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751" name="Freeform 16"/>
              <p:cNvSpPr>
                <a:spLocks/>
              </p:cNvSpPr>
              <p:nvPr/>
            </p:nvSpPr>
            <p:spPr bwMode="auto">
              <a:xfrm>
                <a:off x="10960204" y="5252068"/>
                <a:ext cx="159650" cy="328600"/>
              </a:xfrm>
              <a:custGeom>
                <a:avLst/>
                <a:gdLst/>
                <a:ahLst/>
                <a:cxnLst>
                  <a:cxn ang="0">
                    <a:pos x="154" y="394"/>
                  </a:cxn>
                  <a:cxn ang="0">
                    <a:pos x="154" y="394"/>
                  </a:cxn>
                  <a:cxn ang="0">
                    <a:pos x="150" y="366"/>
                  </a:cxn>
                  <a:cxn ang="0">
                    <a:pos x="144" y="342"/>
                  </a:cxn>
                  <a:cxn ang="0">
                    <a:pos x="134" y="322"/>
                  </a:cxn>
                  <a:cxn ang="0">
                    <a:pos x="122" y="302"/>
                  </a:cxn>
                  <a:cxn ang="0">
                    <a:pos x="110" y="288"/>
                  </a:cxn>
                  <a:cxn ang="0">
                    <a:pos x="96" y="276"/>
                  </a:cxn>
                  <a:cxn ang="0">
                    <a:pos x="84" y="264"/>
                  </a:cxn>
                  <a:cxn ang="0">
                    <a:pos x="72" y="258"/>
                  </a:cxn>
                  <a:cxn ang="0">
                    <a:pos x="130" y="34"/>
                  </a:cxn>
                  <a:cxn ang="0">
                    <a:pos x="130" y="34"/>
                  </a:cxn>
                  <a:cxn ang="0">
                    <a:pos x="130" y="22"/>
                  </a:cxn>
                  <a:cxn ang="0">
                    <a:pos x="128" y="12"/>
                  </a:cxn>
                  <a:cxn ang="0">
                    <a:pos x="120" y="4"/>
                  </a:cxn>
                  <a:cxn ang="0">
                    <a:pos x="110" y="0"/>
                  </a:cxn>
                  <a:cxn ang="0">
                    <a:pos x="110" y="0"/>
                  </a:cxn>
                  <a:cxn ang="0">
                    <a:pos x="100" y="0"/>
                  </a:cxn>
                  <a:cxn ang="0">
                    <a:pos x="90" y="2"/>
                  </a:cxn>
                  <a:cxn ang="0">
                    <a:pos x="82" y="10"/>
                  </a:cxn>
                  <a:cxn ang="0">
                    <a:pos x="78" y="20"/>
                  </a:cxn>
                  <a:cxn ang="0">
                    <a:pos x="0" y="314"/>
                  </a:cxn>
                  <a:cxn ang="0">
                    <a:pos x="0" y="314"/>
                  </a:cxn>
                  <a:cxn ang="0">
                    <a:pos x="0" y="326"/>
                  </a:cxn>
                  <a:cxn ang="0">
                    <a:pos x="2" y="334"/>
                  </a:cxn>
                  <a:cxn ang="0">
                    <a:pos x="10" y="342"/>
                  </a:cxn>
                  <a:cxn ang="0">
                    <a:pos x="20" y="348"/>
                  </a:cxn>
                  <a:cxn ang="0">
                    <a:pos x="20" y="348"/>
                  </a:cxn>
                  <a:cxn ang="0">
                    <a:pos x="26" y="348"/>
                  </a:cxn>
                  <a:cxn ang="0">
                    <a:pos x="26" y="348"/>
                  </a:cxn>
                  <a:cxn ang="0">
                    <a:pos x="34" y="346"/>
                  </a:cxn>
                  <a:cxn ang="0">
                    <a:pos x="42" y="342"/>
                  </a:cxn>
                  <a:cxn ang="0">
                    <a:pos x="48" y="336"/>
                  </a:cxn>
                  <a:cxn ang="0">
                    <a:pos x="52" y="328"/>
                  </a:cxn>
                  <a:cxn ang="0">
                    <a:pos x="62" y="292"/>
                  </a:cxn>
                  <a:cxn ang="0">
                    <a:pos x="62" y="292"/>
                  </a:cxn>
                  <a:cxn ang="0">
                    <a:pos x="80" y="306"/>
                  </a:cxn>
                  <a:cxn ang="0">
                    <a:pos x="90" y="316"/>
                  </a:cxn>
                  <a:cxn ang="0">
                    <a:pos x="98" y="328"/>
                  </a:cxn>
                  <a:cxn ang="0">
                    <a:pos x="106" y="342"/>
                  </a:cxn>
                  <a:cxn ang="0">
                    <a:pos x="114" y="356"/>
                  </a:cxn>
                  <a:cxn ang="0">
                    <a:pos x="118" y="374"/>
                  </a:cxn>
                  <a:cxn ang="0">
                    <a:pos x="120" y="394"/>
                  </a:cxn>
                  <a:cxn ang="0">
                    <a:pos x="46" y="394"/>
                  </a:cxn>
                  <a:cxn ang="0">
                    <a:pos x="46" y="424"/>
                  </a:cxn>
                  <a:cxn ang="0">
                    <a:pos x="206" y="424"/>
                  </a:cxn>
                  <a:cxn ang="0">
                    <a:pos x="206" y="394"/>
                  </a:cxn>
                  <a:cxn ang="0">
                    <a:pos x="154" y="394"/>
                  </a:cxn>
                </a:cxnLst>
                <a:rect l="0" t="0" r="r" b="b"/>
                <a:pathLst>
                  <a:path w="206" h="424">
                    <a:moveTo>
                      <a:pt x="154" y="394"/>
                    </a:moveTo>
                    <a:lnTo>
                      <a:pt x="154" y="394"/>
                    </a:lnTo>
                    <a:lnTo>
                      <a:pt x="150" y="366"/>
                    </a:lnTo>
                    <a:lnTo>
                      <a:pt x="144" y="342"/>
                    </a:lnTo>
                    <a:lnTo>
                      <a:pt x="134" y="322"/>
                    </a:lnTo>
                    <a:lnTo>
                      <a:pt x="122" y="302"/>
                    </a:lnTo>
                    <a:lnTo>
                      <a:pt x="110" y="288"/>
                    </a:lnTo>
                    <a:lnTo>
                      <a:pt x="96" y="276"/>
                    </a:lnTo>
                    <a:lnTo>
                      <a:pt x="84" y="264"/>
                    </a:lnTo>
                    <a:lnTo>
                      <a:pt x="72" y="258"/>
                    </a:lnTo>
                    <a:lnTo>
                      <a:pt x="130" y="34"/>
                    </a:lnTo>
                    <a:lnTo>
                      <a:pt x="130" y="34"/>
                    </a:lnTo>
                    <a:lnTo>
                      <a:pt x="130" y="22"/>
                    </a:lnTo>
                    <a:lnTo>
                      <a:pt x="128" y="12"/>
                    </a:lnTo>
                    <a:lnTo>
                      <a:pt x="120" y="4"/>
                    </a:lnTo>
                    <a:lnTo>
                      <a:pt x="110" y="0"/>
                    </a:lnTo>
                    <a:lnTo>
                      <a:pt x="110" y="0"/>
                    </a:lnTo>
                    <a:lnTo>
                      <a:pt x="100" y="0"/>
                    </a:lnTo>
                    <a:lnTo>
                      <a:pt x="90" y="2"/>
                    </a:lnTo>
                    <a:lnTo>
                      <a:pt x="82" y="10"/>
                    </a:lnTo>
                    <a:lnTo>
                      <a:pt x="78" y="20"/>
                    </a:lnTo>
                    <a:lnTo>
                      <a:pt x="0" y="314"/>
                    </a:lnTo>
                    <a:lnTo>
                      <a:pt x="0" y="314"/>
                    </a:lnTo>
                    <a:lnTo>
                      <a:pt x="0" y="326"/>
                    </a:lnTo>
                    <a:lnTo>
                      <a:pt x="2" y="334"/>
                    </a:lnTo>
                    <a:lnTo>
                      <a:pt x="10" y="342"/>
                    </a:lnTo>
                    <a:lnTo>
                      <a:pt x="20" y="348"/>
                    </a:lnTo>
                    <a:lnTo>
                      <a:pt x="20" y="348"/>
                    </a:lnTo>
                    <a:lnTo>
                      <a:pt x="26" y="348"/>
                    </a:lnTo>
                    <a:lnTo>
                      <a:pt x="26" y="348"/>
                    </a:lnTo>
                    <a:lnTo>
                      <a:pt x="34" y="346"/>
                    </a:lnTo>
                    <a:lnTo>
                      <a:pt x="42" y="342"/>
                    </a:lnTo>
                    <a:lnTo>
                      <a:pt x="48" y="336"/>
                    </a:lnTo>
                    <a:lnTo>
                      <a:pt x="52" y="328"/>
                    </a:lnTo>
                    <a:lnTo>
                      <a:pt x="62" y="292"/>
                    </a:lnTo>
                    <a:lnTo>
                      <a:pt x="62" y="292"/>
                    </a:lnTo>
                    <a:lnTo>
                      <a:pt x="80" y="306"/>
                    </a:lnTo>
                    <a:lnTo>
                      <a:pt x="90" y="316"/>
                    </a:lnTo>
                    <a:lnTo>
                      <a:pt x="98" y="328"/>
                    </a:lnTo>
                    <a:lnTo>
                      <a:pt x="106" y="342"/>
                    </a:lnTo>
                    <a:lnTo>
                      <a:pt x="114" y="356"/>
                    </a:lnTo>
                    <a:lnTo>
                      <a:pt x="118" y="374"/>
                    </a:lnTo>
                    <a:lnTo>
                      <a:pt x="120" y="394"/>
                    </a:lnTo>
                    <a:lnTo>
                      <a:pt x="46" y="394"/>
                    </a:lnTo>
                    <a:lnTo>
                      <a:pt x="46" y="424"/>
                    </a:lnTo>
                    <a:lnTo>
                      <a:pt x="206" y="424"/>
                    </a:lnTo>
                    <a:lnTo>
                      <a:pt x="206" y="394"/>
                    </a:lnTo>
                    <a:lnTo>
                      <a:pt x="154" y="394"/>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752" name="TextBox 751"/>
            <p:cNvSpPr txBox="1"/>
            <p:nvPr/>
          </p:nvSpPr>
          <p:spPr>
            <a:xfrm>
              <a:off x="7882767" y="5974482"/>
              <a:ext cx="1501028"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Customer IT</a:t>
              </a:r>
            </a:p>
          </p:txBody>
        </p:sp>
      </p:grpSp>
      <p:sp>
        <p:nvSpPr>
          <p:cNvPr id="777" name="TextBox 776"/>
          <p:cNvSpPr txBox="1"/>
          <p:nvPr/>
        </p:nvSpPr>
        <p:spPr>
          <a:xfrm>
            <a:off x="3620959" y="1760391"/>
            <a:ext cx="3334145" cy="736061"/>
          </a:xfrm>
          <a:prstGeom prst="rect">
            <a:avLst/>
          </a:prstGeom>
          <a:noFill/>
        </p:spPr>
        <p:txBody>
          <a:bodyPr wrap="none" rtlCol="0">
            <a:noAutofit/>
          </a:bodyPr>
          <a:lstStyle/>
          <a:p>
            <a:pPr>
              <a:lnSpc>
                <a:spcPct val="90000"/>
              </a:lnSpc>
            </a:pPr>
            <a:r>
              <a:rPr lang="en-US" sz="2000" dirty="0" smtClean="0">
                <a:solidFill>
                  <a:srgbClr val="C00000"/>
                </a:solidFill>
                <a:latin typeface="Arial" charset="0"/>
                <a:ea typeface="Arial" charset="0"/>
                <a:cs typeface="Arial" charset="0"/>
              </a:rPr>
              <a:t>Synthetic Test Calls</a:t>
            </a:r>
          </a:p>
          <a:p>
            <a:pPr>
              <a:lnSpc>
                <a:spcPct val="90000"/>
              </a:lnSpc>
            </a:pPr>
            <a:r>
              <a:rPr lang="en-US" sz="2000" dirty="0" smtClean="0">
                <a:solidFill>
                  <a:srgbClr val="C00000"/>
                </a:solidFill>
                <a:latin typeface="Arial" charset="0"/>
                <a:ea typeface="Arial" charset="0"/>
                <a:cs typeface="Arial" charset="0"/>
              </a:rPr>
              <a:t>&amp; Network Monitoring</a:t>
            </a:r>
          </a:p>
        </p:txBody>
      </p:sp>
      <p:sp>
        <p:nvSpPr>
          <p:cNvPr id="778" name="TextBox 777"/>
          <p:cNvSpPr txBox="1"/>
          <p:nvPr/>
        </p:nvSpPr>
        <p:spPr>
          <a:xfrm>
            <a:off x="12171686" y="6240588"/>
            <a:ext cx="2012714" cy="736061"/>
          </a:xfrm>
          <a:prstGeom prst="rect">
            <a:avLst/>
          </a:prstGeom>
          <a:noFill/>
        </p:spPr>
        <p:txBody>
          <a:bodyPr wrap="none" rtlCol="0">
            <a:noAutofit/>
          </a:bodyPr>
          <a:lstStyle/>
          <a:p>
            <a:pPr algn="ctr">
              <a:lnSpc>
                <a:spcPct val="90000"/>
              </a:lnSpc>
            </a:pPr>
            <a:r>
              <a:rPr lang="en-US" sz="2000" dirty="0" smtClean="0">
                <a:solidFill>
                  <a:schemeClr val="bg2">
                    <a:lumMod val="25000"/>
                  </a:schemeClr>
                </a:solidFill>
                <a:latin typeface="Arial" charset="0"/>
                <a:ea typeface="Arial" charset="0"/>
                <a:cs typeface="Arial" charset="0"/>
              </a:rPr>
              <a:t>Remote Control</a:t>
            </a:r>
          </a:p>
          <a:p>
            <a:pPr algn="ctr">
              <a:lnSpc>
                <a:spcPct val="90000"/>
              </a:lnSpc>
            </a:pPr>
            <a:r>
              <a:rPr lang="en-US" sz="2000" dirty="0" smtClean="0">
                <a:solidFill>
                  <a:schemeClr val="bg2">
                    <a:lumMod val="25000"/>
                  </a:schemeClr>
                </a:solidFill>
                <a:latin typeface="Arial" charset="0"/>
                <a:ea typeface="Arial" charset="0"/>
                <a:cs typeface="Arial" charset="0"/>
              </a:rPr>
              <a:t>&amp; Diagnostics</a:t>
            </a:r>
          </a:p>
        </p:txBody>
      </p:sp>
      <p:grpSp>
        <p:nvGrpSpPr>
          <p:cNvPr id="236" name="Group 235"/>
          <p:cNvGrpSpPr/>
          <p:nvPr/>
        </p:nvGrpSpPr>
        <p:grpSpPr>
          <a:xfrm>
            <a:off x="12583409" y="427619"/>
            <a:ext cx="1543428" cy="1543428"/>
            <a:chOff x="12907582" y="570961"/>
            <a:chExt cx="1543428" cy="1543428"/>
          </a:xfrm>
        </p:grpSpPr>
        <p:sp>
          <p:nvSpPr>
            <p:cNvPr id="369" name="Oval 368"/>
            <p:cNvSpPr/>
            <p:nvPr/>
          </p:nvSpPr>
          <p:spPr>
            <a:xfrm>
              <a:off x="12907582" y="570961"/>
              <a:ext cx="1543428" cy="1543428"/>
            </a:xfrm>
            <a:prstGeom prst="ellipse">
              <a:avLst/>
            </a:prstGeom>
            <a:solidFill>
              <a:srgbClr val="C00000"/>
            </a:solidFill>
            <a:ln w="19050">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370" name="Group 369"/>
            <p:cNvGrpSpPr/>
            <p:nvPr/>
          </p:nvGrpSpPr>
          <p:grpSpPr>
            <a:xfrm>
              <a:off x="13427472" y="612787"/>
              <a:ext cx="593673" cy="515296"/>
              <a:chOff x="-2276475" y="1687513"/>
              <a:chExt cx="1695449" cy="1471613"/>
            </a:xfrm>
            <a:solidFill>
              <a:schemeClr val="bg1"/>
            </a:solidFill>
          </p:grpSpPr>
          <p:sp>
            <p:nvSpPr>
              <p:cNvPr id="371"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72"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73"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74"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75"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76"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378" name="Freeform 82"/>
            <p:cNvSpPr>
              <a:spLocks noEditPoints="1"/>
            </p:cNvSpPr>
            <p:nvPr/>
          </p:nvSpPr>
          <p:spPr bwMode="auto">
            <a:xfrm>
              <a:off x="12955296" y="1105754"/>
              <a:ext cx="472176" cy="472640"/>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79" name="Freeform 63"/>
            <p:cNvSpPr>
              <a:spLocks noEditPoints="1"/>
            </p:cNvSpPr>
            <p:nvPr/>
          </p:nvSpPr>
          <p:spPr bwMode="auto">
            <a:xfrm>
              <a:off x="13882926" y="1118600"/>
              <a:ext cx="482117" cy="476792"/>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sp>
          <p:nvSpPr>
            <p:cNvPr id="389" name="TextBox 388"/>
            <p:cNvSpPr txBox="1"/>
            <p:nvPr/>
          </p:nvSpPr>
          <p:spPr>
            <a:xfrm>
              <a:off x="13153662" y="1560558"/>
              <a:ext cx="1119517" cy="466489"/>
            </a:xfrm>
            <a:prstGeom prst="rect">
              <a:avLst/>
            </a:prstGeom>
            <a:noFill/>
          </p:spPr>
          <p:txBody>
            <a:bodyPr wrap="none" rtlCol="0">
              <a:noAutofit/>
            </a:bodyPr>
            <a:lstStyle/>
            <a:p>
              <a:pPr>
                <a:lnSpc>
                  <a:spcPct val="90000"/>
                </a:lnSpc>
              </a:pPr>
              <a:r>
                <a:rPr lang="en-US" sz="2800" dirty="0" smtClean="0">
                  <a:solidFill>
                    <a:schemeClr val="bg1"/>
                  </a:solidFill>
                  <a:latin typeface="Arial" charset="0"/>
                  <a:ea typeface="Arial" charset="0"/>
                  <a:cs typeface="Arial" charset="0"/>
                </a:rPr>
                <a:t>Agent</a:t>
              </a:r>
            </a:p>
          </p:txBody>
        </p:sp>
      </p:grpSp>
      <p:grpSp>
        <p:nvGrpSpPr>
          <p:cNvPr id="216" name="Group 215"/>
          <p:cNvGrpSpPr/>
          <p:nvPr/>
        </p:nvGrpSpPr>
        <p:grpSpPr>
          <a:xfrm>
            <a:off x="12583409" y="427619"/>
            <a:ext cx="1543428" cy="1543428"/>
            <a:chOff x="12907582" y="570961"/>
            <a:chExt cx="1543428" cy="1543428"/>
          </a:xfrm>
        </p:grpSpPr>
        <p:sp>
          <p:nvSpPr>
            <p:cNvPr id="217" name="Oval 216"/>
            <p:cNvSpPr/>
            <p:nvPr/>
          </p:nvSpPr>
          <p:spPr>
            <a:xfrm>
              <a:off x="12907582" y="570961"/>
              <a:ext cx="1543428" cy="1543428"/>
            </a:xfrm>
            <a:prstGeom prst="ellipse">
              <a:avLst/>
            </a:prstGeom>
            <a:solidFill>
              <a:srgbClr val="C00000"/>
            </a:solidFill>
            <a:ln w="19050">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218" name="Group 217"/>
            <p:cNvGrpSpPr/>
            <p:nvPr/>
          </p:nvGrpSpPr>
          <p:grpSpPr>
            <a:xfrm>
              <a:off x="13427472" y="612787"/>
              <a:ext cx="593673" cy="515296"/>
              <a:chOff x="-2276475" y="1687513"/>
              <a:chExt cx="1695449" cy="1471613"/>
            </a:xfrm>
            <a:solidFill>
              <a:schemeClr val="bg1"/>
            </a:solidFill>
          </p:grpSpPr>
          <p:sp>
            <p:nvSpPr>
              <p:cNvPr id="222"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23"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24"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26"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27"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28"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219" name="Freeform 82"/>
            <p:cNvSpPr>
              <a:spLocks noEditPoints="1"/>
            </p:cNvSpPr>
            <p:nvPr/>
          </p:nvSpPr>
          <p:spPr bwMode="auto">
            <a:xfrm>
              <a:off x="12955296" y="1105754"/>
              <a:ext cx="472176" cy="472640"/>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20" name="Freeform 63"/>
            <p:cNvSpPr>
              <a:spLocks noEditPoints="1"/>
            </p:cNvSpPr>
            <p:nvPr/>
          </p:nvSpPr>
          <p:spPr bwMode="auto">
            <a:xfrm>
              <a:off x="13882926" y="1118600"/>
              <a:ext cx="482117" cy="476792"/>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sp>
          <p:nvSpPr>
            <p:cNvPr id="221" name="TextBox 220"/>
            <p:cNvSpPr txBox="1"/>
            <p:nvPr/>
          </p:nvSpPr>
          <p:spPr>
            <a:xfrm>
              <a:off x="13153662" y="1560558"/>
              <a:ext cx="1119517" cy="466489"/>
            </a:xfrm>
            <a:prstGeom prst="rect">
              <a:avLst/>
            </a:prstGeom>
            <a:noFill/>
          </p:spPr>
          <p:txBody>
            <a:bodyPr wrap="none" rtlCol="0">
              <a:noAutofit/>
            </a:bodyPr>
            <a:lstStyle/>
            <a:p>
              <a:pPr>
                <a:lnSpc>
                  <a:spcPct val="90000"/>
                </a:lnSpc>
              </a:pPr>
              <a:r>
                <a:rPr lang="en-US" sz="2800" dirty="0" smtClean="0">
                  <a:solidFill>
                    <a:schemeClr val="bg1"/>
                  </a:solidFill>
                  <a:latin typeface="Arial" charset="0"/>
                  <a:ea typeface="Arial" charset="0"/>
                  <a:cs typeface="Arial" charset="0"/>
                </a:rPr>
                <a:t>Agent</a:t>
              </a:r>
            </a:p>
          </p:txBody>
        </p:sp>
      </p:grpSp>
      <p:grpSp>
        <p:nvGrpSpPr>
          <p:cNvPr id="229" name="Group 228"/>
          <p:cNvGrpSpPr/>
          <p:nvPr/>
        </p:nvGrpSpPr>
        <p:grpSpPr>
          <a:xfrm>
            <a:off x="12583409" y="427619"/>
            <a:ext cx="1543428" cy="1543428"/>
            <a:chOff x="12907582" y="570961"/>
            <a:chExt cx="1543428" cy="1543428"/>
          </a:xfrm>
        </p:grpSpPr>
        <p:sp>
          <p:nvSpPr>
            <p:cNvPr id="230" name="Oval 229"/>
            <p:cNvSpPr/>
            <p:nvPr/>
          </p:nvSpPr>
          <p:spPr>
            <a:xfrm>
              <a:off x="12907582" y="570961"/>
              <a:ext cx="1543428" cy="1543428"/>
            </a:xfrm>
            <a:prstGeom prst="ellipse">
              <a:avLst/>
            </a:prstGeom>
            <a:solidFill>
              <a:srgbClr val="C00000"/>
            </a:solidFill>
            <a:ln w="19050">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231" name="Group 230"/>
            <p:cNvGrpSpPr/>
            <p:nvPr/>
          </p:nvGrpSpPr>
          <p:grpSpPr>
            <a:xfrm>
              <a:off x="13427472" y="612787"/>
              <a:ext cx="593673" cy="515296"/>
              <a:chOff x="-2276475" y="1687513"/>
              <a:chExt cx="1695449" cy="1471613"/>
            </a:xfrm>
            <a:solidFill>
              <a:schemeClr val="bg1"/>
            </a:solidFill>
          </p:grpSpPr>
          <p:sp>
            <p:nvSpPr>
              <p:cNvPr id="235"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37"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38"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39"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40"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41"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232" name="Freeform 82"/>
            <p:cNvSpPr>
              <a:spLocks noEditPoints="1"/>
            </p:cNvSpPr>
            <p:nvPr/>
          </p:nvSpPr>
          <p:spPr bwMode="auto">
            <a:xfrm>
              <a:off x="12955296" y="1105754"/>
              <a:ext cx="472176" cy="472640"/>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33" name="Freeform 63"/>
            <p:cNvSpPr>
              <a:spLocks noEditPoints="1"/>
            </p:cNvSpPr>
            <p:nvPr/>
          </p:nvSpPr>
          <p:spPr bwMode="auto">
            <a:xfrm>
              <a:off x="13882926" y="1118600"/>
              <a:ext cx="482117" cy="476792"/>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sp>
          <p:nvSpPr>
            <p:cNvPr id="234" name="TextBox 233"/>
            <p:cNvSpPr txBox="1"/>
            <p:nvPr/>
          </p:nvSpPr>
          <p:spPr>
            <a:xfrm>
              <a:off x="13153662" y="1560558"/>
              <a:ext cx="1119517" cy="466489"/>
            </a:xfrm>
            <a:prstGeom prst="rect">
              <a:avLst/>
            </a:prstGeom>
            <a:noFill/>
          </p:spPr>
          <p:txBody>
            <a:bodyPr wrap="none" rtlCol="0">
              <a:noAutofit/>
            </a:bodyPr>
            <a:lstStyle/>
            <a:p>
              <a:pPr>
                <a:lnSpc>
                  <a:spcPct val="90000"/>
                </a:lnSpc>
              </a:pPr>
              <a:r>
                <a:rPr lang="en-US" sz="2800" dirty="0" smtClean="0">
                  <a:solidFill>
                    <a:schemeClr val="bg1"/>
                  </a:solidFill>
                  <a:latin typeface="Arial" charset="0"/>
                  <a:ea typeface="Arial" charset="0"/>
                  <a:cs typeface="Arial" charset="0"/>
                </a:rPr>
                <a:t>Agent</a:t>
              </a:r>
            </a:p>
          </p:txBody>
        </p:sp>
      </p:grpSp>
      <p:grpSp>
        <p:nvGrpSpPr>
          <p:cNvPr id="242" name="Group 241"/>
          <p:cNvGrpSpPr/>
          <p:nvPr/>
        </p:nvGrpSpPr>
        <p:grpSpPr>
          <a:xfrm>
            <a:off x="12583409" y="427619"/>
            <a:ext cx="1543428" cy="1543428"/>
            <a:chOff x="12907582" y="570961"/>
            <a:chExt cx="1543428" cy="1543428"/>
          </a:xfrm>
        </p:grpSpPr>
        <p:sp>
          <p:nvSpPr>
            <p:cNvPr id="243" name="Oval 242"/>
            <p:cNvSpPr/>
            <p:nvPr/>
          </p:nvSpPr>
          <p:spPr>
            <a:xfrm>
              <a:off x="12907582" y="570961"/>
              <a:ext cx="1543428" cy="1543428"/>
            </a:xfrm>
            <a:prstGeom prst="ellipse">
              <a:avLst/>
            </a:prstGeom>
            <a:solidFill>
              <a:srgbClr val="C00000"/>
            </a:solidFill>
            <a:ln w="19050">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244" name="Group 243"/>
            <p:cNvGrpSpPr/>
            <p:nvPr/>
          </p:nvGrpSpPr>
          <p:grpSpPr>
            <a:xfrm>
              <a:off x="13427472" y="612787"/>
              <a:ext cx="593673" cy="515296"/>
              <a:chOff x="-2276475" y="1687513"/>
              <a:chExt cx="1695449" cy="1471613"/>
            </a:xfrm>
            <a:solidFill>
              <a:schemeClr val="bg1"/>
            </a:solidFill>
          </p:grpSpPr>
          <p:sp>
            <p:nvSpPr>
              <p:cNvPr id="256"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57"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58"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59"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60"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61"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245" name="Freeform 82"/>
            <p:cNvSpPr>
              <a:spLocks noEditPoints="1"/>
            </p:cNvSpPr>
            <p:nvPr/>
          </p:nvSpPr>
          <p:spPr bwMode="auto">
            <a:xfrm>
              <a:off x="12955296" y="1105754"/>
              <a:ext cx="472176" cy="472640"/>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49" name="Freeform 63"/>
            <p:cNvSpPr>
              <a:spLocks noEditPoints="1"/>
            </p:cNvSpPr>
            <p:nvPr/>
          </p:nvSpPr>
          <p:spPr bwMode="auto">
            <a:xfrm>
              <a:off x="13882926" y="1118600"/>
              <a:ext cx="482117" cy="476792"/>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sp>
          <p:nvSpPr>
            <p:cNvPr id="255" name="TextBox 254"/>
            <p:cNvSpPr txBox="1"/>
            <p:nvPr/>
          </p:nvSpPr>
          <p:spPr>
            <a:xfrm>
              <a:off x="13153662" y="1560558"/>
              <a:ext cx="1119517" cy="466489"/>
            </a:xfrm>
            <a:prstGeom prst="rect">
              <a:avLst/>
            </a:prstGeom>
            <a:noFill/>
          </p:spPr>
          <p:txBody>
            <a:bodyPr wrap="none" rtlCol="0">
              <a:noAutofit/>
            </a:bodyPr>
            <a:lstStyle/>
            <a:p>
              <a:pPr>
                <a:lnSpc>
                  <a:spcPct val="90000"/>
                </a:lnSpc>
              </a:pPr>
              <a:r>
                <a:rPr lang="en-US" sz="2800" dirty="0" smtClean="0">
                  <a:solidFill>
                    <a:schemeClr val="bg1"/>
                  </a:solidFill>
                  <a:latin typeface="Arial" charset="0"/>
                  <a:ea typeface="Arial" charset="0"/>
                  <a:cs typeface="Arial" charset="0"/>
                </a:rPr>
                <a:t>Agent</a:t>
              </a:r>
            </a:p>
          </p:txBody>
        </p:sp>
      </p:grpSp>
      <p:grpSp>
        <p:nvGrpSpPr>
          <p:cNvPr id="262" name="Group 261"/>
          <p:cNvGrpSpPr/>
          <p:nvPr/>
        </p:nvGrpSpPr>
        <p:grpSpPr>
          <a:xfrm>
            <a:off x="12583409" y="427619"/>
            <a:ext cx="1543428" cy="1543428"/>
            <a:chOff x="12907582" y="570961"/>
            <a:chExt cx="1543428" cy="1543428"/>
          </a:xfrm>
        </p:grpSpPr>
        <p:sp>
          <p:nvSpPr>
            <p:cNvPr id="263" name="Oval 262"/>
            <p:cNvSpPr/>
            <p:nvPr/>
          </p:nvSpPr>
          <p:spPr>
            <a:xfrm>
              <a:off x="12907582" y="570961"/>
              <a:ext cx="1543428" cy="1543428"/>
            </a:xfrm>
            <a:prstGeom prst="ellipse">
              <a:avLst/>
            </a:prstGeom>
            <a:solidFill>
              <a:srgbClr val="C00000"/>
            </a:solidFill>
            <a:ln w="19050">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264" name="Group 263"/>
            <p:cNvGrpSpPr/>
            <p:nvPr/>
          </p:nvGrpSpPr>
          <p:grpSpPr>
            <a:xfrm>
              <a:off x="13427472" y="612787"/>
              <a:ext cx="593673" cy="515296"/>
              <a:chOff x="-2276475" y="1687513"/>
              <a:chExt cx="1695449" cy="1471613"/>
            </a:xfrm>
            <a:solidFill>
              <a:schemeClr val="bg1"/>
            </a:solidFill>
          </p:grpSpPr>
          <p:sp>
            <p:nvSpPr>
              <p:cNvPr id="268"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69"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70"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71"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72"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73"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265" name="Freeform 82"/>
            <p:cNvSpPr>
              <a:spLocks noEditPoints="1"/>
            </p:cNvSpPr>
            <p:nvPr/>
          </p:nvSpPr>
          <p:spPr bwMode="auto">
            <a:xfrm>
              <a:off x="12955296" y="1105754"/>
              <a:ext cx="472176" cy="472640"/>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66" name="Freeform 63"/>
            <p:cNvSpPr>
              <a:spLocks noEditPoints="1"/>
            </p:cNvSpPr>
            <p:nvPr/>
          </p:nvSpPr>
          <p:spPr bwMode="auto">
            <a:xfrm>
              <a:off x="13882926" y="1118600"/>
              <a:ext cx="482117" cy="476792"/>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sp>
          <p:nvSpPr>
            <p:cNvPr id="267" name="TextBox 266"/>
            <p:cNvSpPr txBox="1"/>
            <p:nvPr/>
          </p:nvSpPr>
          <p:spPr>
            <a:xfrm>
              <a:off x="13153662" y="1560558"/>
              <a:ext cx="1119517" cy="466489"/>
            </a:xfrm>
            <a:prstGeom prst="rect">
              <a:avLst/>
            </a:prstGeom>
            <a:noFill/>
          </p:spPr>
          <p:txBody>
            <a:bodyPr wrap="none" rtlCol="0">
              <a:noAutofit/>
            </a:bodyPr>
            <a:lstStyle/>
            <a:p>
              <a:pPr>
                <a:lnSpc>
                  <a:spcPct val="90000"/>
                </a:lnSpc>
              </a:pPr>
              <a:r>
                <a:rPr lang="en-US" sz="2800" dirty="0" smtClean="0">
                  <a:solidFill>
                    <a:schemeClr val="bg1"/>
                  </a:solidFill>
                  <a:latin typeface="Arial" charset="0"/>
                  <a:ea typeface="Arial" charset="0"/>
                  <a:cs typeface="Arial" charset="0"/>
                </a:rPr>
                <a:t>Agent</a:t>
              </a:r>
            </a:p>
          </p:txBody>
        </p:sp>
      </p:grpSp>
      <p:grpSp>
        <p:nvGrpSpPr>
          <p:cNvPr id="274" name="Group 273"/>
          <p:cNvGrpSpPr/>
          <p:nvPr/>
        </p:nvGrpSpPr>
        <p:grpSpPr>
          <a:xfrm>
            <a:off x="12583409" y="427619"/>
            <a:ext cx="1543428" cy="1543428"/>
            <a:chOff x="12907582" y="570961"/>
            <a:chExt cx="1543428" cy="1543428"/>
          </a:xfrm>
        </p:grpSpPr>
        <p:sp>
          <p:nvSpPr>
            <p:cNvPr id="275" name="Oval 274"/>
            <p:cNvSpPr/>
            <p:nvPr/>
          </p:nvSpPr>
          <p:spPr>
            <a:xfrm>
              <a:off x="12907582" y="570961"/>
              <a:ext cx="1543428" cy="1543428"/>
            </a:xfrm>
            <a:prstGeom prst="ellipse">
              <a:avLst/>
            </a:prstGeom>
            <a:solidFill>
              <a:srgbClr val="C00000"/>
            </a:solidFill>
            <a:ln w="19050">
              <a:no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276" name="Group 275"/>
            <p:cNvGrpSpPr/>
            <p:nvPr/>
          </p:nvGrpSpPr>
          <p:grpSpPr>
            <a:xfrm>
              <a:off x="13427472" y="612787"/>
              <a:ext cx="593673" cy="515296"/>
              <a:chOff x="-2276475" y="1687513"/>
              <a:chExt cx="1695449" cy="1471613"/>
            </a:xfrm>
            <a:solidFill>
              <a:schemeClr val="bg1"/>
            </a:solidFill>
          </p:grpSpPr>
          <p:sp>
            <p:nvSpPr>
              <p:cNvPr id="280"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81"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82"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83"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84"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85"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277" name="Freeform 82"/>
            <p:cNvSpPr>
              <a:spLocks noEditPoints="1"/>
            </p:cNvSpPr>
            <p:nvPr/>
          </p:nvSpPr>
          <p:spPr bwMode="auto">
            <a:xfrm>
              <a:off x="12955296" y="1105754"/>
              <a:ext cx="472176" cy="472640"/>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78" name="Freeform 63"/>
            <p:cNvSpPr>
              <a:spLocks noEditPoints="1"/>
            </p:cNvSpPr>
            <p:nvPr/>
          </p:nvSpPr>
          <p:spPr bwMode="auto">
            <a:xfrm>
              <a:off x="13882926" y="1118600"/>
              <a:ext cx="482117" cy="476792"/>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sp>
          <p:nvSpPr>
            <p:cNvPr id="279" name="TextBox 278"/>
            <p:cNvSpPr txBox="1"/>
            <p:nvPr/>
          </p:nvSpPr>
          <p:spPr>
            <a:xfrm>
              <a:off x="13153662" y="1560558"/>
              <a:ext cx="1119517" cy="466489"/>
            </a:xfrm>
            <a:prstGeom prst="rect">
              <a:avLst/>
            </a:prstGeom>
            <a:noFill/>
          </p:spPr>
          <p:txBody>
            <a:bodyPr wrap="none" rtlCol="0">
              <a:noAutofit/>
            </a:bodyPr>
            <a:lstStyle/>
            <a:p>
              <a:pPr>
                <a:lnSpc>
                  <a:spcPct val="90000"/>
                </a:lnSpc>
              </a:pPr>
              <a:r>
                <a:rPr lang="en-US" sz="2800" dirty="0" smtClean="0">
                  <a:solidFill>
                    <a:schemeClr val="bg1"/>
                  </a:solidFill>
                  <a:latin typeface="Arial" charset="0"/>
                  <a:ea typeface="Arial" charset="0"/>
                  <a:cs typeface="Arial" charset="0"/>
                </a:rPr>
                <a:t>Agent</a:t>
              </a:r>
            </a:p>
          </p:txBody>
        </p:sp>
      </p:grpSp>
      <p:grpSp>
        <p:nvGrpSpPr>
          <p:cNvPr id="286" name="Group 285"/>
          <p:cNvGrpSpPr/>
          <p:nvPr/>
        </p:nvGrpSpPr>
        <p:grpSpPr>
          <a:xfrm>
            <a:off x="8227611" y="3535357"/>
            <a:ext cx="565918" cy="548766"/>
            <a:chOff x="7808644" y="1876860"/>
            <a:chExt cx="565918" cy="548766"/>
          </a:xfrm>
        </p:grpSpPr>
        <p:grpSp>
          <p:nvGrpSpPr>
            <p:cNvPr id="287" name="Group 286"/>
            <p:cNvGrpSpPr/>
            <p:nvPr/>
          </p:nvGrpSpPr>
          <p:grpSpPr>
            <a:xfrm>
              <a:off x="7825796" y="1876860"/>
              <a:ext cx="548766" cy="548766"/>
              <a:chOff x="7825796" y="1876860"/>
              <a:chExt cx="448739" cy="448739"/>
            </a:xfrm>
          </p:grpSpPr>
          <p:sp>
            <p:nvSpPr>
              <p:cNvPr id="289" name="Oval 288"/>
              <p:cNvSpPr/>
              <p:nvPr/>
            </p:nvSpPr>
            <p:spPr>
              <a:xfrm>
                <a:off x="7825796" y="1876860"/>
                <a:ext cx="448739" cy="448739"/>
              </a:xfrm>
              <a:prstGeom prst="ellipse">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290" name="Group 289"/>
              <p:cNvGrpSpPr/>
              <p:nvPr/>
            </p:nvGrpSpPr>
            <p:grpSpPr>
              <a:xfrm>
                <a:off x="7987668" y="1876860"/>
                <a:ext cx="161864" cy="140494"/>
                <a:chOff x="-2276475" y="1687513"/>
                <a:chExt cx="1695449" cy="1471613"/>
              </a:xfrm>
              <a:solidFill>
                <a:schemeClr val="bg1"/>
              </a:solidFill>
            </p:grpSpPr>
            <p:sp>
              <p:nvSpPr>
                <p:cNvPr id="293"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94"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95"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96"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97"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98"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291" name="Freeform 82"/>
              <p:cNvSpPr>
                <a:spLocks noEditPoints="1"/>
              </p:cNvSpPr>
              <p:nvPr/>
            </p:nvSpPr>
            <p:spPr bwMode="auto">
              <a:xfrm>
                <a:off x="7849564" y="2007144"/>
                <a:ext cx="126957" cy="127082"/>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292" name="Freeform 63"/>
              <p:cNvSpPr>
                <a:spLocks noEditPoints="1"/>
              </p:cNvSpPr>
              <p:nvPr/>
            </p:nvSpPr>
            <p:spPr bwMode="auto">
              <a:xfrm>
                <a:off x="8124351" y="2009054"/>
                <a:ext cx="130558" cy="129116"/>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grpSp>
        <p:sp>
          <p:nvSpPr>
            <p:cNvPr id="288" name="TextBox 287"/>
            <p:cNvSpPr txBox="1"/>
            <p:nvPr/>
          </p:nvSpPr>
          <p:spPr>
            <a:xfrm>
              <a:off x="7808644" y="2139329"/>
              <a:ext cx="557227" cy="214650"/>
            </a:xfrm>
            <a:prstGeom prst="rect">
              <a:avLst/>
            </a:prstGeom>
            <a:noFill/>
          </p:spPr>
          <p:txBody>
            <a:bodyPr wrap="none" rtlCol="0">
              <a:noAutofit/>
            </a:bodyPr>
            <a:lstStyle/>
            <a:p>
              <a:pPr>
                <a:lnSpc>
                  <a:spcPct val="90000"/>
                </a:lnSpc>
              </a:pPr>
              <a:r>
                <a:rPr lang="en-US" sz="1200" dirty="0" smtClean="0">
                  <a:solidFill>
                    <a:schemeClr val="bg1"/>
                  </a:solidFill>
                  <a:latin typeface="Arial" charset="0"/>
                  <a:ea typeface="Arial" charset="0"/>
                  <a:cs typeface="Arial" charset="0"/>
                </a:rPr>
                <a:t>Agent</a:t>
              </a:r>
            </a:p>
          </p:txBody>
        </p:sp>
      </p:grpSp>
      <p:grpSp>
        <p:nvGrpSpPr>
          <p:cNvPr id="299" name="Group 298"/>
          <p:cNvGrpSpPr/>
          <p:nvPr/>
        </p:nvGrpSpPr>
        <p:grpSpPr>
          <a:xfrm>
            <a:off x="5338315" y="3697394"/>
            <a:ext cx="565918" cy="548766"/>
            <a:chOff x="7808644" y="1876860"/>
            <a:chExt cx="565918" cy="548766"/>
          </a:xfrm>
        </p:grpSpPr>
        <p:grpSp>
          <p:nvGrpSpPr>
            <p:cNvPr id="300" name="Group 299"/>
            <p:cNvGrpSpPr/>
            <p:nvPr/>
          </p:nvGrpSpPr>
          <p:grpSpPr>
            <a:xfrm>
              <a:off x="7825796" y="1876860"/>
              <a:ext cx="548766" cy="548766"/>
              <a:chOff x="7825796" y="1876860"/>
              <a:chExt cx="448739" cy="448739"/>
            </a:xfrm>
          </p:grpSpPr>
          <p:sp>
            <p:nvSpPr>
              <p:cNvPr id="302" name="Oval 301"/>
              <p:cNvSpPr/>
              <p:nvPr/>
            </p:nvSpPr>
            <p:spPr>
              <a:xfrm>
                <a:off x="7825796" y="1876860"/>
                <a:ext cx="448739" cy="448739"/>
              </a:xfrm>
              <a:prstGeom prst="ellipse">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303" name="Group 302"/>
              <p:cNvGrpSpPr/>
              <p:nvPr/>
            </p:nvGrpSpPr>
            <p:grpSpPr>
              <a:xfrm>
                <a:off x="7987668" y="1876860"/>
                <a:ext cx="161864" cy="140494"/>
                <a:chOff x="-2276475" y="1687513"/>
                <a:chExt cx="1695449" cy="1471613"/>
              </a:xfrm>
              <a:solidFill>
                <a:schemeClr val="bg1"/>
              </a:solidFill>
            </p:grpSpPr>
            <p:sp>
              <p:nvSpPr>
                <p:cNvPr id="306"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07"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08"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09"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10"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11"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304" name="Freeform 82"/>
              <p:cNvSpPr>
                <a:spLocks noEditPoints="1"/>
              </p:cNvSpPr>
              <p:nvPr/>
            </p:nvSpPr>
            <p:spPr bwMode="auto">
              <a:xfrm>
                <a:off x="7849564" y="2007144"/>
                <a:ext cx="126957" cy="127082"/>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05" name="Freeform 63"/>
              <p:cNvSpPr>
                <a:spLocks noEditPoints="1"/>
              </p:cNvSpPr>
              <p:nvPr/>
            </p:nvSpPr>
            <p:spPr bwMode="auto">
              <a:xfrm>
                <a:off x="8124351" y="2009054"/>
                <a:ext cx="130558" cy="129116"/>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grpSp>
        <p:sp>
          <p:nvSpPr>
            <p:cNvPr id="301" name="TextBox 300"/>
            <p:cNvSpPr txBox="1"/>
            <p:nvPr/>
          </p:nvSpPr>
          <p:spPr>
            <a:xfrm>
              <a:off x="7808644" y="2139329"/>
              <a:ext cx="557227" cy="214650"/>
            </a:xfrm>
            <a:prstGeom prst="rect">
              <a:avLst/>
            </a:prstGeom>
            <a:noFill/>
          </p:spPr>
          <p:txBody>
            <a:bodyPr wrap="none" rtlCol="0">
              <a:noAutofit/>
            </a:bodyPr>
            <a:lstStyle/>
            <a:p>
              <a:pPr>
                <a:lnSpc>
                  <a:spcPct val="90000"/>
                </a:lnSpc>
              </a:pPr>
              <a:r>
                <a:rPr lang="en-US" sz="1200" dirty="0" smtClean="0">
                  <a:solidFill>
                    <a:schemeClr val="bg1"/>
                  </a:solidFill>
                  <a:latin typeface="Arial" charset="0"/>
                  <a:ea typeface="Arial" charset="0"/>
                  <a:cs typeface="Arial" charset="0"/>
                </a:rPr>
                <a:t>Agent</a:t>
              </a:r>
            </a:p>
          </p:txBody>
        </p:sp>
      </p:grpSp>
      <p:grpSp>
        <p:nvGrpSpPr>
          <p:cNvPr id="502" name="Group 501"/>
          <p:cNvGrpSpPr/>
          <p:nvPr/>
        </p:nvGrpSpPr>
        <p:grpSpPr>
          <a:xfrm>
            <a:off x="10039692" y="1925997"/>
            <a:ext cx="565918" cy="548766"/>
            <a:chOff x="7808644" y="1876860"/>
            <a:chExt cx="565918" cy="548766"/>
          </a:xfrm>
        </p:grpSpPr>
        <p:grpSp>
          <p:nvGrpSpPr>
            <p:cNvPr id="503" name="Group 502"/>
            <p:cNvGrpSpPr/>
            <p:nvPr/>
          </p:nvGrpSpPr>
          <p:grpSpPr>
            <a:xfrm>
              <a:off x="7825796" y="1876860"/>
              <a:ext cx="548766" cy="548766"/>
              <a:chOff x="7825796" y="1876860"/>
              <a:chExt cx="448739" cy="448739"/>
            </a:xfrm>
          </p:grpSpPr>
          <p:sp>
            <p:nvSpPr>
              <p:cNvPr id="505" name="Oval 504"/>
              <p:cNvSpPr/>
              <p:nvPr/>
            </p:nvSpPr>
            <p:spPr>
              <a:xfrm>
                <a:off x="7825796" y="1876860"/>
                <a:ext cx="448739" cy="448739"/>
              </a:xfrm>
              <a:prstGeom prst="ellipse">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506" name="Group 505"/>
              <p:cNvGrpSpPr/>
              <p:nvPr/>
            </p:nvGrpSpPr>
            <p:grpSpPr>
              <a:xfrm>
                <a:off x="7987668" y="1876860"/>
                <a:ext cx="161864" cy="140494"/>
                <a:chOff x="-2276475" y="1687513"/>
                <a:chExt cx="1695449" cy="1471613"/>
              </a:xfrm>
              <a:solidFill>
                <a:schemeClr val="bg1"/>
              </a:solidFill>
            </p:grpSpPr>
            <p:sp>
              <p:nvSpPr>
                <p:cNvPr id="510"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11"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12"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13"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14"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15"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507" name="Freeform 82"/>
              <p:cNvSpPr>
                <a:spLocks noEditPoints="1"/>
              </p:cNvSpPr>
              <p:nvPr/>
            </p:nvSpPr>
            <p:spPr bwMode="auto">
              <a:xfrm>
                <a:off x="7849564" y="2007144"/>
                <a:ext cx="126957" cy="127082"/>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08" name="Freeform 63"/>
              <p:cNvSpPr>
                <a:spLocks noEditPoints="1"/>
              </p:cNvSpPr>
              <p:nvPr/>
            </p:nvSpPr>
            <p:spPr bwMode="auto">
              <a:xfrm>
                <a:off x="8124351" y="2009054"/>
                <a:ext cx="130558" cy="129116"/>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grpSp>
        <p:sp>
          <p:nvSpPr>
            <p:cNvPr id="504" name="TextBox 503"/>
            <p:cNvSpPr txBox="1"/>
            <p:nvPr/>
          </p:nvSpPr>
          <p:spPr>
            <a:xfrm>
              <a:off x="7808644" y="2139329"/>
              <a:ext cx="557227" cy="214650"/>
            </a:xfrm>
            <a:prstGeom prst="rect">
              <a:avLst/>
            </a:prstGeom>
            <a:noFill/>
          </p:spPr>
          <p:txBody>
            <a:bodyPr wrap="none" rtlCol="0">
              <a:noAutofit/>
            </a:bodyPr>
            <a:lstStyle/>
            <a:p>
              <a:pPr>
                <a:lnSpc>
                  <a:spcPct val="90000"/>
                </a:lnSpc>
              </a:pPr>
              <a:r>
                <a:rPr lang="en-US" sz="1200" dirty="0" smtClean="0">
                  <a:solidFill>
                    <a:schemeClr val="bg1"/>
                  </a:solidFill>
                  <a:latin typeface="Arial" charset="0"/>
                  <a:ea typeface="Arial" charset="0"/>
                  <a:cs typeface="Arial" charset="0"/>
                </a:rPr>
                <a:t>Agent</a:t>
              </a:r>
            </a:p>
          </p:txBody>
        </p:sp>
      </p:grpSp>
      <p:grpSp>
        <p:nvGrpSpPr>
          <p:cNvPr id="516" name="Group 515"/>
          <p:cNvGrpSpPr/>
          <p:nvPr/>
        </p:nvGrpSpPr>
        <p:grpSpPr>
          <a:xfrm>
            <a:off x="11059963" y="1925997"/>
            <a:ext cx="565918" cy="548766"/>
            <a:chOff x="7808644" y="1876860"/>
            <a:chExt cx="565918" cy="548766"/>
          </a:xfrm>
        </p:grpSpPr>
        <p:grpSp>
          <p:nvGrpSpPr>
            <p:cNvPr id="517" name="Group 516"/>
            <p:cNvGrpSpPr/>
            <p:nvPr/>
          </p:nvGrpSpPr>
          <p:grpSpPr>
            <a:xfrm>
              <a:off x="7825796" y="1876860"/>
              <a:ext cx="548766" cy="548766"/>
              <a:chOff x="7825796" y="1876860"/>
              <a:chExt cx="448739" cy="448739"/>
            </a:xfrm>
          </p:grpSpPr>
          <p:sp>
            <p:nvSpPr>
              <p:cNvPr id="519" name="Oval 518"/>
              <p:cNvSpPr/>
              <p:nvPr/>
            </p:nvSpPr>
            <p:spPr>
              <a:xfrm>
                <a:off x="7825796" y="1876860"/>
                <a:ext cx="448739" cy="448739"/>
              </a:xfrm>
              <a:prstGeom prst="ellipse">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520" name="Group 519"/>
              <p:cNvGrpSpPr/>
              <p:nvPr/>
            </p:nvGrpSpPr>
            <p:grpSpPr>
              <a:xfrm>
                <a:off x="7987668" y="1876860"/>
                <a:ext cx="161864" cy="140494"/>
                <a:chOff x="-2276475" y="1687513"/>
                <a:chExt cx="1695449" cy="1471613"/>
              </a:xfrm>
              <a:solidFill>
                <a:schemeClr val="bg1"/>
              </a:solidFill>
            </p:grpSpPr>
            <p:sp>
              <p:nvSpPr>
                <p:cNvPr id="523"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24"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25"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26"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27"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28"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521" name="Freeform 82"/>
              <p:cNvSpPr>
                <a:spLocks noEditPoints="1"/>
              </p:cNvSpPr>
              <p:nvPr/>
            </p:nvSpPr>
            <p:spPr bwMode="auto">
              <a:xfrm>
                <a:off x="7849564" y="2007144"/>
                <a:ext cx="126957" cy="127082"/>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22" name="Freeform 63"/>
              <p:cNvSpPr>
                <a:spLocks noEditPoints="1"/>
              </p:cNvSpPr>
              <p:nvPr/>
            </p:nvSpPr>
            <p:spPr bwMode="auto">
              <a:xfrm>
                <a:off x="8124351" y="2009054"/>
                <a:ext cx="130558" cy="129116"/>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grpSp>
        <p:sp>
          <p:nvSpPr>
            <p:cNvPr id="518" name="TextBox 517"/>
            <p:cNvSpPr txBox="1"/>
            <p:nvPr/>
          </p:nvSpPr>
          <p:spPr>
            <a:xfrm>
              <a:off x="7808644" y="2139329"/>
              <a:ext cx="557227" cy="214650"/>
            </a:xfrm>
            <a:prstGeom prst="rect">
              <a:avLst/>
            </a:prstGeom>
            <a:noFill/>
          </p:spPr>
          <p:txBody>
            <a:bodyPr wrap="none" rtlCol="0">
              <a:noAutofit/>
            </a:bodyPr>
            <a:lstStyle/>
            <a:p>
              <a:pPr>
                <a:lnSpc>
                  <a:spcPct val="90000"/>
                </a:lnSpc>
              </a:pPr>
              <a:r>
                <a:rPr lang="en-US" sz="1200" dirty="0" smtClean="0">
                  <a:solidFill>
                    <a:schemeClr val="bg1"/>
                  </a:solidFill>
                  <a:latin typeface="Arial" charset="0"/>
                  <a:ea typeface="Arial" charset="0"/>
                  <a:cs typeface="Arial" charset="0"/>
                </a:rPr>
                <a:t>Agent</a:t>
              </a:r>
            </a:p>
          </p:txBody>
        </p:sp>
      </p:grpSp>
      <p:grpSp>
        <p:nvGrpSpPr>
          <p:cNvPr id="529" name="Group 528"/>
          <p:cNvGrpSpPr/>
          <p:nvPr/>
        </p:nvGrpSpPr>
        <p:grpSpPr>
          <a:xfrm>
            <a:off x="12831095" y="4952960"/>
            <a:ext cx="565918" cy="548766"/>
            <a:chOff x="7808644" y="1876860"/>
            <a:chExt cx="565918" cy="548766"/>
          </a:xfrm>
        </p:grpSpPr>
        <p:grpSp>
          <p:nvGrpSpPr>
            <p:cNvPr id="550" name="Group 549"/>
            <p:cNvGrpSpPr/>
            <p:nvPr/>
          </p:nvGrpSpPr>
          <p:grpSpPr>
            <a:xfrm>
              <a:off x="7825796" y="1876860"/>
              <a:ext cx="548766" cy="548766"/>
              <a:chOff x="7825796" y="1876860"/>
              <a:chExt cx="448739" cy="448739"/>
            </a:xfrm>
          </p:grpSpPr>
          <p:sp>
            <p:nvSpPr>
              <p:cNvPr id="552" name="Oval 551"/>
              <p:cNvSpPr/>
              <p:nvPr/>
            </p:nvSpPr>
            <p:spPr>
              <a:xfrm>
                <a:off x="7825796" y="1876860"/>
                <a:ext cx="448739" cy="448739"/>
              </a:xfrm>
              <a:prstGeom prst="ellipse">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553" name="Group 552"/>
              <p:cNvGrpSpPr/>
              <p:nvPr/>
            </p:nvGrpSpPr>
            <p:grpSpPr>
              <a:xfrm>
                <a:off x="7987668" y="1876860"/>
                <a:ext cx="161864" cy="140494"/>
                <a:chOff x="-2276475" y="1687513"/>
                <a:chExt cx="1695449" cy="1471613"/>
              </a:xfrm>
              <a:solidFill>
                <a:schemeClr val="bg1"/>
              </a:solidFill>
            </p:grpSpPr>
            <p:sp>
              <p:nvSpPr>
                <p:cNvPr id="556"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57"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58"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59"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79"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00"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554" name="Freeform 82"/>
              <p:cNvSpPr>
                <a:spLocks noEditPoints="1"/>
              </p:cNvSpPr>
              <p:nvPr/>
            </p:nvSpPr>
            <p:spPr bwMode="auto">
              <a:xfrm>
                <a:off x="7849564" y="2007144"/>
                <a:ext cx="126957" cy="127082"/>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555" name="Freeform 63"/>
              <p:cNvSpPr>
                <a:spLocks noEditPoints="1"/>
              </p:cNvSpPr>
              <p:nvPr/>
            </p:nvSpPr>
            <p:spPr bwMode="auto">
              <a:xfrm>
                <a:off x="8124351" y="2009054"/>
                <a:ext cx="130558" cy="129116"/>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grpSp>
        <p:sp>
          <p:nvSpPr>
            <p:cNvPr id="551" name="TextBox 550"/>
            <p:cNvSpPr txBox="1"/>
            <p:nvPr/>
          </p:nvSpPr>
          <p:spPr>
            <a:xfrm>
              <a:off x="7808644" y="2139329"/>
              <a:ext cx="557227" cy="214650"/>
            </a:xfrm>
            <a:prstGeom prst="rect">
              <a:avLst/>
            </a:prstGeom>
            <a:noFill/>
            <a:ln>
              <a:noFill/>
            </a:ln>
          </p:spPr>
          <p:txBody>
            <a:bodyPr wrap="none" rtlCol="0">
              <a:noAutofit/>
            </a:bodyPr>
            <a:lstStyle/>
            <a:p>
              <a:pPr>
                <a:lnSpc>
                  <a:spcPct val="90000"/>
                </a:lnSpc>
              </a:pPr>
              <a:r>
                <a:rPr lang="en-US" sz="1200" dirty="0" smtClean="0">
                  <a:solidFill>
                    <a:schemeClr val="bg1"/>
                  </a:solidFill>
                  <a:latin typeface="Arial" charset="0"/>
                  <a:ea typeface="Arial" charset="0"/>
                  <a:cs typeface="Arial" charset="0"/>
                </a:rPr>
                <a:t>Agent</a:t>
              </a:r>
            </a:p>
          </p:txBody>
        </p:sp>
      </p:grpSp>
      <p:grpSp>
        <p:nvGrpSpPr>
          <p:cNvPr id="616" name="Group 615"/>
          <p:cNvGrpSpPr/>
          <p:nvPr/>
        </p:nvGrpSpPr>
        <p:grpSpPr>
          <a:xfrm>
            <a:off x="12110464" y="3582336"/>
            <a:ext cx="565918" cy="548766"/>
            <a:chOff x="7808644" y="1876860"/>
            <a:chExt cx="565918" cy="548766"/>
          </a:xfrm>
        </p:grpSpPr>
        <p:grpSp>
          <p:nvGrpSpPr>
            <p:cNvPr id="623" name="Group 622"/>
            <p:cNvGrpSpPr/>
            <p:nvPr/>
          </p:nvGrpSpPr>
          <p:grpSpPr>
            <a:xfrm>
              <a:off x="7825796" y="1876860"/>
              <a:ext cx="548766" cy="548766"/>
              <a:chOff x="7825796" y="1876860"/>
              <a:chExt cx="448739" cy="448739"/>
            </a:xfrm>
          </p:grpSpPr>
          <p:sp>
            <p:nvSpPr>
              <p:cNvPr id="625" name="Oval 624"/>
              <p:cNvSpPr/>
              <p:nvPr/>
            </p:nvSpPr>
            <p:spPr>
              <a:xfrm>
                <a:off x="7825796" y="1876860"/>
                <a:ext cx="448739" cy="448739"/>
              </a:xfrm>
              <a:prstGeom prst="ellipse">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626" name="Group 625"/>
              <p:cNvGrpSpPr/>
              <p:nvPr/>
            </p:nvGrpSpPr>
            <p:grpSpPr>
              <a:xfrm>
                <a:off x="7987668" y="1876860"/>
                <a:ext cx="161864" cy="140494"/>
                <a:chOff x="-2276475" y="1687513"/>
                <a:chExt cx="1695449" cy="1471613"/>
              </a:xfrm>
              <a:solidFill>
                <a:schemeClr val="bg1"/>
              </a:solidFill>
            </p:grpSpPr>
            <p:sp>
              <p:nvSpPr>
                <p:cNvPr id="629"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30"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31"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32"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33"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34"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627" name="Freeform 82"/>
              <p:cNvSpPr>
                <a:spLocks noEditPoints="1"/>
              </p:cNvSpPr>
              <p:nvPr/>
            </p:nvSpPr>
            <p:spPr bwMode="auto">
              <a:xfrm>
                <a:off x="7849564" y="2007144"/>
                <a:ext cx="126957" cy="127082"/>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28" name="Freeform 63"/>
              <p:cNvSpPr>
                <a:spLocks noEditPoints="1"/>
              </p:cNvSpPr>
              <p:nvPr/>
            </p:nvSpPr>
            <p:spPr bwMode="auto">
              <a:xfrm>
                <a:off x="8124351" y="2009054"/>
                <a:ext cx="130558" cy="129116"/>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grpSp>
        <p:sp>
          <p:nvSpPr>
            <p:cNvPr id="624" name="TextBox 623"/>
            <p:cNvSpPr txBox="1"/>
            <p:nvPr/>
          </p:nvSpPr>
          <p:spPr>
            <a:xfrm>
              <a:off x="7808644" y="2139329"/>
              <a:ext cx="557227" cy="214650"/>
            </a:xfrm>
            <a:prstGeom prst="rect">
              <a:avLst/>
            </a:prstGeom>
            <a:noFill/>
          </p:spPr>
          <p:txBody>
            <a:bodyPr wrap="none" rtlCol="0">
              <a:noAutofit/>
            </a:bodyPr>
            <a:lstStyle/>
            <a:p>
              <a:pPr>
                <a:lnSpc>
                  <a:spcPct val="90000"/>
                </a:lnSpc>
              </a:pPr>
              <a:r>
                <a:rPr lang="en-US" sz="1200" dirty="0" smtClean="0">
                  <a:solidFill>
                    <a:schemeClr val="bg1"/>
                  </a:solidFill>
                  <a:latin typeface="Arial" charset="0"/>
                  <a:ea typeface="Arial" charset="0"/>
                  <a:cs typeface="Arial" charset="0"/>
                </a:rPr>
                <a:t>Agent</a:t>
              </a:r>
            </a:p>
          </p:txBody>
        </p:sp>
      </p:grpSp>
      <p:sp>
        <p:nvSpPr>
          <p:cNvPr id="3" name="TextBox 2"/>
          <p:cNvSpPr txBox="1"/>
          <p:nvPr/>
        </p:nvSpPr>
        <p:spPr>
          <a:xfrm>
            <a:off x="6418186" y="3073645"/>
            <a:ext cx="1683841" cy="317498"/>
          </a:xfrm>
          <a:prstGeom prst="rect">
            <a:avLst/>
          </a:prstGeom>
          <a:noFill/>
        </p:spPr>
        <p:txBody>
          <a:bodyPr wrap="none" rtlCol="0">
            <a:noAutofit/>
          </a:bodyPr>
          <a:lstStyle/>
          <a:p>
            <a:pPr>
              <a:lnSpc>
                <a:spcPct val="90000"/>
              </a:lnSpc>
            </a:pPr>
            <a:r>
              <a:rPr lang="en-US" sz="1600" dirty="0" smtClean="0">
                <a:solidFill>
                  <a:schemeClr val="accent1"/>
                </a:solidFill>
                <a:latin typeface="Arial" charset="0"/>
                <a:ea typeface="Arial" charset="0"/>
                <a:cs typeface="Arial" charset="0"/>
              </a:rPr>
              <a:t>Customer WAN</a:t>
            </a:r>
          </a:p>
        </p:txBody>
      </p:sp>
      <p:sp>
        <p:nvSpPr>
          <p:cNvPr id="325" name="Title 1"/>
          <p:cNvSpPr txBox="1">
            <a:spLocks/>
          </p:cNvSpPr>
          <p:nvPr/>
        </p:nvSpPr>
        <p:spPr>
          <a:xfrm>
            <a:off x="706899" y="466065"/>
            <a:ext cx="11945481" cy="846138"/>
          </a:xfrm>
          <a:prstGeom prst="rect">
            <a:avLst/>
          </a:prstGeom>
        </p:spPr>
        <p:txBody>
          <a:bodyPr vert="horz" lIns="130622" tIns="65311" rIns="130622" bIns="65311" rtlCol="0" anchor="ctr">
            <a:noAutofit/>
          </a:bodyPr>
          <a:lstStyle>
            <a:lvl1pPr algn="l" defTabSz="1306220" rtl="0" eaLnBrk="1" latinLnBrk="0" hangingPunct="1">
              <a:lnSpc>
                <a:spcPct val="90000"/>
              </a:lnSpc>
              <a:spcBef>
                <a:spcPct val="0"/>
              </a:spcBef>
              <a:buNone/>
              <a:defRPr sz="4000" kern="1200" cap="all">
                <a:solidFill>
                  <a:schemeClr val="tx2">
                    <a:lumMod val="65000"/>
                    <a:lumOff val="35000"/>
                  </a:schemeClr>
                </a:solidFill>
                <a:latin typeface="+mj-lt"/>
                <a:ea typeface="+mj-ea"/>
                <a:cs typeface="Arial Black"/>
              </a:defRPr>
            </a:lvl1pPr>
          </a:lstStyle>
          <a:p>
            <a:r>
              <a:rPr lang="en-US" dirty="0" smtClean="0">
                <a:solidFill>
                  <a:srgbClr val="000000">
                    <a:lumMod val="65000"/>
                    <a:lumOff val="35000"/>
                  </a:srgbClr>
                </a:solidFill>
                <a:latin typeface="Arial Black"/>
              </a:rPr>
              <a:t>How sla mon</a:t>
            </a:r>
            <a:r>
              <a:rPr lang="en-US" baseline="30000" dirty="0" smtClean="0">
                <a:solidFill>
                  <a:srgbClr val="000000">
                    <a:lumMod val="65000"/>
                    <a:lumOff val="35000"/>
                  </a:srgbClr>
                </a:solidFill>
                <a:latin typeface="Arial Black"/>
              </a:rPr>
              <a:t>tm</a:t>
            </a:r>
            <a:r>
              <a:rPr lang="en-US" dirty="0" smtClean="0">
                <a:solidFill>
                  <a:srgbClr val="000000">
                    <a:lumMod val="65000"/>
                    <a:lumOff val="35000"/>
                  </a:srgbClr>
                </a:solidFill>
                <a:latin typeface="Arial Black"/>
              </a:rPr>
              <a:t> technology Works</a:t>
            </a:r>
            <a:endParaRPr lang="en-US" baseline="30000" dirty="0">
              <a:latin typeface="Arial" charset="0"/>
              <a:ea typeface="Arial" charset="0"/>
              <a:cs typeface="Arial" charset="0"/>
            </a:endParaRPr>
          </a:p>
        </p:txBody>
      </p:sp>
      <p:grpSp>
        <p:nvGrpSpPr>
          <p:cNvPr id="326" name="Agrupar 325"/>
          <p:cNvGrpSpPr/>
          <p:nvPr/>
        </p:nvGrpSpPr>
        <p:grpSpPr>
          <a:xfrm>
            <a:off x="1072448" y="2637761"/>
            <a:ext cx="1195080" cy="1267256"/>
            <a:chOff x="12590546" y="4292097"/>
            <a:chExt cx="1195080" cy="1267256"/>
          </a:xfrm>
        </p:grpSpPr>
        <p:sp>
          <p:nvSpPr>
            <p:cNvPr id="327" name="TextBox 94"/>
            <p:cNvSpPr txBox="1"/>
            <p:nvPr/>
          </p:nvSpPr>
          <p:spPr>
            <a:xfrm>
              <a:off x="12590546" y="5228615"/>
              <a:ext cx="1195080" cy="330738"/>
            </a:xfrm>
            <a:prstGeom prst="rect">
              <a:avLst/>
            </a:prstGeom>
            <a:noFill/>
          </p:spPr>
          <p:txBody>
            <a:bodyPr wrap="none" rtlCol="0">
              <a:noAutofit/>
            </a:bodyPr>
            <a:lstStyle/>
            <a:p>
              <a:pPr algn="ctr">
                <a:lnSpc>
                  <a:spcPct val="90000"/>
                </a:lnSpc>
              </a:pPr>
              <a:r>
                <a:rPr lang="en-US" sz="2000" dirty="0" smtClean="0">
                  <a:latin typeface="Arial" charset="0"/>
                  <a:ea typeface="Arial" charset="0"/>
                  <a:cs typeface="Arial" charset="0"/>
                </a:rPr>
                <a:t>Support</a:t>
              </a:r>
            </a:p>
          </p:txBody>
        </p:sp>
        <p:grpSp>
          <p:nvGrpSpPr>
            <p:cNvPr id="328" name="Agrupar 327"/>
            <p:cNvGrpSpPr/>
            <p:nvPr/>
          </p:nvGrpSpPr>
          <p:grpSpPr>
            <a:xfrm>
              <a:off x="12707096" y="4292097"/>
              <a:ext cx="958389" cy="959507"/>
              <a:chOff x="12670244" y="3720893"/>
              <a:chExt cx="1496888" cy="1498634"/>
            </a:xfrm>
          </p:grpSpPr>
          <p:grpSp>
            <p:nvGrpSpPr>
              <p:cNvPr id="329" name="Agrupar 328"/>
              <p:cNvGrpSpPr/>
              <p:nvPr/>
            </p:nvGrpSpPr>
            <p:grpSpPr>
              <a:xfrm>
                <a:off x="12670244" y="3720893"/>
                <a:ext cx="1496888" cy="1498634"/>
                <a:chOff x="671521" y="4880102"/>
                <a:chExt cx="1496888" cy="1498634"/>
              </a:xfrm>
            </p:grpSpPr>
            <p:sp>
              <p:nvSpPr>
                <p:cNvPr id="339" name="Elipse 338"/>
                <p:cNvSpPr/>
                <p:nvPr/>
              </p:nvSpPr>
              <p:spPr>
                <a:xfrm>
                  <a:off x="671521" y="4891472"/>
                  <a:ext cx="1487264" cy="1487264"/>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s-ES_tradnl" dirty="0" smtClean="0"/>
                </a:p>
              </p:txBody>
            </p:sp>
            <p:sp>
              <p:nvSpPr>
                <p:cNvPr id="340" name="Freeform 5"/>
                <p:cNvSpPr>
                  <a:spLocks noEditPoints="1"/>
                </p:cNvSpPr>
                <p:nvPr/>
              </p:nvSpPr>
              <p:spPr bwMode="auto">
                <a:xfrm>
                  <a:off x="671933" y="4880102"/>
                  <a:ext cx="1496476" cy="1496477"/>
                </a:xfrm>
                <a:custGeom>
                  <a:avLst/>
                  <a:gdLst>
                    <a:gd name="T0" fmla="*/ 400 w 800"/>
                    <a:gd name="T1" fmla="*/ 800 h 800"/>
                    <a:gd name="T2" fmla="*/ 0 w 800"/>
                    <a:gd name="T3" fmla="*/ 400 h 800"/>
                    <a:gd name="T4" fmla="*/ 400 w 800"/>
                    <a:gd name="T5" fmla="*/ 0 h 800"/>
                    <a:gd name="T6" fmla="*/ 800 w 800"/>
                    <a:gd name="T7" fmla="*/ 400 h 800"/>
                    <a:gd name="T8" fmla="*/ 400 w 800"/>
                    <a:gd name="T9" fmla="*/ 800 h 800"/>
                    <a:gd name="T10" fmla="*/ 400 w 800"/>
                    <a:gd name="T11" fmla="*/ 27 h 800"/>
                    <a:gd name="T12" fmla="*/ 26 w 800"/>
                    <a:gd name="T13" fmla="*/ 400 h 800"/>
                    <a:gd name="T14" fmla="*/ 400 w 800"/>
                    <a:gd name="T15" fmla="*/ 773 h 800"/>
                    <a:gd name="T16" fmla="*/ 773 w 800"/>
                    <a:gd name="T17" fmla="*/ 400 h 800"/>
                    <a:gd name="T18" fmla="*/ 400 w 800"/>
                    <a:gd name="T19" fmla="*/ 2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800"/>
                      </a:moveTo>
                      <a:cubicBezTo>
                        <a:pt x="179" y="800"/>
                        <a:pt x="0" y="621"/>
                        <a:pt x="0" y="400"/>
                      </a:cubicBezTo>
                      <a:cubicBezTo>
                        <a:pt x="0" y="179"/>
                        <a:pt x="179" y="0"/>
                        <a:pt x="400" y="0"/>
                      </a:cubicBezTo>
                      <a:cubicBezTo>
                        <a:pt x="620" y="0"/>
                        <a:pt x="800" y="179"/>
                        <a:pt x="800" y="400"/>
                      </a:cubicBezTo>
                      <a:cubicBezTo>
                        <a:pt x="800" y="621"/>
                        <a:pt x="620" y="800"/>
                        <a:pt x="400" y="800"/>
                      </a:cubicBezTo>
                      <a:close/>
                      <a:moveTo>
                        <a:pt x="400" y="27"/>
                      </a:moveTo>
                      <a:cubicBezTo>
                        <a:pt x="194" y="27"/>
                        <a:pt x="26" y="194"/>
                        <a:pt x="26" y="400"/>
                      </a:cubicBezTo>
                      <a:cubicBezTo>
                        <a:pt x="26" y="606"/>
                        <a:pt x="194" y="773"/>
                        <a:pt x="400" y="773"/>
                      </a:cubicBezTo>
                      <a:cubicBezTo>
                        <a:pt x="606" y="773"/>
                        <a:pt x="773" y="606"/>
                        <a:pt x="773" y="400"/>
                      </a:cubicBezTo>
                      <a:cubicBezTo>
                        <a:pt x="773" y="194"/>
                        <a:pt x="606" y="27"/>
                        <a:pt x="400" y="27"/>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0" name="Agrupar 329"/>
              <p:cNvGrpSpPr/>
              <p:nvPr/>
            </p:nvGrpSpPr>
            <p:grpSpPr>
              <a:xfrm>
                <a:off x="13105008" y="4069233"/>
                <a:ext cx="629536" cy="736553"/>
                <a:chOff x="4578350" y="1603375"/>
                <a:chExt cx="3025763" cy="3540126"/>
              </a:xfrm>
            </p:grpSpPr>
            <p:sp>
              <p:nvSpPr>
                <p:cNvPr id="331" name="Freeform 6"/>
                <p:cNvSpPr>
                  <a:spLocks noEditPoints="1"/>
                </p:cNvSpPr>
                <p:nvPr/>
              </p:nvSpPr>
              <p:spPr bwMode="auto">
                <a:xfrm>
                  <a:off x="5178425" y="2108200"/>
                  <a:ext cx="1835150" cy="1843088"/>
                </a:xfrm>
                <a:custGeom>
                  <a:avLst/>
                  <a:gdLst>
                    <a:gd name="T0" fmla="*/ 107 w 214"/>
                    <a:gd name="T1" fmla="*/ 215 h 215"/>
                    <a:gd name="T2" fmla="*/ 0 w 214"/>
                    <a:gd name="T3" fmla="*/ 108 h 215"/>
                    <a:gd name="T4" fmla="*/ 107 w 214"/>
                    <a:gd name="T5" fmla="*/ 0 h 215"/>
                    <a:gd name="T6" fmla="*/ 214 w 214"/>
                    <a:gd name="T7" fmla="*/ 108 h 215"/>
                    <a:gd name="T8" fmla="*/ 107 w 214"/>
                    <a:gd name="T9" fmla="*/ 215 h 215"/>
                    <a:gd name="T10" fmla="*/ 107 w 214"/>
                    <a:gd name="T11" fmla="*/ 27 h 215"/>
                    <a:gd name="T12" fmla="*/ 26 w 214"/>
                    <a:gd name="T13" fmla="*/ 108 h 215"/>
                    <a:gd name="T14" fmla="*/ 107 w 214"/>
                    <a:gd name="T15" fmla="*/ 188 h 215"/>
                    <a:gd name="T16" fmla="*/ 188 w 214"/>
                    <a:gd name="T17" fmla="*/ 108 h 215"/>
                    <a:gd name="T18" fmla="*/ 107 w 214"/>
                    <a:gd name="T19" fmla="*/ 2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5">
                      <a:moveTo>
                        <a:pt x="107" y="215"/>
                      </a:moveTo>
                      <a:cubicBezTo>
                        <a:pt x="48" y="215"/>
                        <a:pt x="0" y="167"/>
                        <a:pt x="0" y="108"/>
                      </a:cubicBezTo>
                      <a:cubicBezTo>
                        <a:pt x="0" y="48"/>
                        <a:pt x="48" y="0"/>
                        <a:pt x="107" y="0"/>
                      </a:cubicBezTo>
                      <a:cubicBezTo>
                        <a:pt x="166" y="0"/>
                        <a:pt x="214" y="48"/>
                        <a:pt x="214" y="108"/>
                      </a:cubicBezTo>
                      <a:cubicBezTo>
                        <a:pt x="214" y="167"/>
                        <a:pt x="166" y="215"/>
                        <a:pt x="107" y="215"/>
                      </a:cubicBezTo>
                      <a:close/>
                      <a:moveTo>
                        <a:pt x="107" y="27"/>
                      </a:moveTo>
                      <a:cubicBezTo>
                        <a:pt x="62" y="27"/>
                        <a:pt x="26" y="63"/>
                        <a:pt x="26" y="108"/>
                      </a:cubicBezTo>
                      <a:cubicBezTo>
                        <a:pt x="26" y="152"/>
                        <a:pt x="62" y="188"/>
                        <a:pt x="107" y="188"/>
                      </a:cubicBezTo>
                      <a:cubicBezTo>
                        <a:pt x="152" y="188"/>
                        <a:pt x="188" y="152"/>
                        <a:pt x="188" y="108"/>
                      </a:cubicBezTo>
                      <a:cubicBezTo>
                        <a:pt x="188" y="63"/>
                        <a:pt x="152" y="27"/>
                        <a:pt x="107" y="27"/>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7"/>
                <p:cNvSpPr>
                  <a:spLocks/>
                </p:cNvSpPr>
                <p:nvPr/>
              </p:nvSpPr>
              <p:spPr bwMode="auto">
                <a:xfrm>
                  <a:off x="4724400" y="3951288"/>
                  <a:ext cx="2743200" cy="1192213"/>
                </a:xfrm>
                <a:custGeom>
                  <a:avLst/>
                  <a:gdLst>
                    <a:gd name="T0" fmla="*/ 306 w 320"/>
                    <a:gd name="T1" fmla="*/ 139 h 139"/>
                    <a:gd name="T2" fmla="*/ 14 w 320"/>
                    <a:gd name="T3" fmla="*/ 139 h 139"/>
                    <a:gd name="T4" fmla="*/ 4 w 320"/>
                    <a:gd name="T5" fmla="*/ 134 h 139"/>
                    <a:gd name="T6" fmla="*/ 1 w 320"/>
                    <a:gd name="T7" fmla="*/ 124 h 139"/>
                    <a:gd name="T8" fmla="*/ 15 w 320"/>
                    <a:gd name="T9" fmla="*/ 33 h 139"/>
                    <a:gd name="T10" fmla="*/ 24 w 320"/>
                    <a:gd name="T11" fmla="*/ 22 h 139"/>
                    <a:gd name="T12" fmla="*/ 85 w 320"/>
                    <a:gd name="T13" fmla="*/ 3 h 139"/>
                    <a:gd name="T14" fmla="*/ 101 w 320"/>
                    <a:gd name="T15" fmla="*/ 11 h 139"/>
                    <a:gd name="T16" fmla="*/ 93 w 320"/>
                    <a:gd name="T17" fmla="*/ 28 h 139"/>
                    <a:gd name="T18" fmla="*/ 40 w 320"/>
                    <a:gd name="T19" fmla="*/ 45 h 139"/>
                    <a:gd name="T20" fmla="*/ 29 w 320"/>
                    <a:gd name="T21" fmla="*/ 112 h 139"/>
                    <a:gd name="T22" fmla="*/ 291 w 320"/>
                    <a:gd name="T23" fmla="*/ 112 h 139"/>
                    <a:gd name="T24" fmla="*/ 279 w 320"/>
                    <a:gd name="T25" fmla="*/ 37 h 139"/>
                    <a:gd name="T26" fmla="*/ 290 w 320"/>
                    <a:gd name="T27" fmla="*/ 22 h 139"/>
                    <a:gd name="T28" fmla="*/ 305 w 320"/>
                    <a:gd name="T29" fmla="*/ 33 h 139"/>
                    <a:gd name="T30" fmla="*/ 319 w 320"/>
                    <a:gd name="T31" fmla="*/ 124 h 139"/>
                    <a:gd name="T32" fmla="*/ 316 w 320"/>
                    <a:gd name="T33" fmla="*/ 134 h 139"/>
                    <a:gd name="T34" fmla="*/ 306 w 320"/>
                    <a:gd name="T3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0" h="139">
                      <a:moveTo>
                        <a:pt x="306" y="139"/>
                      </a:moveTo>
                      <a:cubicBezTo>
                        <a:pt x="14" y="139"/>
                        <a:pt x="14" y="139"/>
                        <a:pt x="14" y="139"/>
                      </a:cubicBezTo>
                      <a:cubicBezTo>
                        <a:pt x="10" y="139"/>
                        <a:pt x="6" y="137"/>
                        <a:pt x="4" y="134"/>
                      </a:cubicBezTo>
                      <a:cubicBezTo>
                        <a:pt x="1" y="131"/>
                        <a:pt x="0" y="127"/>
                        <a:pt x="1" y="124"/>
                      </a:cubicBezTo>
                      <a:cubicBezTo>
                        <a:pt x="15" y="33"/>
                        <a:pt x="15" y="33"/>
                        <a:pt x="15" y="33"/>
                      </a:cubicBezTo>
                      <a:cubicBezTo>
                        <a:pt x="16" y="28"/>
                        <a:pt x="19" y="24"/>
                        <a:pt x="24" y="22"/>
                      </a:cubicBezTo>
                      <a:cubicBezTo>
                        <a:pt x="85" y="3"/>
                        <a:pt x="85" y="3"/>
                        <a:pt x="85" y="3"/>
                      </a:cubicBezTo>
                      <a:cubicBezTo>
                        <a:pt x="92" y="0"/>
                        <a:pt x="99" y="4"/>
                        <a:pt x="101" y="11"/>
                      </a:cubicBezTo>
                      <a:cubicBezTo>
                        <a:pt x="104" y="18"/>
                        <a:pt x="100" y="25"/>
                        <a:pt x="93" y="28"/>
                      </a:cubicBezTo>
                      <a:cubicBezTo>
                        <a:pt x="40" y="45"/>
                        <a:pt x="40" y="45"/>
                        <a:pt x="40" y="45"/>
                      </a:cubicBezTo>
                      <a:cubicBezTo>
                        <a:pt x="29" y="112"/>
                        <a:pt x="29" y="112"/>
                        <a:pt x="29" y="112"/>
                      </a:cubicBezTo>
                      <a:cubicBezTo>
                        <a:pt x="291" y="112"/>
                        <a:pt x="291" y="112"/>
                        <a:pt x="291" y="112"/>
                      </a:cubicBezTo>
                      <a:cubicBezTo>
                        <a:pt x="279" y="37"/>
                        <a:pt x="279" y="37"/>
                        <a:pt x="279" y="37"/>
                      </a:cubicBezTo>
                      <a:cubicBezTo>
                        <a:pt x="278" y="30"/>
                        <a:pt x="283" y="23"/>
                        <a:pt x="290" y="22"/>
                      </a:cubicBezTo>
                      <a:cubicBezTo>
                        <a:pt x="297" y="21"/>
                        <a:pt x="304" y="26"/>
                        <a:pt x="305" y="33"/>
                      </a:cubicBezTo>
                      <a:cubicBezTo>
                        <a:pt x="319" y="124"/>
                        <a:pt x="319" y="124"/>
                        <a:pt x="319" y="124"/>
                      </a:cubicBezTo>
                      <a:cubicBezTo>
                        <a:pt x="320" y="127"/>
                        <a:pt x="319" y="131"/>
                        <a:pt x="316" y="134"/>
                      </a:cubicBezTo>
                      <a:cubicBezTo>
                        <a:pt x="314" y="137"/>
                        <a:pt x="310" y="139"/>
                        <a:pt x="306" y="139"/>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8"/>
                <p:cNvSpPr>
                  <a:spLocks/>
                </p:cNvSpPr>
                <p:nvPr/>
              </p:nvSpPr>
              <p:spPr bwMode="auto">
                <a:xfrm>
                  <a:off x="4878388" y="1774825"/>
                  <a:ext cx="2425700" cy="960438"/>
                </a:xfrm>
                <a:custGeom>
                  <a:avLst/>
                  <a:gdLst>
                    <a:gd name="T0" fmla="*/ 270 w 283"/>
                    <a:gd name="T1" fmla="*/ 112 h 112"/>
                    <a:gd name="T2" fmla="*/ 141 w 283"/>
                    <a:gd name="T3" fmla="*/ 14 h 112"/>
                    <a:gd name="T4" fmla="*/ 13 w 283"/>
                    <a:gd name="T5" fmla="*/ 111 h 112"/>
                    <a:gd name="T6" fmla="*/ 0 w 283"/>
                    <a:gd name="T7" fmla="*/ 107 h 112"/>
                    <a:gd name="T8" fmla="*/ 141 w 283"/>
                    <a:gd name="T9" fmla="*/ 0 h 112"/>
                    <a:gd name="T10" fmla="*/ 283 w 283"/>
                    <a:gd name="T11" fmla="*/ 109 h 112"/>
                    <a:gd name="T12" fmla="*/ 270 w 283"/>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283" h="112">
                      <a:moveTo>
                        <a:pt x="270" y="112"/>
                      </a:moveTo>
                      <a:cubicBezTo>
                        <a:pt x="254" y="54"/>
                        <a:pt x="201" y="14"/>
                        <a:pt x="141" y="14"/>
                      </a:cubicBezTo>
                      <a:cubicBezTo>
                        <a:pt x="82" y="14"/>
                        <a:pt x="29" y="54"/>
                        <a:pt x="13" y="111"/>
                      </a:cubicBezTo>
                      <a:cubicBezTo>
                        <a:pt x="0" y="107"/>
                        <a:pt x="0" y="107"/>
                        <a:pt x="0" y="107"/>
                      </a:cubicBezTo>
                      <a:cubicBezTo>
                        <a:pt x="18" y="44"/>
                        <a:pt x="76" y="0"/>
                        <a:pt x="141" y="0"/>
                      </a:cubicBezTo>
                      <a:cubicBezTo>
                        <a:pt x="207" y="0"/>
                        <a:pt x="265" y="45"/>
                        <a:pt x="283" y="109"/>
                      </a:cubicBezTo>
                      <a:lnTo>
                        <a:pt x="270" y="112"/>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9"/>
                <p:cNvSpPr>
                  <a:spLocks/>
                </p:cNvSpPr>
                <p:nvPr/>
              </p:nvSpPr>
              <p:spPr bwMode="auto">
                <a:xfrm>
                  <a:off x="6688138" y="3479800"/>
                  <a:ext cx="547688" cy="617538"/>
                </a:xfrm>
                <a:custGeom>
                  <a:avLst/>
                  <a:gdLst>
                    <a:gd name="T0" fmla="*/ 7 w 64"/>
                    <a:gd name="T1" fmla="*/ 72 h 72"/>
                    <a:gd name="T2" fmla="*/ 0 w 64"/>
                    <a:gd name="T3" fmla="*/ 61 h 72"/>
                    <a:gd name="T4" fmla="*/ 52 w 64"/>
                    <a:gd name="T5" fmla="*/ 0 h 72"/>
                    <a:gd name="T6" fmla="*/ 64 w 64"/>
                    <a:gd name="T7" fmla="*/ 6 h 72"/>
                    <a:gd name="T8" fmla="*/ 7 w 64"/>
                    <a:gd name="T9" fmla="*/ 72 h 72"/>
                  </a:gdLst>
                  <a:ahLst/>
                  <a:cxnLst>
                    <a:cxn ang="0">
                      <a:pos x="T0" y="T1"/>
                    </a:cxn>
                    <a:cxn ang="0">
                      <a:pos x="T2" y="T3"/>
                    </a:cxn>
                    <a:cxn ang="0">
                      <a:pos x="T4" y="T5"/>
                    </a:cxn>
                    <a:cxn ang="0">
                      <a:pos x="T6" y="T7"/>
                    </a:cxn>
                    <a:cxn ang="0">
                      <a:pos x="T8" y="T9"/>
                    </a:cxn>
                  </a:cxnLst>
                  <a:rect l="0" t="0" r="r" b="b"/>
                  <a:pathLst>
                    <a:path w="64" h="72">
                      <a:moveTo>
                        <a:pt x="7" y="72"/>
                      </a:moveTo>
                      <a:cubicBezTo>
                        <a:pt x="0" y="61"/>
                        <a:pt x="0" y="61"/>
                        <a:pt x="0" y="61"/>
                      </a:cubicBezTo>
                      <a:cubicBezTo>
                        <a:pt x="23" y="46"/>
                        <a:pt x="41" y="25"/>
                        <a:pt x="52" y="0"/>
                      </a:cubicBezTo>
                      <a:cubicBezTo>
                        <a:pt x="64" y="6"/>
                        <a:pt x="64" y="6"/>
                        <a:pt x="64" y="6"/>
                      </a:cubicBezTo>
                      <a:cubicBezTo>
                        <a:pt x="53" y="33"/>
                        <a:pt x="33" y="56"/>
                        <a:pt x="7" y="72"/>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10"/>
                <p:cNvSpPr>
                  <a:spLocks/>
                </p:cNvSpPr>
                <p:nvPr/>
              </p:nvSpPr>
              <p:spPr bwMode="auto">
                <a:xfrm>
                  <a:off x="5427663" y="1603375"/>
                  <a:ext cx="1868488" cy="1131888"/>
                </a:xfrm>
                <a:custGeom>
                  <a:avLst/>
                  <a:gdLst>
                    <a:gd name="T0" fmla="*/ 206 w 218"/>
                    <a:gd name="T1" fmla="*/ 132 h 132"/>
                    <a:gd name="T2" fmla="*/ 190 w 218"/>
                    <a:gd name="T3" fmla="*/ 97 h 132"/>
                    <a:gd name="T4" fmla="*/ 7 w 218"/>
                    <a:gd name="T5" fmla="*/ 54 h 132"/>
                    <a:gd name="T6" fmla="*/ 0 w 218"/>
                    <a:gd name="T7" fmla="*/ 42 h 132"/>
                    <a:gd name="T8" fmla="*/ 202 w 218"/>
                    <a:gd name="T9" fmla="*/ 90 h 132"/>
                    <a:gd name="T10" fmla="*/ 218 w 218"/>
                    <a:gd name="T11" fmla="*/ 129 h 132"/>
                    <a:gd name="T12" fmla="*/ 206 w 218"/>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218" h="132">
                      <a:moveTo>
                        <a:pt x="206" y="132"/>
                      </a:moveTo>
                      <a:cubicBezTo>
                        <a:pt x="202" y="120"/>
                        <a:pt x="197" y="108"/>
                        <a:pt x="190" y="97"/>
                      </a:cubicBezTo>
                      <a:cubicBezTo>
                        <a:pt x="152" y="34"/>
                        <a:pt x="70" y="15"/>
                        <a:pt x="7" y="54"/>
                      </a:cubicBezTo>
                      <a:cubicBezTo>
                        <a:pt x="0" y="42"/>
                        <a:pt x="0" y="42"/>
                        <a:pt x="0" y="42"/>
                      </a:cubicBezTo>
                      <a:cubicBezTo>
                        <a:pt x="69" y="0"/>
                        <a:pt x="159" y="21"/>
                        <a:pt x="202" y="90"/>
                      </a:cubicBezTo>
                      <a:cubicBezTo>
                        <a:pt x="209" y="102"/>
                        <a:pt x="215" y="115"/>
                        <a:pt x="218" y="129"/>
                      </a:cubicBezTo>
                      <a:lnTo>
                        <a:pt x="206" y="132"/>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11"/>
                <p:cNvSpPr>
                  <a:spLocks noEditPoints="1"/>
                </p:cNvSpPr>
                <p:nvPr/>
              </p:nvSpPr>
              <p:spPr bwMode="auto">
                <a:xfrm>
                  <a:off x="4578350" y="2665413"/>
                  <a:ext cx="592138" cy="900113"/>
                </a:xfrm>
                <a:custGeom>
                  <a:avLst/>
                  <a:gdLst>
                    <a:gd name="T0" fmla="*/ 34 w 69"/>
                    <a:gd name="T1" fmla="*/ 105 h 105"/>
                    <a:gd name="T2" fmla="*/ 19 w 69"/>
                    <a:gd name="T3" fmla="*/ 101 h 105"/>
                    <a:gd name="T4" fmla="*/ 5 w 69"/>
                    <a:gd name="T5" fmla="*/ 82 h 105"/>
                    <a:gd name="T6" fmla="*/ 0 w 69"/>
                    <a:gd name="T7" fmla="*/ 45 h 105"/>
                    <a:gd name="T8" fmla="*/ 1 w 69"/>
                    <a:gd name="T9" fmla="*/ 28 h 105"/>
                    <a:gd name="T10" fmla="*/ 1 w 69"/>
                    <a:gd name="T11" fmla="*/ 28 h 105"/>
                    <a:gd name="T12" fmla="*/ 13 w 69"/>
                    <a:gd name="T13" fmla="*/ 7 h 105"/>
                    <a:gd name="T14" fmla="*/ 35 w 69"/>
                    <a:gd name="T15" fmla="*/ 1 h 105"/>
                    <a:gd name="T16" fmla="*/ 56 w 69"/>
                    <a:gd name="T17" fmla="*/ 12 h 105"/>
                    <a:gd name="T18" fmla="*/ 62 w 69"/>
                    <a:gd name="T19" fmla="*/ 35 h 105"/>
                    <a:gd name="T20" fmla="*/ 62 w 69"/>
                    <a:gd name="T21" fmla="*/ 45 h 105"/>
                    <a:gd name="T22" fmla="*/ 64 w 69"/>
                    <a:gd name="T23" fmla="*/ 67 h 105"/>
                    <a:gd name="T24" fmla="*/ 42 w 69"/>
                    <a:gd name="T25" fmla="*/ 104 h 105"/>
                    <a:gd name="T26" fmla="*/ 34 w 69"/>
                    <a:gd name="T27" fmla="*/ 105 h 105"/>
                    <a:gd name="T28" fmla="*/ 14 w 69"/>
                    <a:gd name="T29" fmla="*/ 29 h 105"/>
                    <a:gd name="T30" fmla="*/ 13 w 69"/>
                    <a:gd name="T31" fmla="*/ 45 h 105"/>
                    <a:gd name="T32" fmla="*/ 17 w 69"/>
                    <a:gd name="T33" fmla="*/ 79 h 105"/>
                    <a:gd name="T34" fmla="*/ 26 w 69"/>
                    <a:gd name="T35" fmla="*/ 90 h 105"/>
                    <a:gd name="T36" fmla="*/ 39 w 69"/>
                    <a:gd name="T37" fmla="*/ 91 h 105"/>
                    <a:gd name="T38" fmla="*/ 52 w 69"/>
                    <a:gd name="T39" fmla="*/ 70 h 105"/>
                    <a:gd name="T40" fmla="*/ 48 w 69"/>
                    <a:gd name="T41" fmla="*/ 45 h 105"/>
                    <a:gd name="T42" fmla="*/ 49 w 69"/>
                    <a:gd name="T43" fmla="*/ 34 h 105"/>
                    <a:gd name="T44" fmla="*/ 46 w 69"/>
                    <a:gd name="T45" fmla="*/ 21 h 105"/>
                    <a:gd name="T46" fmla="*/ 34 w 69"/>
                    <a:gd name="T47" fmla="*/ 14 h 105"/>
                    <a:gd name="T48" fmla="*/ 21 w 69"/>
                    <a:gd name="T49" fmla="*/ 18 h 105"/>
                    <a:gd name="T50" fmla="*/ 14 w 69"/>
                    <a:gd name="T51" fmla="*/ 2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105">
                      <a:moveTo>
                        <a:pt x="34" y="105"/>
                      </a:moveTo>
                      <a:cubicBezTo>
                        <a:pt x="29" y="105"/>
                        <a:pt x="24" y="104"/>
                        <a:pt x="19" y="101"/>
                      </a:cubicBezTo>
                      <a:cubicBezTo>
                        <a:pt x="12" y="97"/>
                        <a:pt x="7" y="90"/>
                        <a:pt x="5" y="82"/>
                      </a:cubicBezTo>
                      <a:cubicBezTo>
                        <a:pt x="1" y="70"/>
                        <a:pt x="0" y="58"/>
                        <a:pt x="0" y="45"/>
                      </a:cubicBezTo>
                      <a:cubicBezTo>
                        <a:pt x="0" y="40"/>
                        <a:pt x="0" y="34"/>
                        <a:pt x="1" y="28"/>
                      </a:cubicBezTo>
                      <a:cubicBezTo>
                        <a:pt x="1" y="28"/>
                        <a:pt x="1" y="28"/>
                        <a:pt x="1" y="28"/>
                      </a:cubicBezTo>
                      <a:cubicBezTo>
                        <a:pt x="2" y="20"/>
                        <a:pt x="6" y="12"/>
                        <a:pt x="13" y="7"/>
                      </a:cubicBezTo>
                      <a:cubicBezTo>
                        <a:pt x="19" y="2"/>
                        <a:pt x="27" y="0"/>
                        <a:pt x="35" y="1"/>
                      </a:cubicBezTo>
                      <a:cubicBezTo>
                        <a:pt x="44" y="2"/>
                        <a:pt x="51" y="6"/>
                        <a:pt x="56" y="12"/>
                      </a:cubicBezTo>
                      <a:cubicBezTo>
                        <a:pt x="61" y="19"/>
                        <a:pt x="63" y="27"/>
                        <a:pt x="62" y="35"/>
                      </a:cubicBezTo>
                      <a:cubicBezTo>
                        <a:pt x="62" y="39"/>
                        <a:pt x="62" y="42"/>
                        <a:pt x="62" y="45"/>
                      </a:cubicBezTo>
                      <a:cubicBezTo>
                        <a:pt x="62" y="53"/>
                        <a:pt x="63" y="60"/>
                        <a:pt x="64" y="67"/>
                      </a:cubicBezTo>
                      <a:cubicBezTo>
                        <a:pt x="69" y="83"/>
                        <a:pt x="59" y="100"/>
                        <a:pt x="42" y="104"/>
                      </a:cubicBezTo>
                      <a:cubicBezTo>
                        <a:pt x="40" y="105"/>
                        <a:pt x="37" y="105"/>
                        <a:pt x="34" y="105"/>
                      </a:cubicBezTo>
                      <a:close/>
                      <a:moveTo>
                        <a:pt x="14" y="29"/>
                      </a:moveTo>
                      <a:cubicBezTo>
                        <a:pt x="13" y="35"/>
                        <a:pt x="13" y="40"/>
                        <a:pt x="13" y="45"/>
                      </a:cubicBezTo>
                      <a:cubicBezTo>
                        <a:pt x="13" y="57"/>
                        <a:pt x="15" y="68"/>
                        <a:pt x="17" y="79"/>
                      </a:cubicBezTo>
                      <a:cubicBezTo>
                        <a:pt x="19" y="83"/>
                        <a:pt x="22" y="87"/>
                        <a:pt x="26" y="90"/>
                      </a:cubicBezTo>
                      <a:cubicBezTo>
                        <a:pt x="30" y="92"/>
                        <a:pt x="34" y="93"/>
                        <a:pt x="39" y="91"/>
                      </a:cubicBezTo>
                      <a:cubicBezTo>
                        <a:pt x="48" y="89"/>
                        <a:pt x="54" y="79"/>
                        <a:pt x="52" y="70"/>
                      </a:cubicBezTo>
                      <a:cubicBezTo>
                        <a:pt x="49" y="62"/>
                        <a:pt x="48" y="54"/>
                        <a:pt x="48" y="45"/>
                      </a:cubicBezTo>
                      <a:cubicBezTo>
                        <a:pt x="48" y="41"/>
                        <a:pt x="49" y="37"/>
                        <a:pt x="49" y="34"/>
                      </a:cubicBezTo>
                      <a:cubicBezTo>
                        <a:pt x="50" y="29"/>
                        <a:pt x="48" y="24"/>
                        <a:pt x="46" y="21"/>
                      </a:cubicBezTo>
                      <a:cubicBezTo>
                        <a:pt x="43" y="17"/>
                        <a:pt x="38" y="15"/>
                        <a:pt x="34" y="14"/>
                      </a:cubicBezTo>
                      <a:cubicBezTo>
                        <a:pt x="29" y="13"/>
                        <a:pt x="24" y="15"/>
                        <a:pt x="21" y="18"/>
                      </a:cubicBezTo>
                      <a:cubicBezTo>
                        <a:pt x="17" y="20"/>
                        <a:pt x="15" y="25"/>
                        <a:pt x="14" y="29"/>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12"/>
                <p:cNvSpPr>
                  <a:spLocks noEditPoints="1"/>
                </p:cNvSpPr>
                <p:nvPr/>
              </p:nvSpPr>
              <p:spPr bwMode="auto">
                <a:xfrm>
                  <a:off x="7021501" y="2665411"/>
                  <a:ext cx="582612" cy="900111"/>
                </a:xfrm>
                <a:custGeom>
                  <a:avLst/>
                  <a:gdLst>
                    <a:gd name="T0" fmla="*/ 34 w 68"/>
                    <a:gd name="T1" fmla="*/ 105 h 105"/>
                    <a:gd name="T2" fmla="*/ 26 w 68"/>
                    <a:gd name="T3" fmla="*/ 104 h 105"/>
                    <a:gd name="T4" fmla="*/ 4 w 68"/>
                    <a:gd name="T5" fmla="*/ 67 h 105"/>
                    <a:gd name="T6" fmla="*/ 7 w 68"/>
                    <a:gd name="T7" fmla="*/ 45 h 105"/>
                    <a:gd name="T8" fmla="*/ 6 w 68"/>
                    <a:gd name="T9" fmla="*/ 35 h 105"/>
                    <a:gd name="T10" fmla="*/ 12 w 68"/>
                    <a:gd name="T11" fmla="*/ 12 h 105"/>
                    <a:gd name="T12" fmla="*/ 33 w 68"/>
                    <a:gd name="T13" fmla="*/ 1 h 105"/>
                    <a:gd name="T14" fmla="*/ 56 w 68"/>
                    <a:gd name="T15" fmla="*/ 7 h 105"/>
                    <a:gd name="T16" fmla="*/ 67 w 68"/>
                    <a:gd name="T17" fmla="*/ 28 h 105"/>
                    <a:gd name="T18" fmla="*/ 67 w 68"/>
                    <a:gd name="T19" fmla="*/ 28 h 105"/>
                    <a:gd name="T20" fmla="*/ 68 w 68"/>
                    <a:gd name="T21" fmla="*/ 45 h 105"/>
                    <a:gd name="T22" fmla="*/ 64 w 68"/>
                    <a:gd name="T23" fmla="*/ 82 h 105"/>
                    <a:gd name="T24" fmla="*/ 49 w 68"/>
                    <a:gd name="T25" fmla="*/ 101 h 105"/>
                    <a:gd name="T26" fmla="*/ 34 w 68"/>
                    <a:gd name="T27" fmla="*/ 105 h 105"/>
                    <a:gd name="T28" fmla="*/ 37 w 68"/>
                    <a:gd name="T29" fmla="*/ 14 h 105"/>
                    <a:gd name="T30" fmla="*/ 35 w 68"/>
                    <a:gd name="T31" fmla="*/ 14 h 105"/>
                    <a:gd name="T32" fmla="*/ 23 w 68"/>
                    <a:gd name="T33" fmla="*/ 21 h 105"/>
                    <a:gd name="T34" fmla="*/ 19 w 68"/>
                    <a:gd name="T35" fmla="*/ 34 h 105"/>
                    <a:gd name="T36" fmla="*/ 20 w 68"/>
                    <a:gd name="T37" fmla="*/ 45 h 105"/>
                    <a:gd name="T38" fmla="*/ 17 w 68"/>
                    <a:gd name="T39" fmla="*/ 70 h 105"/>
                    <a:gd name="T40" fmla="*/ 29 w 68"/>
                    <a:gd name="T41" fmla="*/ 91 h 105"/>
                    <a:gd name="T42" fmla="*/ 43 w 68"/>
                    <a:gd name="T43" fmla="*/ 90 h 105"/>
                    <a:gd name="T44" fmla="*/ 51 w 68"/>
                    <a:gd name="T45" fmla="*/ 79 h 105"/>
                    <a:gd name="T46" fmla="*/ 55 w 68"/>
                    <a:gd name="T47" fmla="*/ 45 h 105"/>
                    <a:gd name="T48" fmla="*/ 54 w 68"/>
                    <a:gd name="T49" fmla="*/ 29 h 105"/>
                    <a:gd name="T50" fmla="*/ 54 w 68"/>
                    <a:gd name="T51" fmla="*/ 29 h 105"/>
                    <a:gd name="T52" fmla="*/ 48 w 68"/>
                    <a:gd name="T53" fmla="*/ 18 h 105"/>
                    <a:gd name="T54" fmla="*/ 37 w 68"/>
                    <a:gd name="T55" fmla="*/ 1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105">
                      <a:moveTo>
                        <a:pt x="34" y="105"/>
                      </a:moveTo>
                      <a:cubicBezTo>
                        <a:pt x="31" y="105"/>
                        <a:pt x="29" y="105"/>
                        <a:pt x="26" y="104"/>
                      </a:cubicBezTo>
                      <a:cubicBezTo>
                        <a:pt x="9" y="100"/>
                        <a:pt x="0" y="83"/>
                        <a:pt x="4" y="67"/>
                      </a:cubicBezTo>
                      <a:cubicBezTo>
                        <a:pt x="6" y="60"/>
                        <a:pt x="7" y="53"/>
                        <a:pt x="7" y="45"/>
                      </a:cubicBezTo>
                      <a:cubicBezTo>
                        <a:pt x="7" y="42"/>
                        <a:pt x="6" y="39"/>
                        <a:pt x="6" y="35"/>
                      </a:cubicBezTo>
                      <a:cubicBezTo>
                        <a:pt x="5" y="27"/>
                        <a:pt x="7" y="19"/>
                        <a:pt x="12" y="12"/>
                      </a:cubicBezTo>
                      <a:cubicBezTo>
                        <a:pt x="17" y="6"/>
                        <a:pt x="25" y="2"/>
                        <a:pt x="33" y="1"/>
                      </a:cubicBezTo>
                      <a:cubicBezTo>
                        <a:pt x="41" y="0"/>
                        <a:pt x="49" y="2"/>
                        <a:pt x="56" y="7"/>
                      </a:cubicBezTo>
                      <a:cubicBezTo>
                        <a:pt x="62" y="12"/>
                        <a:pt x="66" y="20"/>
                        <a:pt x="67" y="28"/>
                      </a:cubicBezTo>
                      <a:cubicBezTo>
                        <a:pt x="67" y="28"/>
                        <a:pt x="67" y="28"/>
                        <a:pt x="67" y="28"/>
                      </a:cubicBezTo>
                      <a:cubicBezTo>
                        <a:pt x="68" y="34"/>
                        <a:pt x="68" y="40"/>
                        <a:pt x="68" y="45"/>
                      </a:cubicBezTo>
                      <a:cubicBezTo>
                        <a:pt x="68" y="58"/>
                        <a:pt x="67" y="70"/>
                        <a:pt x="64" y="82"/>
                      </a:cubicBezTo>
                      <a:cubicBezTo>
                        <a:pt x="62" y="90"/>
                        <a:pt x="56" y="97"/>
                        <a:pt x="49" y="101"/>
                      </a:cubicBezTo>
                      <a:cubicBezTo>
                        <a:pt x="45" y="104"/>
                        <a:pt x="39" y="105"/>
                        <a:pt x="34" y="105"/>
                      </a:cubicBezTo>
                      <a:close/>
                      <a:moveTo>
                        <a:pt x="37" y="14"/>
                      </a:moveTo>
                      <a:cubicBezTo>
                        <a:pt x="36" y="14"/>
                        <a:pt x="35" y="14"/>
                        <a:pt x="35" y="14"/>
                      </a:cubicBezTo>
                      <a:cubicBezTo>
                        <a:pt x="30" y="15"/>
                        <a:pt x="26" y="17"/>
                        <a:pt x="23" y="21"/>
                      </a:cubicBezTo>
                      <a:cubicBezTo>
                        <a:pt x="20" y="24"/>
                        <a:pt x="19" y="29"/>
                        <a:pt x="19" y="34"/>
                      </a:cubicBezTo>
                      <a:cubicBezTo>
                        <a:pt x="20" y="37"/>
                        <a:pt x="20" y="41"/>
                        <a:pt x="20" y="45"/>
                      </a:cubicBezTo>
                      <a:cubicBezTo>
                        <a:pt x="20" y="54"/>
                        <a:pt x="19" y="62"/>
                        <a:pt x="17" y="70"/>
                      </a:cubicBezTo>
                      <a:cubicBezTo>
                        <a:pt x="14" y="79"/>
                        <a:pt x="20" y="89"/>
                        <a:pt x="29" y="91"/>
                      </a:cubicBezTo>
                      <a:cubicBezTo>
                        <a:pt x="34" y="93"/>
                        <a:pt x="39" y="92"/>
                        <a:pt x="43" y="90"/>
                      </a:cubicBezTo>
                      <a:cubicBezTo>
                        <a:pt x="47" y="87"/>
                        <a:pt x="50" y="83"/>
                        <a:pt x="51" y="79"/>
                      </a:cubicBezTo>
                      <a:cubicBezTo>
                        <a:pt x="54" y="68"/>
                        <a:pt x="55" y="57"/>
                        <a:pt x="55" y="45"/>
                      </a:cubicBezTo>
                      <a:cubicBezTo>
                        <a:pt x="55" y="40"/>
                        <a:pt x="55" y="35"/>
                        <a:pt x="54" y="29"/>
                      </a:cubicBezTo>
                      <a:cubicBezTo>
                        <a:pt x="54" y="29"/>
                        <a:pt x="54" y="29"/>
                        <a:pt x="54" y="29"/>
                      </a:cubicBezTo>
                      <a:cubicBezTo>
                        <a:pt x="54" y="25"/>
                        <a:pt x="51" y="20"/>
                        <a:pt x="48" y="18"/>
                      </a:cubicBezTo>
                      <a:cubicBezTo>
                        <a:pt x="44" y="15"/>
                        <a:pt x="41" y="14"/>
                        <a:pt x="37" y="14"/>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13"/>
                <p:cNvSpPr>
                  <a:spLocks noEditPoints="1"/>
                </p:cNvSpPr>
                <p:nvPr/>
              </p:nvSpPr>
              <p:spPr bwMode="auto">
                <a:xfrm>
                  <a:off x="6464300" y="3908425"/>
                  <a:ext cx="368300" cy="369888"/>
                </a:xfrm>
                <a:custGeom>
                  <a:avLst/>
                  <a:gdLst>
                    <a:gd name="T0" fmla="*/ 22 w 43"/>
                    <a:gd name="T1" fmla="*/ 43 h 43"/>
                    <a:gd name="T2" fmla="*/ 0 w 43"/>
                    <a:gd name="T3" fmla="*/ 21 h 43"/>
                    <a:gd name="T4" fmla="*/ 22 w 43"/>
                    <a:gd name="T5" fmla="*/ 0 h 43"/>
                    <a:gd name="T6" fmla="*/ 43 w 43"/>
                    <a:gd name="T7" fmla="*/ 21 h 43"/>
                    <a:gd name="T8" fmla="*/ 22 w 43"/>
                    <a:gd name="T9" fmla="*/ 43 h 43"/>
                    <a:gd name="T10" fmla="*/ 22 w 43"/>
                    <a:gd name="T11" fmla="*/ 13 h 43"/>
                    <a:gd name="T12" fmla="*/ 13 w 43"/>
                    <a:gd name="T13" fmla="*/ 21 h 43"/>
                    <a:gd name="T14" fmla="*/ 22 w 43"/>
                    <a:gd name="T15" fmla="*/ 29 h 43"/>
                    <a:gd name="T16" fmla="*/ 30 w 43"/>
                    <a:gd name="T17" fmla="*/ 21 h 43"/>
                    <a:gd name="T18" fmla="*/ 22 w 43"/>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10" y="43"/>
                        <a:pt x="0" y="33"/>
                        <a:pt x="0" y="21"/>
                      </a:cubicBezTo>
                      <a:cubicBezTo>
                        <a:pt x="0" y="9"/>
                        <a:pt x="10" y="0"/>
                        <a:pt x="22" y="0"/>
                      </a:cubicBezTo>
                      <a:cubicBezTo>
                        <a:pt x="33" y="0"/>
                        <a:pt x="43" y="9"/>
                        <a:pt x="43" y="21"/>
                      </a:cubicBezTo>
                      <a:cubicBezTo>
                        <a:pt x="43" y="33"/>
                        <a:pt x="33" y="43"/>
                        <a:pt x="22" y="43"/>
                      </a:cubicBezTo>
                      <a:close/>
                      <a:moveTo>
                        <a:pt x="22" y="13"/>
                      </a:moveTo>
                      <a:cubicBezTo>
                        <a:pt x="17" y="13"/>
                        <a:pt x="13" y="17"/>
                        <a:pt x="13" y="21"/>
                      </a:cubicBezTo>
                      <a:cubicBezTo>
                        <a:pt x="13" y="26"/>
                        <a:pt x="17" y="29"/>
                        <a:pt x="22" y="29"/>
                      </a:cubicBezTo>
                      <a:cubicBezTo>
                        <a:pt x="26" y="29"/>
                        <a:pt x="30" y="26"/>
                        <a:pt x="30" y="21"/>
                      </a:cubicBezTo>
                      <a:cubicBezTo>
                        <a:pt x="30" y="17"/>
                        <a:pt x="26" y="13"/>
                        <a:pt x="22" y="13"/>
                      </a:cubicBez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3" name="Conector recto de flecha 12"/>
          <p:cNvCxnSpPr/>
          <p:nvPr/>
        </p:nvCxnSpPr>
        <p:spPr>
          <a:xfrm>
            <a:off x="7565599" y="4876787"/>
            <a:ext cx="508928" cy="534592"/>
          </a:xfrm>
          <a:prstGeom prst="straightConnector1">
            <a:avLst/>
          </a:prstGeom>
          <a:ln w="47625">
            <a:solidFill>
              <a:srgbClr val="C00000"/>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p:cNvCxnSpPr/>
          <p:nvPr/>
        </p:nvCxnSpPr>
        <p:spPr>
          <a:xfrm flipV="1">
            <a:off x="7601574" y="5717255"/>
            <a:ext cx="5334248" cy="462569"/>
          </a:xfrm>
          <a:prstGeom prst="bentConnector3">
            <a:avLst>
              <a:gd name="adj1" fmla="val 90474"/>
            </a:avLst>
          </a:prstGeom>
          <a:ln w="44450">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5" name="CuadroTexto 194"/>
          <p:cNvSpPr txBox="1"/>
          <p:nvPr/>
        </p:nvSpPr>
        <p:spPr>
          <a:xfrm>
            <a:off x="10185400" y="7628467"/>
            <a:ext cx="914400" cy="914400"/>
          </a:xfrm>
          <a:prstGeom prst="rect">
            <a:avLst/>
          </a:prstGeom>
          <a:noFill/>
        </p:spPr>
        <p:txBody>
          <a:bodyPr wrap="none" rtlCol="0">
            <a:noAutofit/>
          </a:bodyPr>
          <a:lstStyle/>
          <a:p>
            <a:pPr>
              <a:lnSpc>
                <a:spcPct val="90000"/>
              </a:lnSpc>
            </a:pPr>
            <a:endParaRPr lang="es-ES_tradnl" dirty="0" smtClean="0"/>
          </a:p>
        </p:txBody>
      </p:sp>
      <p:cxnSp>
        <p:nvCxnSpPr>
          <p:cNvPr id="391" name="Conector angular 390"/>
          <p:cNvCxnSpPr/>
          <p:nvPr/>
        </p:nvCxnSpPr>
        <p:spPr>
          <a:xfrm flipV="1">
            <a:off x="7599574" y="2861791"/>
            <a:ext cx="2532901" cy="1540567"/>
          </a:xfrm>
          <a:prstGeom prst="bentConnector3">
            <a:avLst>
              <a:gd name="adj1" fmla="val 16002"/>
            </a:avLst>
          </a:prstGeom>
          <a:ln w="44450">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2" name="Conector recto de flecha 391"/>
          <p:cNvCxnSpPr/>
          <p:nvPr/>
        </p:nvCxnSpPr>
        <p:spPr>
          <a:xfrm flipV="1">
            <a:off x="7573082" y="4442505"/>
            <a:ext cx="694581" cy="325396"/>
          </a:xfrm>
          <a:prstGeom prst="straightConnector1">
            <a:avLst/>
          </a:prstGeom>
          <a:ln w="47625">
            <a:solidFill>
              <a:srgbClr val="C00000"/>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8" name="Conector angular 397"/>
          <p:cNvCxnSpPr/>
          <p:nvPr/>
        </p:nvCxnSpPr>
        <p:spPr>
          <a:xfrm flipV="1">
            <a:off x="5963717" y="1845502"/>
            <a:ext cx="3077273" cy="2093422"/>
          </a:xfrm>
          <a:prstGeom prst="bentConnector3">
            <a:avLst>
              <a:gd name="adj1" fmla="val 14256"/>
            </a:avLst>
          </a:prstGeom>
          <a:ln w="44450">
            <a:solidFill>
              <a:srgbClr val="C00000"/>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3" name="Conector angular 402"/>
          <p:cNvCxnSpPr/>
          <p:nvPr/>
        </p:nvCxnSpPr>
        <p:spPr>
          <a:xfrm rot="16200000" flipV="1">
            <a:off x="11547165" y="2659407"/>
            <a:ext cx="1533392" cy="712919"/>
          </a:xfrm>
          <a:prstGeom prst="bentConnector3">
            <a:avLst>
              <a:gd name="adj1" fmla="val 100246"/>
            </a:avLst>
          </a:prstGeom>
          <a:ln w="44450">
            <a:solidFill>
              <a:srgbClr val="C00000"/>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3" name="Conector angular 452"/>
          <p:cNvCxnSpPr/>
          <p:nvPr/>
        </p:nvCxnSpPr>
        <p:spPr>
          <a:xfrm rot="16200000" flipH="1">
            <a:off x="8741039" y="4216467"/>
            <a:ext cx="1556665" cy="1018450"/>
          </a:xfrm>
          <a:prstGeom prst="bentConnector4">
            <a:avLst>
              <a:gd name="adj1" fmla="val 21"/>
              <a:gd name="adj2" fmla="val 34280"/>
            </a:avLst>
          </a:prstGeom>
          <a:ln w="41275">
            <a:solidFill>
              <a:srgbClr val="C00000"/>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4" name="Conector angular 473"/>
          <p:cNvCxnSpPr/>
          <p:nvPr/>
        </p:nvCxnSpPr>
        <p:spPr>
          <a:xfrm flipV="1">
            <a:off x="9002056" y="2742224"/>
            <a:ext cx="2309593" cy="1022834"/>
          </a:xfrm>
          <a:prstGeom prst="bentConnector4">
            <a:avLst>
              <a:gd name="adj1" fmla="val 15817"/>
              <a:gd name="adj2" fmla="val 42731"/>
            </a:avLst>
          </a:prstGeom>
          <a:ln w="41275">
            <a:solidFill>
              <a:srgbClr val="C00000"/>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2" name="Conector angular 491"/>
          <p:cNvCxnSpPr/>
          <p:nvPr/>
        </p:nvCxnSpPr>
        <p:spPr>
          <a:xfrm rot="16200000" flipV="1">
            <a:off x="12784572" y="4247586"/>
            <a:ext cx="744114" cy="408356"/>
          </a:xfrm>
          <a:prstGeom prst="bentConnector3">
            <a:avLst>
              <a:gd name="adj1" fmla="val 100108"/>
            </a:avLst>
          </a:prstGeom>
          <a:ln w="44450">
            <a:solidFill>
              <a:srgbClr val="C00000"/>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5" name="Conector recto de flecha 654"/>
          <p:cNvCxnSpPr/>
          <p:nvPr/>
        </p:nvCxnSpPr>
        <p:spPr>
          <a:xfrm>
            <a:off x="10762307" y="2606169"/>
            <a:ext cx="369203" cy="0"/>
          </a:xfrm>
          <a:prstGeom prst="straightConnector1">
            <a:avLst/>
          </a:prstGeom>
          <a:ln w="47625">
            <a:solidFill>
              <a:srgbClr val="C00000"/>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0" name="Conector recto de flecha 659"/>
          <p:cNvCxnSpPr/>
          <p:nvPr/>
        </p:nvCxnSpPr>
        <p:spPr>
          <a:xfrm flipV="1">
            <a:off x="5882941" y="5276276"/>
            <a:ext cx="829237" cy="684963"/>
          </a:xfrm>
          <a:prstGeom prst="straightConnector1">
            <a:avLst/>
          </a:prstGeom>
          <a:ln w="47625">
            <a:solidFill>
              <a:srgbClr val="646464"/>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2" name="Conector angular 661"/>
          <p:cNvCxnSpPr/>
          <p:nvPr/>
        </p:nvCxnSpPr>
        <p:spPr>
          <a:xfrm rot="16200000" flipH="1">
            <a:off x="1632186" y="3932003"/>
            <a:ext cx="2145570" cy="2092515"/>
          </a:xfrm>
          <a:prstGeom prst="bentConnector3">
            <a:avLst>
              <a:gd name="adj1" fmla="val 99129"/>
            </a:avLst>
          </a:prstGeom>
          <a:ln w="44450">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45" name="Freeform 26"/>
          <p:cNvSpPr>
            <a:spLocks noEditPoints="1"/>
          </p:cNvSpPr>
          <p:nvPr/>
        </p:nvSpPr>
        <p:spPr bwMode="auto">
          <a:xfrm>
            <a:off x="1467358" y="5585402"/>
            <a:ext cx="378780" cy="562325"/>
          </a:xfrm>
          <a:custGeom>
            <a:avLst/>
            <a:gdLst>
              <a:gd name="T0" fmla="*/ 333 w 370"/>
              <a:gd name="T1" fmla="*/ 202 h 550"/>
              <a:gd name="T2" fmla="*/ 333 w 370"/>
              <a:gd name="T3" fmla="*/ 175 h 550"/>
              <a:gd name="T4" fmla="*/ 333 w 370"/>
              <a:gd name="T5" fmla="*/ 148 h 550"/>
              <a:gd name="T6" fmla="*/ 290 w 370"/>
              <a:gd name="T7" fmla="*/ 44 h 550"/>
              <a:gd name="T8" fmla="*/ 185 w 370"/>
              <a:gd name="T9" fmla="*/ 0 h 550"/>
              <a:gd name="T10" fmla="*/ 80 w 370"/>
              <a:gd name="T11" fmla="*/ 44 h 550"/>
              <a:gd name="T12" fmla="*/ 37 w 370"/>
              <a:gd name="T13" fmla="*/ 148 h 550"/>
              <a:gd name="T14" fmla="*/ 37 w 370"/>
              <a:gd name="T15" fmla="*/ 175 h 550"/>
              <a:gd name="T16" fmla="*/ 37 w 370"/>
              <a:gd name="T17" fmla="*/ 202 h 550"/>
              <a:gd name="T18" fmla="*/ 11 w 370"/>
              <a:gd name="T19" fmla="*/ 218 h 550"/>
              <a:gd name="T20" fmla="*/ 0 w 370"/>
              <a:gd name="T21" fmla="*/ 247 h 550"/>
              <a:gd name="T22" fmla="*/ 0 w 370"/>
              <a:gd name="T23" fmla="*/ 376 h 550"/>
              <a:gd name="T24" fmla="*/ 0 w 370"/>
              <a:gd name="T25" fmla="*/ 504 h 550"/>
              <a:gd name="T26" fmla="*/ 14 w 370"/>
              <a:gd name="T27" fmla="*/ 537 h 550"/>
              <a:gd name="T28" fmla="*/ 46 w 370"/>
              <a:gd name="T29" fmla="*/ 550 h 550"/>
              <a:gd name="T30" fmla="*/ 185 w 370"/>
              <a:gd name="T31" fmla="*/ 550 h 550"/>
              <a:gd name="T32" fmla="*/ 324 w 370"/>
              <a:gd name="T33" fmla="*/ 550 h 550"/>
              <a:gd name="T34" fmla="*/ 357 w 370"/>
              <a:gd name="T35" fmla="*/ 537 h 550"/>
              <a:gd name="T36" fmla="*/ 370 w 370"/>
              <a:gd name="T37" fmla="*/ 504 h 550"/>
              <a:gd name="T38" fmla="*/ 370 w 370"/>
              <a:gd name="T39" fmla="*/ 376 h 550"/>
              <a:gd name="T40" fmla="*/ 370 w 370"/>
              <a:gd name="T41" fmla="*/ 247 h 550"/>
              <a:gd name="T42" fmla="*/ 359 w 370"/>
              <a:gd name="T43" fmla="*/ 218 h 550"/>
              <a:gd name="T44" fmla="*/ 333 w 370"/>
              <a:gd name="T45" fmla="*/ 202 h 550"/>
              <a:gd name="T46" fmla="*/ 185 w 370"/>
              <a:gd name="T47" fmla="*/ 47 h 550"/>
              <a:gd name="T48" fmla="*/ 257 w 370"/>
              <a:gd name="T49" fmla="*/ 77 h 550"/>
              <a:gd name="T50" fmla="*/ 286 w 370"/>
              <a:gd name="T51" fmla="*/ 148 h 550"/>
              <a:gd name="T52" fmla="*/ 286 w 370"/>
              <a:gd name="T53" fmla="*/ 175 h 550"/>
              <a:gd name="T54" fmla="*/ 286 w 370"/>
              <a:gd name="T55" fmla="*/ 201 h 550"/>
              <a:gd name="T56" fmla="*/ 185 w 370"/>
              <a:gd name="T57" fmla="*/ 201 h 550"/>
              <a:gd name="T58" fmla="*/ 84 w 370"/>
              <a:gd name="T59" fmla="*/ 201 h 550"/>
              <a:gd name="T60" fmla="*/ 84 w 370"/>
              <a:gd name="T61" fmla="*/ 175 h 550"/>
              <a:gd name="T62" fmla="*/ 84 w 370"/>
              <a:gd name="T63" fmla="*/ 148 h 550"/>
              <a:gd name="T64" fmla="*/ 114 w 370"/>
              <a:gd name="T65" fmla="*/ 77 h 550"/>
              <a:gd name="T66" fmla="*/ 185 w 370"/>
              <a:gd name="T67" fmla="*/ 47 h 550"/>
              <a:gd name="T68" fmla="*/ 214 w 370"/>
              <a:gd name="T69" fmla="*/ 461 h 550"/>
              <a:gd name="T70" fmla="*/ 212 w 370"/>
              <a:gd name="T71" fmla="*/ 473 h 550"/>
              <a:gd name="T72" fmla="*/ 202 w 370"/>
              <a:gd name="T73" fmla="*/ 475 h 550"/>
              <a:gd name="T74" fmla="*/ 185 w 370"/>
              <a:gd name="T75" fmla="*/ 475 h 550"/>
              <a:gd name="T76" fmla="*/ 167 w 370"/>
              <a:gd name="T77" fmla="*/ 475 h 550"/>
              <a:gd name="T78" fmla="*/ 157 w 370"/>
              <a:gd name="T79" fmla="*/ 471 h 550"/>
              <a:gd name="T80" fmla="*/ 156 w 370"/>
              <a:gd name="T81" fmla="*/ 461 h 550"/>
              <a:gd name="T82" fmla="*/ 165 w 370"/>
              <a:gd name="T83" fmla="*/ 412 h 550"/>
              <a:gd name="T84" fmla="*/ 173 w 370"/>
              <a:gd name="T85" fmla="*/ 369 h 550"/>
              <a:gd name="T86" fmla="*/ 154 w 370"/>
              <a:gd name="T87" fmla="*/ 355 h 550"/>
              <a:gd name="T88" fmla="*/ 146 w 370"/>
              <a:gd name="T89" fmla="*/ 332 h 550"/>
              <a:gd name="T90" fmla="*/ 157 w 370"/>
              <a:gd name="T91" fmla="*/ 304 h 550"/>
              <a:gd name="T92" fmla="*/ 185 w 370"/>
              <a:gd name="T93" fmla="*/ 292 h 550"/>
              <a:gd name="T94" fmla="*/ 213 w 370"/>
              <a:gd name="T95" fmla="*/ 304 h 550"/>
              <a:gd name="T96" fmla="*/ 225 w 370"/>
              <a:gd name="T97" fmla="*/ 332 h 550"/>
              <a:gd name="T98" fmla="*/ 217 w 370"/>
              <a:gd name="T99" fmla="*/ 355 h 550"/>
              <a:gd name="T100" fmla="*/ 197 w 370"/>
              <a:gd name="T101" fmla="*/ 369 h 550"/>
              <a:gd name="T102" fmla="*/ 204 w 370"/>
              <a:gd name="T103" fmla="*/ 411 h 550"/>
              <a:gd name="T104" fmla="*/ 214 w 370"/>
              <a:gd name="T105" fmla="*/ 46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 h="550">
                <a:moveTo>
                  <a:pt x="333" y="202"/>
                </a:moveTo>
                <a:cubicBezTo>
                  <a:pt x="333" y="175"/>
                  <a:pt x="333" y="175"/>
                  <a:pt x="333" y="175"/>
                </a:cubicBezTo>
                <a:cubicBezTo>
                  <a:pt x="333" y="148"/>
                  <a:pt x="333" y="148"/>
                  <a:pt x="333" y="148"/>
                </a:cubicBezTo>
                <a:cubicBezTo>
                  <a:pt x="333" y="108"/>
                  <a:pt x="317" y="71"/>
                  <a:pt x="290" y="44"/>
                </a:cubicBezTo>
                <a:cubicBezTo>
                  <a:pt x="263" y="17"/>
                  <a:pt x="226" y="0"/>
                  <a:pt x="185" y="0"/>
                </a:cubicBezTo>
                <a:cubicBezTo>
                  <a:pt x="144" y="0"/>
                  <a:pt x="107" y="17"/>
                  <a:pt x="80" y="44"/>
                </a:cubicBezTo>
                <a:cubicBezTo>
                  <a:pt x="54" y="71"/>
                  <a:pt x="37" y="108"/>
                  <a:pt x="37" y="148"/>
                </a:cubicBezTo>
                <a:cubicBezTo>
                  <a:pt x="37" y="175"/>
                  <a:pt x="37" y="175"/>
                  <a:pt x="37" y="175"/>
                </a:cubicBezTo>
                <a:cubicBezTo>
                  <a:pt x="37" y="202"/>
                  <a:pt x="37" y="202"/>
                  <a:pt x="37" y="202"/>
                </a:cubicBezTo>
                <a:cubicBezTo>
                  <a:pt x="27" y="204"/>
                  <a:pt x="17" y="210"/>
                  <a:pt x="11" y="218"/>
                </a:cubicBezTo>
                <a:cubicBezTo>
                  <a:pt x="4" y="225"/>
                  <a:pt x="0" y="236"/>
                  <a:pt x="0" y="247"/>
                </a:cubicBezTo>
                <a:cubicBezTo>
                  <a:pt x="0" y="376"/>
                  <a:pt x="0" y="376"/>
                  <a:pt x="0" y="376"/>
                </a:cubicBezTo>
                <a:cubicBezTo>
                  <a:pt x="0" y="504"/>
                  <a:pt x="0" y="504"/>
                  <a:pt x="0" y="504"/>
                </a:cubicBezTo>
                <a:cubicBezTo>
                  <a:pt x="0" y="517"/>
                  <a:pt x="6" y="528"/>
                  <a:pt x="14" y="537"/>
                </a:cubicBezTo>
                <a:cubicBezTo>
                  <a:pt x="22" y="545"/>
                  <a:pt x="33" y="550"/>
                  <a:pt x="46" y="550"/>
                </a:cubicBezTo>
                <a:cubicBezTo>
                  <a:pt x="185" y="550"/>
                  <a:pt x="185" y="550"/>
                  <a:pt x="185" y="550"/>
                </a:cubicBezTo>
                <a:cubicBezTo>
                  <a:pt x="324" y="550"/>
                  <a:pt x="324" y="550"/>
                  <a:pt x="324" y="550"/>
                </a:cubicBezTo>
                <a:cubicBezTo>
                  <a:pt x="337" y="550"/>
                  <a:pt x="348" y="545"/>
                  <a:pt x="357" y="537"/>
                </a:cubicBezTo>
                <a:cubicBezTo>
                  <a:pt x="365" y="528"/>
                  <a:pt x="370" y="517"/>
                  <a:pt x="370" y="504"/>
                </a:cubicBezTo>
                <a:cubicBezTo>
                  <a:pt x="370" y="376"/>
                  <a:pt x="370" y="376"/>
                  <a:pt x="370" y="376"/>
                </a:cubicBezTo>
                <a:cubicBezTo>
                  <a:pt x="370" y="247"/>
                  <a:pt x="370" y="247"/>
                  <a:pt x="370" y="247"/>
                </a:cubicBezTo>
                <a:cubicBezTo>
                  <a:pt x="370" y="236"/>
                  <a:pt x="366" y="225"/>
                  <a:pt x="359" y="218"/>
                </a:cubicBezTo>
                <a:cubicBezTo>
                  <a:pt x="353" y="210"/>
                  <a:pt x="344" y="204"/>
                  <a:pt x="333" y="202"/>
                </a:cubicBezTo>
                <a:close/>
                <a:moveTo>
                  <a:pt x="185" y="47"/>
                </a:moveTo>
                <a:cubicBezTo>
                  <a:pt x="213" y="47"/>
                  <a:pt x="238" y="59"/>
                  <a:pt x="257" y="77"/>
                </a:cubicBezTo>
                <a:cubicBezTo>
                  <a:pt x="275" y="95"/>
                  <a:pt x="286" y="120"/>
                  <a:pt x="286" y="148"/>
                </a:cubicBezTo>
                <a:cubicBezTo>
                  <a:pt x="286" y="175"/>
                  <a:pt x="286" y="175"/>
                  <a:pt x="286" y="175"/>
                </a:cubicBezTo>
                <a:cubicBezTo>
                  <a:pt x="286" y="201"/>
                  <a:pt x="286" y="201"/>
                  <a:pt x="286" y="201"/>
                </a:cubicBezTo>
                <a:cubicBezTo>
                  <a:pt x="185" y="201"/>
                  <a:pt x="185" y="201"/>
                  <a:pt x="185" y="201"/>
                </a:cubicBezTo>
                <a:cubicBezTo>
                  <a:pt x="84" y="201"/>
                  <a:pt x="84" y="201"/>
                  <a:pt x="84" y="201"/>
                </a:cubicBezTo>
                <a:cubicBezTo>
                  <a:pt x="84" y="175"/>
                  <a:pt x="84" y="175"/>
                  <a:pt x="84" y="175"/>
                </a:cubicBezTo>
                <a:cubicBezTo>
                  <a:pt x="84" y="148"/>
                  <a:pt x="84" y="148"/>
                  <a:pt x="84" y="148"/>
                </a:cubicBezTo>
                <a:cubicBezTo>
                  <a:pt x="84" y="120"/>
                  <a:pt x="95" y="95"/>
                  <a:pt x="114" y="77"/>
                </a:cubicBezTo>
                <a:cubicBezTo>
                  <a:pt x="132" y="59"/>
                  <a:pt x="157" y="47"/>
                  <a:pt x="185" y="47"/>
                </a:cubicBezTo>
                <a:close/>
                <a:moveTo>
                  <a:pt x="214" y="461"/>
                </a:moveTo>
                <a:cubicBezTo>
                  <a:pt x="215" y="467"/>
                  <a:pt x="214" y="471"/>
                  <a:pt x="212" y="473"/>
                </a:cubicBezTo>
                <a:cubicBezTo>
                  <a:pt x="210" y="475"/>
                  <a:pt x="206" y="475"/>
                  <a:pt x="202" y="475"/>
                </a:cubicBezTo>
                <a:cubicBezTo>
                  <a:pt x="185" y="475"/>
                  <a:pt x="185" y="475"/>
                  <a:pt x="185" y="475"/>
                </a:cubicBezTo>
                <a:cubicBezTo>
                  <a:pt x="167" y="475"/>
                  <a:pt x="167" y="475"/>
                  <a:pt x="167" y="475"/>
                </a:cubicBezTo>
                <a:cubicBezTo>
                  <a:pt x="162" y="475"/>
                  <a:pt x="159" y="473"/>
                  <a:pt x="157" y="471"/>
                </a:cubicBezTo>
                <a:cubicBezTo>
                  <a:pt x="156" y="468"/>
                  <a:pt x="156" y="464"/>
                  <a:pt x="156" y="461"/>
                </a:cubicBezTo>
                <a:cubicBezTo>
                  <a:pt x="157" y="458"/>
                  <a:pt x="161" y="435"/>
                  <a:pt x="165" y="412"/>
                </a:cubicBezTo>
                <a:cubicBezTo>
                  <a:pt x="169" y="390"/>
                  <a:pt x="173" y="369"/>
                  <a:pt x="173" y="369"/>
                </a:cubicBezTo>
                <a:cubicBezTo>
                  <a:pt x="165" y="366"/>
                  <a:pt x="158" y="361"/>
                  <a:pt x="154" y="355"/>
                </a:cubicBezTo>
                <a:cubicBezTo>
                  <a:pt x="149" y="348"/>
                  <a:pt x="146" y="340"/>
                  <a:pt x="146" y="332"/>
                </a:cubicBezTo>
                <a:cubicBezTo>
                  <a:pt x="146" y="321"/>
                  <a:pt x="150" y="311"/>
                  <a:pt x="157" y="304"/>
                </a:cubicBezTo>
                <a:cubicBezTo>
                  <a:pt x="164" y="297"/>
                  <a:pt x="174" y="292"/>
                  <a:pt x="185" y="292"/>
                </a:cubicBezTo>
                <a:cubicBezTo>
                  <a:pt x="196" y="292"/>
                  <a:pt x="206" y="297"/>
                  <a:pt x="213" y="304"/>
                </a:cubicBezTo>
                <a:cubicBezTo>
                  <a:pt x="220" y="311"/>
                  <a:pt x="225" y="321"/>
                  <a:pt x="225" y="332"/>
                </a:cubicBezTo>
                <a:cubicBezTo>
                  <a:pt x="225" y="340"/>
                  <a:pt x="222" y="349"/>
                  <a:pt x="217" y="355"/>
                </a:cubicBezTo>
                <a:cubicBezTo>
                  <a:pt x="212" y="362"/>
                  <a:pt x="205" y="367"/>
                  <a:pt x="197" y="369"/>
                </a:cubicBezTo>
                <a:cubicBezTo>
                  <a:pt x="197" y="369"/>
                  <a:pt x="200" y="389"/>
                  <a:pt x="204" y="411"/>
                </a:cubicBezTo>
                <a:cubicBezTo>
                  <a:pt x="209" y="432"/>
                  <a:pt x="213" y="455"/>
                  <a:pt x="214" y="46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nvGrpSpPr>
          <p:cNvPr id="2" name="Agrupar 1"/>
          <p:cNvGrpSpPr/>
          <p:nvPr/>
        </p:nvGrpSpPr>
        <p:grpSpPr>
          <a:xfrm>
            <a:off x="3877311" y="4917350"/>
            <a:ext cx="2188063" cy="792884"/>
            <a:chOff x="3877311" y="4917350"/>
            <a:chExt cx="2188063" cy="792884"/>
          </a:xfrm>
        </p:grpSpPr>
        <p:sp>
          <p:nvSpPr>
            <p:cNvPr id="390" name="TextBox 572"/>
            <p:cNvSpPr txBox="1"/>
            <p:nvPr/>
          </p:nvSpPr>
          <p:spPr>
            <a:xfrm>
              <a:off x="3877311" y="5420579"/>
              <a:ext cx="2188063"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G430/450</a:t>
              </a:r>
            </a:p>
          </p:txBody>
        </p:sp>
        <p:grpSp>
          <p:nvGrpSpPr>
            <p:cNvPr id="401" name="Agrupar 400"/>
            <p:cNvGrpSpPr/>
            <p:nvPr/>
          </p:nvGrpSpPr>
          <p:grpSpPr>
            <a:xfrm>
              <a:off x="4138288" y="4917350"/>
              <a:ext cx="1679560" cy="511452"/>
              <a:chOff x="3075052" y="2700206"/>
              <a:chExt cx="1027016" cy="329426"/>
            </a:xfrm>
          </p:grpSpPr>
          <p:sp>
            <p:nvSpPr>
              <p:cNvPr id="402" name="Rectángulo redondeado 401"/>
              <p:cNvSpPr/>
              <p:nvPr/>
            </p:nvSpPr>
            <p:spPr>
              <a:xfrm>
                <a:off x="3075052" y="2700206"/>
                <a:ext cx="1027016" cy="329426"/>
              </a:xfrm>
              <a:prstGeom prst="round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404" name="Rectángulo 403"/>
              <p:cNvSpPr/>
              <p:nvPr/>
            </p:nvSpPr>
            <p:spPr>
              <a:xfrm>
                <a:off x="3134756" y="2761542"/>
                <a:ext cx="909600" cy="21522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405" name="Oval 8"/>
              <p:cNvSpPr>
                <a:spLocks noChangeArrowheads="1"/>
              </p:cNvSpPr>
              <p:nvPr/>
            </p:nvSpPr>
            <p:spPr bwMode="auto">
              <a:xfrm>
                <a:off x="3201992" y="2819158"/>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406" name="Oval 8"/>
              <p:cNvSpPr>
                <a:spLocks noChangeArrowheads="1"/>
              </p:cNvSpPr>
              <p:nvPr/>
            </p:nvSpPr>
            <p:spPr bwMode="auto">
              <a:xfrm>
                <a:off x="3311047"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407" name="Oval 8"/>
              <p:cNvSpPr>
                <a:spLocks noChangeArrowheads="1"/>
              </p:cNvSpPr>
              <p:nvPr/>
            </p:nvSpPr>
            <p:spPr bwMode="auto">
              <a:xfrm>
                <a:off x="3855983"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grpSp>
      </p:grpSp>
      <p:grpSp>
        <p:nvGrpSpPr>
          <p:cNvPr id="312" name="Group 311"/>
          <p:cNvGrpSpPr/>
          <p:nvPr/>
        </p:nvGrpSpPr>
        <p:grpSpPr>
          <a:xfrm>
            <a:off x="5392877" y="4749770"/>
            <a:ext cx="565918" cy="548766"/>
            <a:chOff x="7808644" y="1876860"/>
            <a:chExt cx="565918" cy="548766"/>
          </a:xfrm>
        </p:grpSpPr>
        <p:grpSp>
          <p:nvGrpSpPr>
            <p:cNvPr id="313" name="Group 312"/>
            <p:cNvGrpSpPr/>
            <p:nvPr/>
          </p:nvGrpSpPr>
          <p:grpSpPr>
            <a:xfrm>
              <a:off x="7825796" y="1876860"/>
              <a:ext cx="548766" cy="548766"/>
              <a:chOff x="7825796" y="1876860"/>
              <a:chExt cx="448739" cy="448739"/>
            </a:xfrm>
          </p:grpSpPr>
          <p:sp>
            <p:nvSpPr>
              <p:cNvPr id="315" name="Oval 314"/>
              <p:cNvSpPr/>
              <p:nvPr/>
            </p:nvSpPr>
            <p:spPr>
              <a:xfrm>
                <a:off x="7825796" y="1876860"/>
                <a:ext cx="448739" cy="448739"/>
              </a:xfrm>
              <a:prstGeom prst="ellipse">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316" name="Group 315"/>
              <p:cNvGrpSpPr/>
              <p:nvPr/>
            </p:nvGrpSpPr>
            <p:grpSpPr>
              <a:xfrm>
                <a:off x="7987668" y="1876860"/>
                <a:ext cx="161864" cy="140494"/>
                <a:chOff x="-2276475" y="1687513"/>
                <a:chExt cx="1695449" cy="1471613"/>
              </a:xfrm>
              <a:solidFill>
                <a:schemeClr val="bg1"/>
              </a:solidFill>
            </p:grpSpPr>
            <p:sp>
              <p:nvSpPr>
                <p:cNvPr id="319"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20"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21"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22"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23"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24"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317" name="Freeform 82"/>
              <p:cNvSpPr>
                <a:spLocks noEditPoints="1"/>
              </p:cNvSpPr>
              <p:nvPr/>
            </p:nvSpPr>
            <p:spPr bwMode="auto">
              <a:xfrm>
                <a:off x="7849564" y="2007144"/>
                <a:ext cx="126957" cy="127082"/>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318" name="Freeform 63"/>
              <p:cNvSpPr>
                <a:spLocks noEditPoints="1"/>
              </p:cNvSpPr>
              <p:nvPr/>
            </p:nvSpPr>
            <p:spPr bwMode="auto">
              <a:xfrm>
                <a:off x="8124351" y="2009054"/>
                <a:ext cx="130558" cy="129116"/>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grpSp>
        <p:sp>
          <p:nvSpPr>
            <p:cNvPr id="314" name="TextBox 313"/>
            <p:cNvSpPr txBox="1"/>
            <p:nvPr/>
          </p:nvSpPr>
          <p:spPr>
            <a:xfrm>
              <a:off x="7808644" y="2139329"/>
              <a:ext cx="557227" cy="214650"/>
            </a:xfrm>
            <a:prstGeom prst="rect">
              <a:avLst/>
            </a:prstGeom>
            <a:noFill/>
          </p:spPr>
          <p:txBody>
            <a:bodyPr wrap="none" rtlCol="0">
              <a:noAutofit/>
            </a:bodyPr>
            <a:lstStyle/>
            <a:p>
              <a:pPr>
                <a:lnSpc>
                  <a:spcPct val="90000"/>
                </a:lnSpc>
              </a:pPr>
              <a:r>
                <a:rPr lang="en-US" sz="1200" dirty="0" smtClean="0">
                  <a:solidFill>
                    <a:schemeClr val="bg1"/>
                  </a:solidFill>
                  <a:latin typeface="Arial" charset="0"/>
                  <a:ea typeface="Arial" charset="0"/>
                  <a:cs typeface="Arial" charset="0"/>
                </a:rPr>
                <a:t>Agent</a:t>
              </a:r>
            </a:p>
          </p:txBody>
        </p:sp>
      </p:grpSp>
      <p:grpSp>
        <p:nvGrpSpPr>
          <p:cNvPr id="4" name="Agrupar 3"/>
          <p:cNvGrpSpPr/>
          <p:nvPr/>
        </p:nvGrpSpPr>
        <p:grpSpPr>
          <a:xfrm>
            <a:off x="3877431" y="5808007"/>
            <a:ext cx="2188063" cy="794392"/>
            <a:chOff x="3877431" y="5808007"/>
            <a:chExt cx="2188063" cy="794392"/>
          </a:xfrm>
        </p:grpSpPr>
        <p:sp>
          <p:nvSpPr>
            <p:cNvPr id="400" name="TextBox 616"/>
            <p:cNvSpPr txBox="1"/>
            <p:nvPr/>
          </p:nvSpPr>
          <p:spPr>
            <a:xfrm>
              <a:off x="3877431" y="6312744"/>
              <a:ext cx="2188063" cy="289655"/>
            </a:xfrm>
            <a:prstGeom prst="rect">
              <a:avLst/>
            </a:prstGeom>
            <a:noFill/>
          </p:spPr>
          <p:txBody>
            <a:bodyPr wrap="none" rtlCol="0">
              <a:noAutofit/>
            </a:bodyPr>
            <a:lstStyle/>
            <a:p>
              <a:pPr algn="ctr">
                <a:lnSpc>
                  <a:spcPct val="90000"/>
                </a:lnSpc>
              </a:pPr>
              <a:r>
                <a:rPr lang="en-US" sz="1800" dirty="0" smtClean="0">
                  <a:latin typeface="Arial" charset="0"/>
                  <a:ea typeface="Arial" charset="0"/>
                  <a:cs typeface="Arial" charset="0"/>
                </a:rPr>
                <a:t>SAL Gateway</a:t>
              </a:r>
            </a:p>
          </p:txBody>
        </p:sp>
        <p:grpSp>
          <p:nvGrpSpPr>
            <p:cNvPr id="421" name="Agrupar 420"/>
            <p:cNvGrpSpPr/>
            <p:nvPr/>
          </p:nvGrpSpPr>
          <p:grpSpPr>
            <a:xfrm>
              <a:off x="4138288" y="5808007"/>
              <a:ext cx="1679560" cy="511452"/>
              <a:chOff x="3075052" y="2700206"/>
              <a:chExt cx="1027016" cy="329426"/>
            </a:xfrm>
          </p:grpSpPr>
          <p:sp>
            <p:nvSpPr>
              <p:cNvPr id="423" name="Rectángulo redondeado 422"/>
              <p:cNvSpPr/>
              <p:nvPr/>
            </p:nvSpPr>
            <p:spPr>
              <a:xfrm>
                <a:off x="3075052" y="2700206"/>
                <a:ext cx="1027016" cy="329426"/>
              </a:xfrm>
              <a:prstGeom prst="roundRect">
                <a:avLst/>
              </a:prstGeom>
              <a:solidFill>
                <a:schemeClr val="accent2">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424" name="Rectángulo 423"/>
              <p:cNvSpPr/>
              <p:nvPr/>
            </p:nvSpPr>
            <p:spPr>
              <a:xfrm>
                <a:off x="3134756" y="2761542"/>
                <a:ext cx="909600" cy="21522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425" name="Oval 8"/>
              <p:cNvSpPr>
                <a:spLocks noChangeArrowheads="1"/>
              </p:cNvSpPr>
              <p:nvPr/>
            </p:nvSpPr>
            <p:spPr bwMode="auto">
              <a:xfrm>
                <a:off x="3201992" y="2819158"/>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428" name="Oval 8"/>
              <p:cNvSpPr>
                <a:spLocks noChangeArrowheads="1"/>
              </p:cNvSpPr>
              <p:nvPr/>
            </p:nvSpPr>
            <p:spPr bwMode="auto">
              <a:xfrm>
                <a:off x="3311047"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sp>
            <p:nvSpPr>
              <p:cNvPr id="429" name="Oval 8"/>
              <p:cNvSpPr>
                <a:spLocks noChangeArrowheads="1"/>
              </p:cNvSpPr>
              <p:nvPr/>
            </p:nvSpPr>
            <p:spPr bwMode="auto">
              <a:xfrm>
                <a:off x="3855983" y="2819160"/>
                <a:ext cx="77292" cy="84336"/>
              </a:xfrm>
              <a:prstGeom prst="ellipse">
                <a:avLst/>
              </a:prstGeom>
              <a:solidFill>
                <a:srgbClr val="C00000"/>
              </a:solidFill>
              <a:ln w="9525">
                <a:noFill/>
                <a:round/>
                <a:headEnd/>
                <a:tailEnd/>
              </a:ln>
            </p:spPr>
            <p:txBody>
              <a:bodyPr/>
              <a:lstStyle/>
              <a:p>
                <a:r>
                  <a:rPr lang="en-US" sz="600" kern="0" dirty="0" smtClean="0">
                    <a:solidFill>
                      <a:srgbClr val="000000"/>
                    </a:solidFill>
                    <a:latin typeface="Arial" charset="0"/>
                    <a:ea typeface="Arial" charset="0"/>
                    <a:cs typeface="Arial" charset="0"/>
                  </a:rPr>
                  <a:t> </a:t>
                </a:r>
                <a:endParaRPr lang="en-US" sz="600" kern="0" dirty="0">
                  <a:solidFill>
                    <a:srgbClr val="000000"/>
                  </a:solidFill>
                  <a:latin typeface="Arial" charset="0"/>
                  <a:ea typeface="Arial" charset="0"/>
                  <a:cs typeface="Arial" charset="0"/>
                </a:endParaRPr>
              </a:p>
            </p:txBody>
          </p:sp>
        </p:grpSp>
      </p:grpSp>
      <p:grpSp>
        <p:nvGrpSpPr>
          <p:cNvPr id="602" name="Group 601"/>
          <p:cNvGrpSpPr/>
          <p:nvPr/>
        </p:nvGrpSpPr>
        <p:grpSpPr>
          <a:xfrm>
            <a:off x="11639142" y="5059010"/>
            <a:ext cx="565918" cy="548766"/>
            <a:chOff x="7808644" y="1876860"/>
            <a:chExt cx="565918" cy="548766"/>
          </a:xfrm>
        </p:grpSpPr>
        <p:grpSp>
          <p:nvGrpSpPr>
            <p:cNvPr id="604" name="Group 603"/>
            <p:cNvGrpSpPr/>
            <p:nvPr/>
          </p:nvGrpSpPr>
          <p:grpSpPr>
            <a:xfrm>
              <a:off x="7825796" y="1876860"/>
              <a:ext cx="548766" cy="548766"/>
              <a:chOff x="7825796" y="1876860"/>
              <a:chExt cx="448739" cy="448739"/>
            </a:xfrm>
          </p:grpSpPr>
          <p:sp>
            <p:nvSpPr>
              <p:cNvPr id="606" name="Oval 605"/>
              <p:cNvSpPr/>
              <p:nvPr/>
            </p:nvSpPr>
            <p:spPr>
              <a:xfrm>
                <a:off x="7825796" y="1876860"/>
                <a:ext cx="448739" cy="448739"/>
              </a:xfrm>
              <a:prstGeom prst="ellipse">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607" name="Group 606"/>
              <p:cNvGrpSpPr/>
              <p:nvPr/>
            </p:nvGrpSpPr>
            <p:grpSpPr>
              <a:xfrm>
                <a:off x="7987668" y="1876860"/>
                <a:ext cx="161864" cy="140494"/>
                <a:chOff x="-2276475" y="1687513"/>
                <a:chExt cx="1695449" cy="1471613"/>
              </a:xfrm>
              <a:solidFill>
                <a:schemeClr val="bg1"/>
              </a:solidFill>
            </p:grpSpPr>
            <p:sp>
              <p:nvSpPr>
                <p:cNvPr id="610"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11"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12"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13"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14"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15"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608" name="Freeform 82"/>
              <p:cNvSpPr>
                <a:spLocks noEditPoints="1"/>
              </p:cNvSpPr>
              <p:nvPr/>
            </p:nvSpPr>
            <p:spPr bwMode="auto">
              <a:xfrm>
                <a:off x="7849564" y="2007144"/>
                <a:ext cx="126957" cy="127082"/>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09" name="Freeform 63"/>
              <p:cNvSpPr>
                <a:spLocks noEditPoints="1"/>
              </p:cNvSpPr>
              <p:nvPr/>
            </p:nvSpPr>
            <p:spPr bwMode="auto">
              <a:xfrm>
                <a:off x="8124351" y="2009054"/>
                <a:ext cx="130558" cy="129116"/>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grpSp>
        <p:sp>
          <p:nvSpPr>
            <p:cNvPr id="605" name="TextBox 604"/>
            <p:cNvSpPr txBox="1"/>
            <p:nvPr/>
          </p:nvSpPr>
          <p:spPr>
            <a:xfrm>
              <a:off x="7808644" y="2139329"/>
              <a:ext cx="557227" cy="214650"/>
            </a:xfrm>
            <a:prstGeom prst="rect">
              <a:avLst/>
            </a:prstGeom>
            <a:noFill/>
          </p:spPr>
          <p:txBody>
            <a:bodyPr wrap="none" rtlCol="0">
              <a:noAutofit/>
            </a:bodyPr>
            <a:lstStyle/>
            <a:p>
              <a:pPr>
                <a:lnSpc>
                  <a:spcPct val="90000"/>
                </a:lnSpc>
              </a:pPr>
              <a:r>
                <a:rPr lang="en-US" sz="1200" dirty="0" smtClean="0">
                  <a:solidFill>
                    <a:schemeClr val="bg1"/>
                  </a:solidFill>
                  <a:latin typeface="Arial" charset="0"/>
                  <a:ea typeface="Arial" charset="0"/>
                  <a:cs typeface="Arial" charset="0"/>
                </a:rPr>
                <a:t>Agent</a:t>
              </a:r>
            </a:p>
          </p:txBody>
        </p:sp>
      </p:grpSp>
      <p:grpSp>
        <p:nvGrpSpPr>
          <p:cNvPr id="635" name="Group 634"/>
          <p:cNvGrpSpPr/>
          <p:nvPr/>
        </p:nvGrpSpPr>
        <p:grpSpPr>
          <a:xfrm>
            <a:off x="9220120" y="1916945"/>
            <a:ext cx="565918" cy="548766"/>
            <a:chOff x="7808644" y="1876860"/>
            <a:chExt cx="565918" cy="548766"/>
          </a:xfrm>
        </p:grpSpPr>
        <p:grpSp>
          <p:nvGrpSpPr>
            <p:cNvPr id="636" name="Group 635"/>
            <p:cNvGrpSpPr/>
            <p:nvPr/>
          </p:nvGrpSpPr>
          <p:grpSpPr>
            <a:xfrm>
              <a:off x="7825796" y="1876860"/>
              <a:ext cx="548766" cy="548766"/>
              <a:chOff x="7825796" y="1876860"/>
              <a:chExt cx="448739" cy="448739"/>
            </a:xfrm>
          </p:grpSpPr>
          <p:sp>
            <p:nvSpPr>
              <p:cNvPr id="638" name="Oval 637"/>
              <p:cNvSpPr/>
              <p:nvPr/>
            </p:nvSpPr>
            <p:spPr>
              <a:xfrm>
                <a:off x="7825796" y="1876860"/>
                <a:ext cx="448739" cy="448739"/>
              </a:xfrm>
              <a:prstGeom prst="ellipse">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639" name="Group 638"/>
              <p:cNvGrpSpPr/>
              <p:nvPr/>
            </p:nvGrpSpPr>
            <p:grpSpPr>
              <a:xfrm>
                <a:off x="7987668" y="1876860"/>
                <a:ext cx="161864" cy="140494"/>
                <a:chOff x="-2276475" y="1687513"/>
                <a:chExt cx="1695449" cy="1471613"/>
              </a:xfrm>
              <a:solidFill>
                <a:schemeClr val="bg1"/>
              </a:solidFill>
            </p:grpSpPr>
            <p:sp>
              <p:nvSpPr>
                <p:cNvPr id="642" name="Freeform 42"/>
                <p:cNvSpPr>
                  <a:spLocks noEditPoints="1"/>
                </p:cNvSpPr>
                <p:nvPr/>
              </p:nvSpPr>
              <p:spPr bwMode="auto">
                <a:xfrm>
                  <a:off x="-1747838" y="1687513"/>
                  <a:ext cx="1166812" cy="1127125"/>
                </a:xfrm>
                <a:custGeom>
                  <a:avLst/>
                  <a:gdLst>
                    <a:gd name="T0" fmla="*/ 303 w 311"/>
                    <a:gd name="T1" fmla="*/ 265 h 301"/>
                    <a:gd name="T2" fmla="*/ 214 w 311"/>
                    <a:gd name="T3" fmla="*/ 176 h 301"/>
                    <a:gd name="T4" fmla="*/ 210 w 311"/>
                    <a:gd name="T5" fmla="*/ 156 h 301"/>
                    <a:gd name="T6" fmla="*/ 222 w 311"/>
                    <a:gd name="T7" fmla="*/ 106 h 301"/>
                    <a:gd name="T8" fmla="*/ 222 w 311"/>
                    <a:gd name="T9" fmla="*/ 106 h 301"/>
                    <a:gd name="T10" fmla="*/ 191 w 311"/>
                    <a:gd name="T11" fmla="*/ 31 h 301"/>
                    <a:gd name="T12" fmla="*/ 116 w 311"/>
                    <a:gd name="T13" fmla="*/ 0 h 301"/>
                    <a:gd name="T14" fmla="*/ 41 w 311"/>
                    <a:gd name="T15" fmla="*/ 31 h 301"/>
                    <a:gd name="T16" fmla="*/ 41 w 311"/>
                    <a:gd name="T17" fmla="*/ 181 h 301"/>
                    <a:gd name="T18" fmla="*/ 162 w 311"/>
                    <a:gd name="T19" fmla="*/ 202 h 301"/>
                    <a:gd name="T20" fmla="*/ 187 w 311"/>
                    <a:gd name="T21" fmla="*/ 205 h 301"/>
                    <a:gd name="T22" fmla="*/ 275 w 311"/>
                    <a:gd name="T23" fmla="*/ 293 h 301"/>
                    <a:gd name="T24" fmla="*/ 303 w 311"/>
                    <a:gd name="T25" fmla="*/ 293 h 301"/>
                    <a:gd name="T26" fmla="*/ 303 w 311"/>
                    <a:gd name="T27" fmla="*/ 265 h 301"/>
                    <a:gd name="T28" fmla="*/ 64 w 311"/>
                    <a:gd name="T29" fmla="*/ 159 h 301"/>
                    <a:gd name="T30" fmla="*/ 64 w 311"/>
                    <a:gd name="T31" fmla="*/ 54 h 301"/>
                    <a:gd name="T32" fmla="*/ 116 w 311"/>
                    <a:gd name="T33" fmla="*/ 32 h 301"/>
                    <a:gd name="T34" fmla="*/ 169 w 311"/>
                    <a:gd name="T35" fmla="*/ 54 h 301"/>
                    <a:gd name="T36" fmla="*/ 169 w 311"/>
                    <a:gd name="T37" fmla="*/ 54 h 301"/>
                    <a:gd name="T38" fmla="*/ 191 w 311"/>
                    <a:gd name="T39" fmla="*/ 106 h 301"/>
                    <a:gd name="T40" fmla="*/ 169 w 311"/>
                    <a:gd name="T41" fmla="*/ 159 h 301"/>
                    <a:gd name="T42" fmla="*/ 64 w 311"/>
                    <a:gd name="T43" fmla="*/ 15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1" h="301">
                      <a:moveTo>
                        <a:pt x="303" y="265"/>
                      </a:moveTo>
                      <a:cubicBezTo>
                        <a:pt x="303" y="265"/>
                        <a:pt x="221" y="183"/>
                        <a:pt x="214" y="176"/>
                      </a:cubicBezTo>
                      <a:cubicBezTo>
                        <a:pt x="207" y="169"/>
                        <a:pt x="208" y="159"/>
                        <a:pt x="210" y="156"/>
                      </a:cubicBezTo>
                      <a:cubicBezTo>
                        <a:pt x="218" y="141"/>
                        <a:pt x="222" y="124"/>
                        <a:pt x="222" y="106"/>
                      </a:cubicBezTo>
                      <a:cubicBezTo>
                        <a:pt x="222" y="106"/>
                        <a:pt x="222" y="106"/>
                        <a:pt x="222" y="106"/>
                      </a:cubicBezTo>
                      <a:cubicBezTo>
                        <a:pt x="222" y="78"/>
                        <a:pt x="211" y="51"/>
                        <a:pt x="191" y="31"/>
                      </a:cubicBezTo>
                      <a:cubicBezTo>
                        <a:pt x="171" y="11"/>
                        <a:pt x="145" y="0"/>
                        <a:pt x="116" y="0"/>
                      </a:cubicBezTo>
                      <a:cubicBezTo>
                        <a:pt x="88" y="0"/>
                        <a:pt x="61" y="11"/>
                        <a:pt x="41" y="31"/>
                      </a:cubicBezTo>
                      <a:cubicBezTo>
                        <a:pt x="0" y="73"/>
                        <a:pt x="0" y="140"/>
                        <a:pt x="41" y="181"/>
                      </a:cubicBezTo>
                      <a:cubicBezTo>
                        <a:pt x="74" y="214"/>
                        <a:pt x="123" y="221"/>
                        <a:pt x="162" y="202"/>
                      </a:cubicBezTo>
                      <a:cubicBezTo>
                        <a:pt x="167" y="200"/>
                        <a:pt x="178" y="196"/>
                        <a:pt x="187" y="205"/>
                      </a:cubicBezTo>
                      <a:cubicBezTo>
                        <a:pt x="196" y="214"/>
                        <a:pt x="275" y="293"/>
                        <a:pt x="275" y="293"/>
                      </a:cubicBezTo>
                      <a:cubicBezTo>
                        <a:pt x="283" y="301"/>
                        <a:pt x="295" y="301"/>
                        <a:pt x="303" y="293"/>
                      </a:cubicBezTo>
                      <a:cubicBezTo>
                        <a:pt x="311" y="285"/>
                        <a:pt x="311" y="273"/>
                        <a:pt x="303" y="265"/>
                      </a:cubicBezTo>
                      <a:close/>
                      <a:moveTo>
                        <a:pt x="64" y="159"/>
                      </a:moveTo>
                      <a:cubicBezTo>
                        <a:pt x="35" y="130"/>
                        <a:pt x="35" y="83"/>
                        <a:pt x="64" y="54"/>
                      </a:cubicBezTo>
                      <a:cubicBezTo>
                        <a:pt x="78" y="40"/>
                        <a:pt x="96" y="32"/>
                        <a:pt x="116" y="32"/>
                      </a:cubicBezTo>
                      <a:cubicBezTo>
                        <a:pt x="136" y="32"/>
                        <a:pt x="155" y="40"/>
                        <a:pt x="169" y="54"/>
                      </a:cubicBezTo>
                      <a:cubicBezTo>
                        <a:pt x="169" y="54"/>
                        <a:pt x="169" y="54"/>
                        <a:pt x="169" y="54"/>
                      </a:cubicBezTo>
                      <a:cubicBezTo>
                        <a:pt x="183" y="68"/>
                        <a:pt x="191" y="87"/>
                        <a:pt x="191" y="106"/>
                      </a:cubicBezTo>
                      <a:cubicBezTo>
                        <a:pt x="191" y="126"/>
                        <a:pt x="183" y="145"/>
                        <a:pt x="169" y="159"/>
                      </a:cubicBezTo>
                      <a:cubicBezTo>
                        <a:pt x="140" y="188"/>
                        <a:pt x="93" y="188"/>
                        <a:pt x="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43" name="Freeform 43"/>
                <p:cNvSpPr>
                  <a:spLocks/>
                </p:cNvSpPr>
                <p:nvPr/>
              </p:nvSpPr>
              <p:spPr bwMode="auto">
                <a:xfrm>
                  <a:off x="-2276475" y="2754313"/>
                  <a:ext cx="1128712" cy="404813"/>
                </a:xfrm>
                <a:custGeom>
                  <a:avLst/>
                  <a:gdLst>
                    <a:gd name="T0" fmla="*/ 150 w 301"/>
                    <a:gd name="T1" fmla="*/ 33 h 108"/>
                    <a:gd name="T2" fmla="*/ 7 w 301"/>
                    <a:gd name="T3" fmla="*/ 0 h 108"/>
                    <a:gd name="T4" fmla="*/ 0 w 301"/>
                    <a:gd name="T5" fmla="*/ 16 h 108"/>
                    <a:gd name="T6" fmla="*/ 0 w 301"/>
                    <a:gd name="T7" fmla="*/ 54 h 108"/>
                    <a:gd name="T8" fmla="*/ 150 w 301"/>
                    <a:gd name="T9" fmla="*/ 108 h 108"/>
                    <a:gd name="T10" fmla="*/ 301 w 301"/>
                    <a:gd name="T11" fmla="*/ 54 h 108"/>
                    <a:gd name="T12" fmla="*/ 301 w 301"/>
                    <a:gd name="T13" fmla="*/ 14 h 108"/>
                    <a:gd name="T14" fmla="*/ 294 w 301"/>
                    <a:gd name="T15" fmla="*/ 0 h 108"/>
                    <a:gd name="T16" fmla="*/ 150 w 301"/>
                    <a:gd name="T1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108">
                      <a:moveTo>
                        <a:pt x="150" y="33"/>
                      </a:moveTo>
                      <a:cubicBezTo>
                        <a:pt x="93" y="33"/>
                        <a:pt x="36" y="21"/>
                        <a:pt x="7" y="0"/>
                      </a:cubicBezTo>
                      <a:cubicBezTo>
                        <a:pt x="2" y="5"/>
                        <a:pt x="0" y="10"/>
                        <a:pt x="0" y="16"/>
                      </a:cubicBezTo>
                      <a:cubicBezTo>
                        <a:pt x="0" y="17"/>
                        <a:pt x="0" y="53"/>
                        <a:pt x="0" y="54"/>
                      </a:cubicBezTo>
                      <a:cubicBezTo>
                        <a:pt x="0" y="84"/>
                        <a:pt x="67" y="108"/>
                        <a:pt x="150" y="108"/>
                      </a:cubicBezTo>
                      <a:cubicBezTo>
                        <a:pt x="233" y="108"/>
                        <a:pt x="301" y="84"/>
                        <a:pt x="301" y="54"/>
                      </a:cubicBezTo>
                      <a:cubicBezTo>
                        <a:pt x="301" y="14"/>
                        <a:pt x="301" y="14"/>
                        <a:pt x="301" y="14"/>
                      </a:cubicBezTo>
                      <a:cubicBezTo>
                        <a:pt x="300" y="9"/>
                        <a:pt x="298" y="4"/>
                        <a:pt x="294" y="0"/>
                      </a:cubicBezTo>
                      <a:cubicBezTo>
                        <a:pt x="265" y="21"/>
                        <a:pt x="207" y="33"/>
                        <a:pt x="15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44" name="Freeform 44"/>
                <p:cNvSpPr>
                  <a:spLocks/>
                </p:cNvSpPr>
                <p:nvPr/>
              </p:nvSpPr>
              <p:spPr bwMode="auto">
                <a:xfrm>
                  <a:off x="-2276475" y="2428875"/>
                  <a:ext cx="1128712" cy="404813"/>
                </a:xfrm>
                <a:custGeom>
                  <a:avLst/>
                  <a:gdLst>
                    <a:gd name="T0" fmla="*/ 234 w 301"/>
                    <a:gd name="T1" fmla="*/ 24 h 108"/>
                    <a:gd name="T2" fmla="*/ 150 w 301"/>
                    <a:gd name="T3" fmla="*/ 33 h 108"/>
                    <a:gd name="T4" fmla="*/ 7 w 301"/>
                    <a:gd name="T5" fmla="*/ 0 h 108"/>
                    <a:gd name="T6" fmla="*/ 0 w 301"/>
                    <a:gd name="T7" fmla="*/ 16 h 108"/>
                    <a:gd name="T8" fmla="*/ 0 w 301"/>
                    <a:gd name="T9" fmla="*/ 54 h 108"/>
                    <a:gd name="T10" fmla="*/ 150 w 301"/>
                    <a:gd name="T11" fmla="*/ 108 h 108"/>
                    <a:gd name="T12" fmla="*/ 301 w 301"/>
                    <a:gd name="T13" fmla="*/ 54 h 108"/>
                    <a:gd name="T14" fmla="*/ 301 w 301"/>
                    <a:gd name="T15" fmla="*/ 18 h 108"/>
                    <a:gd name="T16" fmla="*/ 257 w 301"/>
                    <a:gd name="T17" fmla="*/ 26 h 108"/>
                    <a:gd name="T18" fmla="*/ 234 w 301"/>
                    <a:gd name="T19"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108">
                      <a:moveTo>
                        <a:pt x="234" y="24"/>
                      </a:moveTo>
                      <a:cubicBezTo>
                        <a:pt x="209" y="30"/>
                        <a:pt x="179" y="33"/>
                        <a:pt x="150" y="33"/>
                      </a:cubicBezTo>
                      <a:cubicBezTo>
                        <a:pt x="93" y="33"/>
                        <a:pt x="36" y="21"/>
                        <a:pt x="7" y="0"/>
                      </a:cubicBezTo>
                      <a:cubicBezTo>
                        <a:pt x="2" y="5"/>
                        <a:pt x="0" y="10"/>
                        <a:pt x="0" y="16"/>
                      </a:cubicBezTo>
                      <a:cubicBezTo>
                        <a:pt x="0" y="17"/>
                        <a:pt x="0" y="54"/>
                        <a:pt x="0" y="54"/>
                      </a:cubicBezTo>
                      <a:cubicBezTo>
                        <a:pt x="0" y="84"/>
                        <a:pt x="67" y="108"/>
                        <a:pt x="150" y="108"/>
                      </a:cubicBezTo>
                      <a:cubicBezTo>
                        <a:pt x="233" y="108"/>
                        <a:pt x="301" y="84"/>
                        <a:pt x="301" y="54"/>
                      </a:cubicBezTo>
                      <a:cubicBezTo>
                        <a:pt x="301" y="18"/>
                        <a:pt x="301" y="18"/>
                        <a:pt x="301" y="18"/>
                      </a:cubicBezTo>
                      <a:cubicBezTo>
                        <a:pt x="287" y="23"/>
                        <a:pt x="272" y="26"/>
                        <a:pt x="257" y="26"/>
                      </a:cubicBezTo>
                      <a:cubicBezTo>
                        <a:pt x="249" y="26"/>
                        <a:pt x="242" y="25"/>
                        <a:pt x="23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45" name="Freeform 45"/>
                <p:cNvSpPr>
                  <a:spLocks/>
                </p:cNvSpPr>
                <p:nvPr/>
              </p:nvSpPr>
              <p:spPr bwMode="auto">
                <a:xfrm>
                  <a:off x="-1878013" y="2020888"/>
                  <a:ext cx="134937" cy="152400"/>
                </a:xfrm>
                <a:custGeom>
                  <a:avLst/>
                  <a:gdLst>
                    <a:gd name="T0" fmla="*/ 8 w 36"/>
                    <a:gd name="T1" fmla="*/ 20 h 41"/>
                    <a:gd name="T2" fmla="*/ 34 w 36"/>
                    <a:gd name="T3" fmla="*/ 8 h 41"/>
                    <a:gd name="T4" fmla="*/ 35 w 36"/>
                    <a:gd name="T5" fmla="*/ 0 h 41"/>
                    <a:gd name="T6" fmla="*/ 16 w 36"/>
                    <a:gd name="T7" fmla="*/ 4 h 41"/>
                    <a:gd name="T8" fmla="*/ 0 w 36"/>
                    <a:gd name="T9" fmla="*/ 20 h 41"/>
                    <a:gd name="T10" fmla="*/ 36 w 36"/>
                    <a:gd name="T11" fmla="*/ 41 h 41"/>
                    <a:gd name="T12" fmla="*/ 34 w 36"/>
                    <a:gd name="T13" fmla="*/ 33 h 41"/>
                    <a:gd name="T14" fmla="*/ 8 w 36"/>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1">
                      <a:moveTo>
                        <a:pt x="8" y="20"/>
                      </a:moveTo>
                      <a:cubicBezTo>
                        <a:pt x="8" y="15"/>
                        <a:pt x="19" y="10"/>
                        <a:pt x="34" y="8"/>
                      </a:cubicBezTo>
                      <a:cubicBezTo>
                        <a:pt x="34" y="6"/>
                        <a:pt x="34" y="3"/>
                        <a:pt x="35" y="0"/>
                      </a:cubicBezTo>
                      <a:cubicBezTo>
                        <a:pt x="28" y="1"/>
                        <a:pt x="21" y="2"/>
                        <a:pt x="16" y="4"/>
                      </a:cubicBezTo>
                      <a:cubicBezTo>
                        <a:pt x="3" y="9"/>
                        <a:pt x="0" y="16"/>
                        <a:pt x="0" y="20"/>
                      </a:cubicBezTo>
                      <a:cubicBezTo>
                        <a:pt x="0" y="33"/>
                        <a:pt x="17" y="39"/>
                        <a:pt x="36" y="41"/>
                      </a:cubicBezTo>
                      <a:cubicBezTo>
                        <a:pt x="35" y="38"/>
                        <a:pt x="35" y="35"/>
                        <a:pt x="34" y="33"/>
                      </a:cubicBezTo>
                      <a:cubicBezTo>
                        <a:pt x="19" y="31"/>
                        <a:pt x="8" y="26"/>
                        <a:pt x="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46" name="Freeform 46"/>
                <p:cNvSpPr>
                  <a:spLocks/>
                </p:cNvSpPr>
                <p:nvPr/>
              </p:nvSpPr>
              <p:spPr bwMode="auto">
                <a:xfrm>
                  <a:off x="-1555750" y="1949450"/>
                  <a:ext cx="434975" cy="396875"/>
                </a:xfrm>
                <a:custGeom>
                  <a:avLst/>
                  <a:gdLst>
                    <a:gd name="T0" fmla="*/ 66 w 116"/>
                    <a:gd name="T1" fmla="*/ 106 h 106"/>
                    <a:gd name="T2" fmla="*/ 116 w 116"/>
                    <a:gd name="T3" fmla="*/ 85 h 106"/>
                    <a:gd name="T4" fmla="*/ 116 w 116"/>
                    <a:gd name="T5" fmla="*/ 56 h 106"/>
                    <a:gd name="T6" fmla="*/ 3 w 116"/>
                    <a:gd name="T7" fmla="*/ 0 h 106"/>
                    <a:gd name="T8" fmla="*/ 0 w 116"/>
                    <a:gd name="T9" fmla="*/ 7 h 106"/>
                    <a:gd name="T10" fmla="*/ 89 w 116"/>
                    <a:gd name="T11" fmla="*/ 42 h 106"/>
                    <a:gd name="T12" fmla="*/ 8 w 116"/>
                    <a:gd name="T13" fmla="*/ 75 h 106"/>
                    <a:gd name="T14" fmla="*/ 16 w 116"/>
                    <a:gd name="T15" fmla="*/ 85 h 106"/>
                    <a:gd name="T16" fmla="*/ 66 w 116"/>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6">
                      <a:moveTo>
                        <a:pt x="66" y="106"/>
                      </a:moveTo>
                      <a:cubicBezTo>
                        <a:pt x="85" y="106"/>
                        <a:pt x="103" y="98"/>
                        <a:pt x="116" y="85"/>
                      </a:cubicBezTo>
                      <a:cubicBezTo>
                        <a:pt x="116" y="56"/>
                        <a:pt x="116" y="56"/>
                        <a:pt x="116" y="56"/>
                      </a:cubicBezTo>
                      <a:cubicBezTo>
                        <a:pt x="114" y="30"/>
                        <a:pt x="67" y="8"/>
                        <a:pt x="3" y="0"/>
                      </a:cubicBezTo>
                      <a:cubicBezTo>
                        <a:pt x="2" y="2"/>
                        <a:pt x="1" y="5"/>
                        <a:pt x="0" y="7"/>
                      </a:cubicBezTo>
                      <a:cubicBezTo>
                        <a:pt x="52" y="13"/>
                        <a:pt x="89" y="27"/>
                        <a:pt x="89" y="42"/>
                      </a:cubicBezTo>
                      <a:cubicBezTo>
                        <a:pt x="89" y="56"/>
                        <a:pt x="56" y="69"/>
                        <a:pt x="8" y="75"/>
                      </a:cubicBezTo>
                      <a:cubicBezTo>
                        <a:pt x="10" y="79"/>
                        <a:pt x="13" y="82"/>
                        <a:pt x="16" y="85"/>
                      </a:cubicBezTo>
                      <a:cubicBezTo>
                        <a:pt x="29" y="98"/>
                        <a:pt x="47" y="106"/>
                        <a:pt x="66"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63" name="Freeform 47"/>
                <p:cNvSpPr>
                  <a:spLocks/>
                </p:cNvSpPr>
                <p:nvPr/>
              </p:nvSpPr>
              <p:spPr bwMode="auto">
                <a:xfrm>
                  <a:off x="-2276475" y="1963738"/>
                  <a:ext cx="787400" cy="544513"/>
                </a:xfrm>
                <a:custGeom>
                  <a:avLst/>
                  <a:gdLst>
                    <a:gd name="T0" fmla="*/ 146 w 210"/>
                    <a:gd name="T1" fmla="*/ 72 h 145"/>
                    <a:gd name="T2" fmla="*/ 24 w 210"/>
                    <a:gd name="T3" fmla="*/ 39 h 145"/>
                    <a:gd name="T4" fmla="*/ 142 w 210"/>
                    <a:gd name="T5" fmla="*/ 7 h 145"/>
                    <a:gd name="T6" fmla="*/ 144 w 210"/>
                    <a:gd name="T7" fmla="*/ 0 h 145"/>
                    <a:gd name="T8" fmla="*/ 0 w 210"/>
                    <a:gd name="T9" fmla="*/ 53 h 145"/>
                    <a:gd name="T10" fmla="*/ 0 w 210"/>
                    <a:gd name="T11" fmla="*/ 92 h 145"/>
                    <a:gd name="T12" fmla="*/ 150 w 210"/>
                    <a:gd name="T13" fmla="*/ 145 h 145"/>
                    <a:gd name="T14" fmla="*/ 210 w 210"/>
                    <a:gd name="T15" fmla="*/ 140 h 145"/>
                    <a:gd name="T16" fmla="*/ 174 w 210"/>
                    <a:gd name="T17" fmla="*/ 116 h 145"/>
                    <a:gd name="T18" fmla="*/ 146 w 210"/>
                    <a:gd name="T1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145">
                      <a:moveTo>
                        <a:pt x="146" y="72"/>
                      </a:moveTo>
                      <a:cubicBezTo>
                        <a:pt x="78" y="71"/>
                        <a:pt x="24" y="56"/>
                        <a:pt x="24" y="39"/>
                      </a:cubicBezTo>
                      <a:cubicBezTo>
                        <a:pt x="24" y="23"/>
                        <a:pt x="76" y="8"/>
                        <a:pt x="142" y="7"/>
                      </a:cubicBezTo>
                      <a:cubicBezTo>
                        <a:pt x="143" y="4"/>
                        <a:pt x="143" y="2"/>
                        <a:pt x="144" y="0"/>
                      </a:cubicBezTo>
                      <a:cubicBezTo>
                        <a:pt x="64" y="1"/>
                        <a:pt x="0" y="24"/>
                        <a:pt x="0" y="53"/>
                      </a:cubicBezTo>
                      <a:cubicBezTo>
                        <a:pt x="0" y="54"/>
                        <a:pt x="0" y="91"/>
                        <a:pt x="0" y="92"/>
                      </a:cubicBezTo>
                      <a:cubicBezTo>
                        <a:pt x="0" y="121"/>
                        <a:pt x="67" y="145"/>
                        <a:pt x="150" y="145"/>
                      </a:cubicBezTo>
                      <a:cubicBezTo>
                        <a:pt x="171" y="145"/>
                        <a:pt x="192" y="143"/>
                        <a:pt x="210" y="140"/>
                      </a:cubicBezTo>
                      <a:cubicBezTo>
                        <a:pt x="197" y="135"/>
                        <a:pt x="184" y="126"/>
                        <a:pt x="174" y="116"/>
                      </a:cubicBezTo>
                      <a:cubicBezTo>
                        <a:pt x="161" y="103"/>
                        <a:pt x="152" y="88"/>
                        <a:pt x="14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grpSp>
          <p:sp>
            <p:nvSpPr>
              <p:cNvPr id="640" name="Freeform 82"/>
              <p:cNvSpPr>
                <a:spLocks noEditPoints="1"/>
              </p:cNvSpPr>
              <p:nvPr/>
            </p:nvSpPr>
            <p:spPr bwMode="auto">
              <a:xfrm>
                <a:off x="7849564" y="2007144"/>
                <a:ext cx="126957" cy="127082"/>
              </a:xfrm>
              <a:custGeom>
                <a:avLst/>
                <a:gdLst>
                  <a:gd name="T0" fmla="*/ 216 w 431"/>
                  <a:gd name="T1" fmla="*/ 0 h 431"/>
                  <a:gd name="T2" fmla="*/ 0 w 431"/>
                  <a:gd name="T3" fmla="*/ 215 h 431"/>
                  <a:gd name="T4" fmla="*/ 216 w 431"/>
                  <a:gd name="T5" fmla="*/ 431 h 431"/>
                  <a:gd name="T6" fmla="*/ 431 w 431"/>
                  <a:gd name="T7" fmla="*/ 215 h 431"/>
                  <a:gd name="T8" fmla="*/ 216 w 431"/>
                  <a:gd name="T9" fmla="*/ 0 h 431"/>
                  <a:gd name="T10" fmla="*/ 392 w 431"/>
                  <a:gd name="T11" fmla="*/ 144 h 431"/>
                  <a:gd name="T12" fmla="*/ 396 w 431"/>
                  <a:gd name="T13" fmla="*/ 155 h 431"/>
                  <a:gd name="T14" fmla="*/ 358 w 431"/>
                  <a:gd name="T15" fmla="*/ 170 h 431"/>
                  <a:gd name="T16" fmla="*/ 354 w 431"/>
                  <a:gd name="T17" fmla="*/ 158 h 431"/>
                  <a:gd name="T18" fmla="*/ 392 w 431"/>
                  <a:gd name="T19" fmla="*/ 144 h 431"/>
                  <a:gd name="T20" fmla="*/ 350 w 431"/>
                  <a:gd name="T21" fmla="*/ 80 h 431"/>
                  <a:gd name="T22" fmla="*/ 358 w 431"/>
                  <a:gd name="T23" fmla="*/ 89 h 431"/>
                  <a:gd name="T24" fmla="*/ 328 w 431"/>
                  <a:gd name="T25" fmla="*/ 117 h 431"/>
                  <a:gd name="T26" fmla="*/ 320 w 431"/>
                  <a:gd name="T27" fmla="*/ 108 h 431"/>
                  <a:gd name="T28" fmla="*/ 350 w 431"/>
                  <a:gd name="T29" fmla="*/ 80 h 431"/>
                  <a:gd name="T30" fmla="*/ 285 w 431"/>
                  <a:gd name="T31" fmla="*/ 38 h 431"/>
                  <a:gd name="T32" fmla="*/ 296 w 431"/>
                  <a:gd name="T33" fmla="*/ 43 h 431"/>
                  <a:gd name="T34" fmla="*/ 280 w 431"/>
                  <a:gd name="T35" fmla="*/ 81 h 431"/>
                  <a:gd name="T36" fmla="*/ 269 w 431"/>
                  <a:gd name="T37" fmla="*/ 76 h 431"/>
                  <a:gd name="T38" fmla="*/ 285 w 431"/>
                  <a:gd name="T39" fmla="*/ 38 h 431"/>
                  <a:gd name="T40" fmla="*/ 210 w 431"/>
                  <a:gd name="T41" fmla="*/ 25 h 431"/>
                  <a:gd name="T42" fmla="*/ 222 w 431"/>
                  <a:gd name="T43" fmla="*/ 25 h 431"/>
                  <a:gd name="T44" fmla="*/ 221 w 431"/>
                  <a:gd name="T45" fmla="*/ 66 h 431"/>
                  <a:gd name="T46" fmla="*/ 209 w 431"/>
                  <a:gd name="T47" fmla="*/ 66 h 431"/>
                  <a:gd name="T48" fmla="*/ 210 w 431"/>
                  <a:gd name="T49" fmla="*/ 25 h 431"/>
                  <a:gd name="T50" fmla="*/ 26 w 431"/>
                  <a:gd name="T51" fmla="*/ 232 h 431"/>
                  <a:gd name="T52" fmla="*/ 25 w 431"/>
                  <a:gd name="T53" fmla="*/ 220 h 431"/>
                  <a:gd name="T54" fmla="*/ 66 w 431"/>
                  <a:gd name="T55" fmla="*/ 218 h 431"/>
                  <a:gd name="T56" fmla="*/ 67 w 431"/>
                  <a:gd name="T57" fmla="*/ 230 h 431"/>
                  <a:gd name="T58" fmla="*/ 26 w 431"/>
                  <a:gd name="T59" fmla="*/ 232 h 431"/>
                  <a:gd name="T60" fmla="*/ 73 w 431"/>
                  <a:gd name="T61" fmla="*/ 170 h 431"/>
                  <a:gd name="T62" fmla="*/ 35 w 431"/>
                  <a:gd name="T63" fmla="*/ 155 h 431"/>
                  <a:gd name="T64" fmla="*/ 39 w 431"/>
                  <a:gd name="T65" fmla="*/ 144 h 431"/>
                  <a:gd name="T66" fmla="*/ 77 w 431"/>
                  <a:gd name="T67" fmla="*/ 158 h 431"/>
                  <a:gd name="T68" fmla="*/ 73 w 431"/>
                  <a:gd name="T69" fmla="*/ 170 h 431"/>
                  <a:gd name="T70" fmla="*/ 103 w 431"/>
                  <a:gd name="T71" fmla="*/ 117 h 431"/>
                  <a:gd name="T72" fmla="*/ 73 w 431"/>
                  <a:gd name="T73" fmla="*/ 89 h 431"/>
                  <a:gd name="T74" fmla="*/ 81 w 431"/>
                  <a:gd name="T75" fmla="*/ 80 h 431"/>
                  <a:gd name="T76" fmla="*/ 111 w 431"/>
                  <a:gd name="T77" fmla="*/ 108 h 431"/>
                  <a:gd name="T78" fmla="*/ 103 w 431"/>
                  <a:gd name="T79" fmla="*/ 117 h 431"/>
                  <a:gd name="T80" fmla="*/ 151 w 431"/>
                  <a:gd name="T81" fmla="*/ 81 h 431"/>
                  <a:gd name="T82" fmla="*/ 135 w 431"/>
                  <a:gd name="T83" fmla="*/ 43 h 431"/>
                  <a:gd name="T84" fmla="*/ 146 w 431"/>
                  <a:gd name="T85" fmla="*/ 38 h 431"/>
                  <a:gd name="T86" fmla="*/ 162 w 431"/>
                  <a:gd name="T87" fmla="*/ 76 h 431"/>
                  <a:gd name="T88" fmla="*/ 151 w 431"/>
                  <a:gd name="T89" fmla="*/ 81 h 431"/>
                  <a:gd name="T90" fmla="*/ 214 w 431"/>
                  <a:gd name="T91" fmla="*/ 281 h 431"/>
                  <a:gd name="T92" fmla="*/ 184 w 431"/>
                  <a:gd name="T93" fmla="*/ 250 h 431"/>
                  <a:gd name="T94" fmla="*/ 214 w 431"/>
                  <a:gd name="T95" fmla="*/ 219 h 431"/>
                  <a:gd name="T96" fmla="*/ 236 w 431"/>
                  <a:gd name="T97" fmla="*/ 228 h 431"/>
                  <a:gd name="T98" fmla="*/ 394 w 431"/>
                  <a:gd name="T99" fmla="*/ 184 h 431"/>
                  <a:gd name="T100" fmla="*/ 397 w 431"/>
                  <a:gd name="T101" fmla="*/ 195 h 431"/>
                  <a:gd name="T102" fmla="*/ 245 w 431"/>
                  <a:gd name="T103" fmla="*/ 253 h 431"/>
                  <a:gd name="T104" fmla="*/ 214 w 431"/>
                  <a:gd name="T105" fmla="*/ 281 h 431"/>
                  <a:gd name="T106" fmla="*/ 364 w 431"/>
                  <a:gd name="T107" fmla="*/ 230 h 431"/>
                  <a:gd name="T108" fmla="*/ 365 w 431"/>
                  <a:gd name="T109" fmla="*/ 218 h 431"/>
                  <a:gd name="T110" fmla="*/ 406 w 431"/>
                  <a:gd name="T111" fmla="*/ 220 h 431"/>
                  <a:gd name="T112" fmla="*/ 405 w 431"/>
                  <a:gd name="T113" fmla="*/ 232 h 431"/>
                  <a:gd name="T114" fmla="*/ 364 w 431"/>
                  <a:gd name="T115" fmla="*/ 2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1" h="431">
                    <a:moveTo>
                      <a:pt x="216" y="0"/>
                    </a:moveTo>
                    <a:cubicBezTo>
                      <a:pt x="97" y="0"/>
                      <a:pt x="0" y="97"/>
                      <a:pt x="0" y="215"/>
                    </a:cubicBezTo>
                    <a:cubicBezTo>
                      <a:pt x="0" y="334"/>
                      <a:pt x="97" y="431"/>
                      <a:pt x="216" y="431"/>
                    </a:cubicBezTo>
                    <a:cubicBezTo>
                      <a:pt x="334" y="431"/>
                      <a:pt x="431" y="334"/>
                      <a:pt x="431" y="215"/>
                    </a:cubicBezTo>
                    <a:cubicBezTo>
                      <a:pt x="431" y="97"/>
                      <a:pt x="334" y="0"/>
                      <a:pt x="216" y="0"/>
                    </a:cubicBezTo>
                    <a:close/>
                    <a:moveTo>
                      <a:pt x="392" y="144"/>
                    </a:moveTo>
                    <a:cubicBezTo>
                      <a:pt x="396" y="155"/>
                      <a:pt x="396" y="155"/>
                      <a:pt x="396" y="155"/>
                    </a:cubicBezTo>
                    <a:cubicBezTo>
                      <a:pt x="358" y="170"/>
                      <a:pt x="358" y="170"/>
                      <a:pt x="358" y="170"/>
                    </a:cubicBezTo>
                    <a:cubicBezTo>
                      <a:pt x="354" y="158"/>
                      <a:pt x="354" y="158"/>
                      <a:pt x="354" y="158"/>
                    </a:cubicBezTo>
                    <a:lnTo>
                      <a:pt x="392" y="144"/>
                    </a:lnTo>
                    <a:close/>
                    <a:moveTo>
                      <a:pt x="350" y="80"/>
                    </a:moveTo>
                    <a:cubicBezTo>
                      <a:pt x="358" y="89"/>
                      <a:pt x="358" y="89"/>
                      <a:pt x="358" y="89"/>
                    </a:cubicBezTo>
                    <a:cubicBezTo>
                      <a:pt x="328" y="117"/>
                      <a:pt x="328" y="117"/>
                      <a:pt x="328" y="117"/>
                    </a:cubicBezTo>
                    <a:cubicBezTo>
                      <a:pt x="320" y="108"/>
                      <a:pt x="320" y="108"/>
                      <a:pt x="320" y="108"/>
                    </a:cubicBezTo>
                    <a:lnTo>
                      <a:pt x="350" y="80"/>
                    </a:lnTo>
                    <a:close/>
                    <a:moveTo>
                      <a:pt x="285" y="38"/>
                    </a:moveTo>
                    <a:cubicBezTo>
                      <a:pt x="296" y="43"/>
                      <a:pt x="296" y="43"/>
                      <a:pt x="296" y="43"/>
                    </a:cubicBezTo>
                    <a:cubicBezTo>
                      <a:pt x="280" y="81"/>
                      <a:pt x="280" y="81"/>
                      <a:pt x="280" y="81"/>
                    </a:cubicBezTo>
                    <a:cubicBezTo>
                      <a:pt x="269" y="76"/>
                      <a:pt x="269" y="76"/>
                      <a:pt x="269" y="76"/>
                    </a:cubicBezTo>
                    <a:lnTo>
                      <a:pt x="285" y="38"/>
                    </a:lnTo>
                    <a:close/>
                    <a:moveTo>
                      <a:pt x="210" y="25"/>
                    </a:moveTo>
                    <a:cubicBezTo>
                      <a:pt x="222" y="25"/>
                      <a:pt x="222" y="25"/>
                      <a:pt x="222" y="25"/>
                    </a:cubicBezTo>
                    <a:cubicBezTo>
                      <a:pt x="221" y="66"/>
                      <a:pt x="221" y="66"/>
                      <a:pt x="221" y="66"/>
                    </a:cubicBezTo>
                    <a:cubicBezTo>
                      <a:pt x="209" y="66"/>
                      <a:pt x="209" y="66"/>
                      <a:pt x="209" y="66"/>
                    </a:cubicBezTo>
                    <a:lnTo>
                      <a:pt x="210" y="25"/>
                    </a:lnTo>
                    <a:close/>
                    <a:moveTo>
                      <a:pt x="26" y="232"/>
                    </a:moveTo>
                    <a:cubicBezTo>
                      <a:pt x="25" y="220"/>
                      <a:pt x="25" y="220"/>
                      <a:pt x="25" y="220"/>
                    </a:cubicBezTo>
                    <a:cubicBezTo>
                      <a:pt x="66" y="218"/>
                      <a:pt x="66" y="218"/>
                      <a:pt x="66" y="218"/>
                    </a:cubicBezTo>
                    <a:cubicBezTo>
                      <a:pt x="67" y="230"/>
                      <a:pt x="67" y="230"/>
                      <a:pt x="67" y="230"/>
                    </a:cubicBezTo>
                    <a:lnTo>
                      <a:pt x="26" y="232"/>
                    </a:lnTo>
                    <a:close/>
                    <a:moveTo>
                      <a:pt x="73" y="170"/>
                    </a:moveTo>
                    <a:cubicBezTo>
                      <a:pt x="35" y="155"/>
                      <a:pt x="35" y="155"/>
                      <a:pt x="35" y="155"/>
                    </a:cubicBezTo>
                    <a:cubicBezTo>
                      <a:pt x="39" y="144"/>
                      <a:pt x="39" y="144"/>
                      <a:pt x="39" y="144"/>
                    </a:cubicBezTo>
                    <a:cubicBezTo>
                      <a:pt x="77" y="158"/>
                      <a:pt x="77" y="158"/>
                      <a:pt x="77" y="158"/>
                    </a:cubicBezTo>
                    <a:lnTo>
                      <a:pt x="73" y="170"/>
                    </a:lnTo>
                    <a:close/>
                    <a:moveTo>
                      <a:pt x="103" y="117"/>
                    </a:moveTo>
                    <a:cubicBezTo>
                      <a:pt x="73" y="89"/>
                      <a:pt x="73" y="89"/>
                      <a:pt x="73" y="89"/>
                    </a:cubicBezTo>
                    <a:cubicBezTo>
                      <a:pt x="81" y="80"/>
                      <a:pt x="81" y="80"/>
                      <a:pt x="81" y="80"/>
                    </a:cubicBezTo>
                    <a:cubicBezTo>
                      <a:pt x="111" y="108"/>
                      <a:pt x="111" y="108"/>
                      <a:pt x="111" y="108"/>
                    </a:cubicBezTo>
                    <a:lnTo>
                      <a:pt x="103" y="117"/>
                    </a:lnTo>
                    <a:close/>
                    <a:moveTo>
                      <a:pt x="151" y="81"/>
                    </a:moveTo>
                    <a:cubicBezTo>
                      <a:pt x="135" y="43"/>
                      <a:pt x="135" y="43"/>
                      <a:pt x="135" y="43"/>
                    </a:cubicBezTo>
                    <a:cubicBezTo>
                      <a:pt x="146" y="38"/>
                      <a:pt x="146" y="38"/>
                      <a:pt x="146" y="38"/>
                    </a:cubicBezTo>
                    <a:cubicBezTo>
                      <a:pt x="162" y="76"/>
                      <a:pt x="162" y="76"/>
                      <a:pt x="162" y="76"/>
                    </a:cubicBezTo>
                    <a:lnTo>
                      <a:pt x="151" y="81"/>
                    </a:lnTo>
                    <a:close/>
                    <a:moveTo>
                      <a:pt x="214" y="281"/>
                    </a:moveTo>
                    <a:cubicBezTo>
                      <a:pt x="197" y="281"/>
                      <a:pt x="184" y="267"/>
                      <a:pt x="184" y="250"/>
                    </a:cubicBezTo>
                    <a:cubicBezTo>
                      <a:pt x="184" y="233"/>
                      <a:pt x="197" y="219"/>
                      <a:pt x="214" y="219"/>
                    </a:cubicBezTo>
                    <a:cubicBezTo>
                      <a:pt x="223" y="219"/>
                      <a:pt x="230" y="223"/>
                      <a:pt x="236" y="228"/>
                    </a:cubicBezTo>
                    <a:cubicBezTo>
                      <a:pt x="394" y="184"/>
                      <a:pt x="394" y="184"/>
                      <a:pt x="394" y="184"/>
                    </a:cubicBezTo>
                    <a:cubicBezTo>
                      <a:pt x="397" y="195"/>
                      <a:pt x="397" y="195"/>
                      <a:pt x="397" y="195"/>
                    </a:cubicBezTo>
                    <a:cubicBezTo>
                      <a:pt x="245" y="253"/>
                      <a:pt x="245" y="253"/>
                      <a:pt x="245" y="253"/>
                    </a:cubicBezTo>
                    <a:cubicBezTo>
                      <a:pt x="243" y="269"/>
                      <a:pt x="230" y="281"/>
                      <a:pt x="214" y="281"/>
                    </a:cubicBezTo>
                    <a:close/>
                    <a:moveTo>
                      <a:pt x="364" y="230"/>
                    </a:moveTo>
                    <a:cubicBezTo>
                      <a:pt x="365" y="218"/>
                      <a:pt x="365" y="218"/>
                      <a:pt x="365" y="218"/>
                    </a:cubicBezTo>
                    <a:cubicBezTo>
                      <a:pt x="406" y="220"/>
                      <a:pt x="406" y="220"/>
                      <a:pt x="406" y="220"/>
                    </a:cubicBezTo>
                    <a:cubicBezTo>
                      <a:pt x="405" y="232"/>
                      <a:pt x="405" y="232"/>
                      <a:pt x="405" y="232"/>
                    </a:cubicBezTo>
                    <a:lnTo>
                      <a:pt x="364" y="230"/>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en-US" dirty="0">
                  <a:latin typeface="Arial" charset="0"/>
                  <a:ea typeface="Arial" charset="0"/>
                  <a:cs typeface="Arial" charset="0"/>
                </a:endParaRPr>
              </a:p>
            </p:txBody>
          </p:sp>
          <p:sp>
            <p:nvSpPr>
              <p:cNvPr id="641" name="Freeform 63"/>
              <p:cNvSpPr>
                <a:spLocks noEditPoints="1"/>
              </p:cNvSpPr>
              <p:nvPr/>
            </p:nvSpPr>
            <p:spPr bwMode="auto">
              <a:xfrm>
                <a:off x="8124351" y="2009054"/>
                <a:ext cx="130558" cy="129116"/>
              </a:xfrm>
              <a:custGeom>
                <a:avLst/>
                <a:gdLst>
                  <a:gd name="T0" fmla="*/ 2147483647 w 212"/>
                  <a:gd name="T1" fmla="*/ 2147483647 h 211"/>
                  <a:gd name="T2" fmla="*/ 2147483647 w 212"/>
                  <a:gd name="T3" fmla="*/ 2147483647 h 211"/>
                  <a:gd name="T4" fmla="*/ 2147483647 w 212"/>
                  <a:gd name="T5" fmla="*/ 2147483647 h 211"/>
                  <a:gd name="T6" fmla="*/ 2147483647 w 212"/>
                  <a:gd name="T7" fmla="*/ 2147483647 h 211"/>
                  <a:gd name="T8" fmla="*/ 2147483647 w 212"/>
                  <a:gd name="T9" fmla="*/ 2147483647 h 211"/>
                  <a:gd name="T10" fmla="*/ 2147483647 w 212"/>
                  <a:gd name="T11" fmla="*/ 2147483647 h 211"/>
                  <a:gd name="T12" fmla="*/ 2147483647 w 212"/>
                  <a:gd name="T13" fmla="*/ 2147483647 h 211"/>
                  <a:gd name="T14" fmla="*/ 2147483647 w 212"/>
                  <a:gd name="T15" fmla="*/ 2147483647 h 211"/>
                  <a:gd name="T16" fmla="*/ 2147483647 w 212"/>
                  <a:gd name="T17" fmla="*/ 2147483647 h 211"/>
                  <a:gd name="T18" fmla="*/ 2147483647 w 212"/>
                  <a:gd name="T19" fmla="*/ 2147483647 h 211"/>
                  <a:gd name="T20" fmla="*/ 2147483647 w 212"/>
                  <a:gd name="T21" fmla="*/ 2147483647 h 211"/>
                  <a:gd name="T22" fmla="*/ 2147483647 w 212"/>
                  <a:gd name="T23" fmla="*/ 2147483647 h 211"/>
                  <a:gd name="T24" fmla="*/ 2147483647 w 212"/>
                  <a:gd name="T25" fmla="*/ 2147483647 h 211"/>
                  <a:gd name="T26" fmla="*/ 2147483647 w 212"/>
                  <a:gd name="T27" fmla="*/ 2147483647 h 211"/>
                  <a:gd name="T28" fmla="*/ 2147483647 w 212"/>
                  <a:gd name="T29" fmla="*/ 2147483647 h 211"/>
                  <a:gd name="T30" fmla="*/ 2147483647 w 212"/>
                  <a:gd name="T31" fmla="*/ 2147483647 h 211"/>
                  <a:gd name="T32" fmla="*/ 2147483647 w 212"/>
                  <a:gd name="T33" fmla="*/ 2147483647 h 211"/>
                  <a:gd name="T34" fmla="*/ 2147483647 w 212"/>
                  <a:gd name="T35" fmla="*/ 2147483647 h 211"/>
                  <a:gd name="T36" fmla="*/ 2147483647 w 212"/>
                  <a:gd name="T37" fmla="*/ 2147483647 h 211"/>
                  <a:gd name="T38" fmla="*/ 2147483647 w 212"/>
                  <a:gd name="T39" fmla="*/ 2147483647 h 211"/>
                  <a:gd name="T40" fmla="*/ 2147483647 w 212"/>
                  <a:gd name="T41" fmla="*/ 2147483647 h 211"/>
                  <a:gd name="T42" fmla="*/ 2147483647 w 212"/>
                  <a:gd name="T43" fmla="*/ 2147483647 h 211"/>
                  <a:gd name="T44" fmla="*/ 2147483647 w 212"/>
                  <a:gd name="T45" fmla="*/ 2147483647 h 211"/>
                  <a:gd name="T46" fmla="*/ 2147483647 w 212"/>
                  <a:gd name="T47" fmla="*/ 2147483647 h 211"/>
                  <a:gd name="T48" fmla="*/ 2147483647 w 212"/>
                  <a:gd name="T49" fmla="*/ 2147483647 h 211"/>
                  <a:gd name="T50" fmla="*/ 2147483647 w 212"/>
                  <a:gd name="T51" fmla="*/ 2147483647 h 211"/>
                  <a:gd name="T52" fmla="*/ 2147483647 w 212"/>
                  <a:gd name="T53" fmla="*/ 2147483647 h 211"/>
                  <a:gd name="T54" fmla="*/ 2147483647 w 212"/>
                  <a:gd name="T55" fmla="*/ 2147483647 h 211"/>
                  <a:gd name="T56" fmla="*/ 2147483647 w 212"/>
                  <a:gd name="T57" fmla="*/ 2147483647 h 211"/>
                  <a:gd name="T58" fmla="*/ 2147483647 w 212"/>
                  <a:gd name="T59" fmla="*/ 2147483647 h 211"/>
                  <a:gd name="T60" fmla="*/ 2147483647 w 212"/>
                  <a:gd name="T61" fmla="*/ 2147483647 h 211"/>
                  <a:gd name="T62" fmla="*/ 2147483647 w 212"/>
                  <a:gd name="T63" fmla="*/ 2147483647 h 211"/>
                  <a:gd name="T64" fmla="*/ 2147483647 w 212"/>
                  <a:gd name="T65" fmla="*/ 2147483647 h 211"/>
                  <a:gd name="T66" fmla="*/ 2147483647 w 212"/>
                  <a:gd name="T67" fmla="*/ 2147483647 h 211"/>
                  <a:gd name="T68" fmla="*/ 2147483647 w 212"/>
                  <a:gd name="T69" fmla="*/ 2147483647 h 211"/>
                  <a:gd name="T70" fmla="*/ 2147483647 w 212"/>
                  <a:gd name="T71" fmla="*/ 2147483647 h 211"/>
                  <a:gd name="T72" fmla="*/ 2147483647 w 212"/>
                  <a:gd name="T73" fmla="*/ 2147483647 h 211"/>
                  <a:gd name="T74" fmla="*/ 2147483647 w 212"/>
                  <a:gd name="T75" fmla="*/ 2147483647 h 211"/>
                  <a:gd name="T76" fmla="*/ 2147483647 w 212"/>
                  <a:gd name="T77" fmla="*/ 2147483647 h 211"/>
                  <a:gd name="T78" fmla="*/ 2147483647 w 212"/>
                  <a:gd name="T79" fmla="*/ 2147483647 h 211"/>
                  <a:gd name="T80" fmla="*/ 2147483647 w 212"/>
                  <a:gd name="T81" fmla="*/ 2147483647 h 211"/>
                  <a:gd name="T82" fmla="*/ 2147483647 w 212"/>
                  <a:gd name="T83" fmla="*/ 2147483647 h 211"/>
                  <a:gd name="T84" fmla="*/ 2147483647 w 212"/>
                  <a:gd name="T85" fmla="*/ 2147483647 h 211"/>
                  <a:gd name="T86" fmla="*/ 2147483647 w 212"/>
                  <a:gd name="T87" fmla="*/ 2147483647 h 211"/>
                  <a:gd name="T88" fmla="*/ 2147483647 w 212"/>
                  <a:gd name="T89" fmla="*/ 2147483647 h 211"/>
                  <a:gd name="T90" fmla="*/ 2147483647 w 212"/>
                  <a:gd name="T91" fmla="*/ 2147483647 h 211"/>
                  <a:gd name="T92" fmla="*/ 2147483647 w 21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2"/>
                  <a:gd name="T142" fmla="*/ 0 h 211"/>
                  <a:gd name="T143" fmla="*/ 212 w 21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2" h="211">
                    <a:moveTo>
                      <a:pt x="71" y="91"/>
                    </a:moveTo>
                    <a:cubicBezTo>
                      <a:pt x="10" y="31"/>
                      <a:pt x="10" y="31"/>
                      <a:pt x="10" y="31"/>
                    </a:cubicBezTo>
                    <a:cubicBezTo>
                      <a:pt x="8" y="29"/>
                      <a:pt x="8" y="26"/>
                      <a:pt x="10" y="23"/>
                    </a:cubicBezTo>
                    <a:cubicBezTo>
                      <a:pt x="12" y="21"/>
                      <a:pt x="16" y="21"/>
                      <a:pt x="18" y="23"/>
                    </a:cubicBezTo>
                    <a:cubicBezTo>
                      <a:pt x="78" y="84"/>
                      <a:pt x="78" y="84"/>
                      <a:pt x="78" y="84"/>
                    </a:cubicBezTo>
                    <a:cubicBezTo>
                      <a:pt x="83" y="79"/>
                      <a:pt x="83" y="79"/>
                      <a:pt x="83" y="79"/>
                    </a:cubicBezTo>
                    <a:cubicBezTo>
                      <a:pt x="23" y="19"/>
                      <a:pt x="23" y="19"/>
                      <a:pt x="23" y="19"/>
                    </a:cubicBezTo>
                    <a:cubicBezTo>
                      <a:pt x="21" y="17"/>
                      <a:pt x="21" y="13"/>
                      <a:pt x="23" y="11"/>
                    </a:cubicBezTo>
                    <a:cubicBezTo>
                      <a:pt x="25" y="9"/>
                      <a:pt x="28" y="9"/>
                      <a:pt x="30" y="11"/>
                    </a:cubicBezTo>
                    <a:cubicBezTo>
                      <a:pt x="91" y="72"/>
                      <a:pt x="91" y="72"/>
                      <a:pt x="91" y="72"/>
                    </a:cubicBezTo>
                    <a:cubicBezTo>
                      <a:pt x="98" y="65"/>
                      <a:pt x="98" y="65"/>
                      <a:pt x="98" y="65"/>
                    </a:cubicBezTo>
                    <a:cubicBezTo>
                      <a:pt x="40" y="7"/>
                      <a:pt x="40" y="7"/>
                      <a:pt x="40" y="7"/>
                    </a:cubicBezTo>
                    <a:cubicBezTo>
                      <a:pt x="32" y="0"/>
                      <a:pt x="19" y="1"/>
                      <a:pt x="10" y="10"/>
                    </a:cubicBezTo>
                    <a:cubicBezTo>
                      <a:pt x="2" y="19"/>
                      <a:pt x="0" y="32"/>
                      <a:pt x="8" y="39"/>
                    </a:cubicBezTo>
                    <a:cubicBezTo>
                      <a:pt x="66" y="97"/>
                      <a:pt x="66" y="97"/>
                      <a:pt x="66" y="97"/>
                    </a:cubicBezTo>
                    <a:lnTo>
                      <a:pt x="71" y="91"/>
                    </a:lnTo>
                    <a:close/>
                    <a:moveTo>
                      <a:pt x="211" y="200"/>
                    </a:moveTo>
                    <a:cubicBezTo>
                      <a:pt x="194" y="175"/>
                      <a:pt x="194" y="175"/>
                      <a:pt x="194" y="175"/>
                    </a:cubicBezTo>
                    <a:cubicBezTo>
                      <a:pt x="193" y="174"/>
                      <a:pt x="192" y="175"/>
                      <a:pt x="189" y="177"/>
                    </a:cubicBezTo>
                    <a:cubicBezTo>
                      <a:pt x="189" y="177"/>
                      <a:pt x="189" y="177"/>
                      <a:pt x="189" y="176"/>
                    </a:cubicBezTo>
                    <a:cubicBezTo>
                      <a:pt x="138" y="125"/>
                      <a:pt x="138" y="125"/>
                      <a:pt x="138" y="125"/>
                    </a:cubicBezTo>
                    <a:cubicBezTo>
                      <a:pt x="126" y="137"/>
                      <a:pt x="126" y="137"/>
                      <a:pt x="126" y="137"/>
                    </a:cubicBezTo>
                    <a:cubicBezTo>
                      <a:pt x="177" y="188"/>
                      <a:pt x="177" y="188"/>
                      <a:pt x="177" y="188"/>
                    </a:cubicBezTo>
                    <a:cubicBezTo>
                      <a:pt x="177" y="189"/>
                      <a:pt x="177" y="189"/>
                      <a:pt x="178" y="189"/>
                    </a:cubicBezTo>
                    <a:cubicBezTo>
                      <a:pt x="176" y="191"/>
                      <a:pt x="175" y="193"/>
                      <a:pt x="176" y="193"/>
                    </a:cubicBezTo>
                    <a:cubicBezTo>
                      <a:pt x="201" y="210"/>
                      <a:pt x="201" y="210"/>
                      <a:pt x="201" y="210"/>
                    </a:cubicBezTo>
                    <a:cubicBezTo>
                      <a:pt x="202" y="211"/>
                      <a:pt x="205" y="209"/>
                      <a:pt x="207" y="206"/>
                    </a:cubicBezTo>
                    <a:cubicBezTo>
                      <a:pt x="210" y="204"/>
                      <a:pt x="212" y="201"/>
                      <a:pt x="211" y="200"/>
                    </a:cubicBezTo>
                    <a:close/>
                    <a:moveTo>
                      <a:pt x="152" y="101"/>
                    </a:moveTo>
                    <a:cubicBezTo>
                      <a:pt x="165" y="103"/>
                      <a:pt x="180" y="98"/>
                      <a:pt x="190" y="88"/>
                    </a:cubicBezTo>
                    <a:cubicBezTo>
                      <a:pt x="206" y="73"/>
                      <a:pt x="208" y="49"/>
                      <a:pt x="198" y="32"/>
                    </a:cubicBezTo>
                    <a:cubicBezTo>
                      <a:pt x="164" y="65"/>
                      <a:pt x="164" y="65"/>
                      <a:pt x="164" y="65"/>
                    </a:cubicBezTo>
                    <a:cubicBezTo>
                      <a:pt x="148" y="49"/>
                      <a:pt x="148" y="49"/>
                      <a:pt x="148" y="49"/>
                    </a:cubicBezTo>
                    <a:cubicBezTo>
                      <a:pt x="181" y="16"/>
                      <a:pt x="181" y="16"/>
                      <a:pt x="181" y="16"/>
                    </a:cubicBezTo>
                    <a:cubicBezTo>
                      <a:pt x="164" y="5"/>
                      <a:pt x="141" y="7"/>
                      <a:pt x="125" y="23"/>
                    </a:cubicBezTo>
                    <a:cubicBezTo>
                      <a:pt x="115" y="33"/>
                      <a:pt x="111" y="48"/>
                      <a:pt x="112" y="61"/>
                    </a:cubicBezTo>
                    <a:cubicBezTo>
                      <a:pt x="110" y="63"/>
                      <a:pt x="108" y="64"/>
                      <a:pt x="107" y="66"/>
                    </a:cubicBezTo>
                    <a:cubicBezTo>
                      <a:pt x="18" y="154"/>
                      <a:pt x="18" y="154"/>
                      <a:pt x="18" y="154"/>
                    </a:cubicBezTo>
                    <a:cubicBezTo>
                      <a:pt x="7" y="165"/>
                      <a:pt x="7" y="184"/>
                      <a:pt x="18" y="195"/>
                    </a:cubicBezTo>
                    <a:cubicBezTo>
                      <a:pt x="29" y="206"/>
                      <a:pt x="48" y="206"/>
                      <a:pt x="59" y="195"/>
                    </a:cubicBezTo>
                    <a:cubicBezTo>
                      <a:pt x="147" y="106"/>
                      <a:pt x="147" y="106"/>
                      <a:pt x="147" y="106"/>
                    </a:cubicBezTo>
                    <a:cubicBezTo>
                      <a:pt x="149" y="105"/>
                      <a:pt x="151" y="103"/>
                      <a:pt x="152" y="101"/>
                    </a:cubicBezTo>
                    <a:close/>
                    <a:moveTo>
                      <a:pt x="48" y="178"/>
                    </a:moveTo>
                    <a:cubicBezTo>
                      <a:pt x="45" y="182"/>
                      <a:pt x="39" y="182"/>
                      <a:pt x="35" y="178"/>
                    </a:cubicBezTo>
                    <a:cubicBezTo>
                      <a:pt x="31" y="175"/>
                      <a:pt x="31" y="169"/>
                      <a:pt x="35" y="165"/>
                    </a:cubicBezTo>
                    <a:cubicBezTo>
                      <a:pt x="39" y="161"/>
                      <a:pt x="45" y="161"/>
                      <a:pt x="48" y="165"/>
                    </a:cubicBezTo>
                    <a:cubicBezTo>
                      <a:pt x="52" y="169"/>
                      <a:pt x="52" y="175"/>
                      <a:pt x="48" y="178"/>
                    </a:cubicBezTo>
                    <a:close/>
                  </a:path>
                </a:pathLst>
              </a:cu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232"/>
                  </a:solidFill>
                  <a:effectLst/>
                  <a:uLnTx/>
                  <a:uFillTx/>
                  <a:latin typeface="Arial" charset="0"/>
                  <a:ea typeface="Arial" charset="0"/>
                  <a:cs typeface="Arial" charset="0"/>
                </a:endParaRPr>
              </a:p>
            </p:txBody>
          </p:sp>
        </p:grpSp>
        <p:sp>
          <p:nvSpPr>
            <p:cNvPr id="637" name="TextBox 636"/>
            <p:cNvSpPr txBox="1"/>
            <p:nvPr/>
          </p:nvSpPr>
          <p:spPr>
            <a:xfrm>
              <a:off x="7808644" y="2139329"/>
              <a:ext cx="557227" cy="214650"/>
            </a:xfrm>
            <a:prstGeom prst="rect">
              <a:avLst/>
            </a:prstGeom>
            <a:noFill/>
          </p:spPr>
          <p:txBody>
            <a:bodyPr wrap="none" rtlCol="0">
              <a:noAutofit/>
            </a:bodyPr>
            <a:lstStyle/>
            <a:p>
              <a:pPr>
                <a:lnSpc>
                  <a:spcPct val="90000"/>
                </a:lnSpc>
              </a:pPr>
              <a:r>
                <a:rPr lang="en-US" sz="1200" dirty="0" smtClean="0">
                  <a:solidFill>
                    <a:schemeClr val="bg1"/>
                  </a:solidFill>
                  <a:latin typeface="Arial" charset="0"/>
                  <a:ea typeface="Arial" charset="0"/>
                  <a:cs typeface="Arial" charset="0"/>
                </a:rPr>
                <a:t>Agent</a:t>
              </a:r>
            </a:p>
          </p:txBody>
        </p:sp>
      </p:grpSp>
    </p:spTree>
    <p:extLst>
      <p:ext uri="{BB962C8B-B14F-4D97-AF65-F5344CB8AC3E}">
        <p14:creationId xmlns:p14="http://schemas.microsoft.com/office/powerpoint/2010/main" val="70751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250"/>
                                        <p:tgtEl>
                                          <p:spTgt spid="35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48"/>
                                        </p:tgtEl>
                                        <p:attrNameLst>
                                          <p:attrName>style.visibility</p:attrName>
                                        </p:attrNameLst>
                                      </p:cBhvr>
                                      <p:to>
                                        <p:strVal val="visible"/>
                                      </p:to>
                                    </p:set>
                                    <p:animEffect transition="in" filter="fade">
                                      <p:cBhvr>
                                        <p:cTn id="11" dur="250"/>
                                        <p:tgtEl>
                                          <p:spTgt spid="248"/>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fade">
                                      <p:cBhvr>
                                        <p:cTn id="15" dur="250"/>
                                        <p:tgtEl>
                                          <p:spTgt spid="247"/>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50"/>
                                        </p:tgtEl>
                                        <p:attrNameLst>
                                          <p:attrName>style.visibility</p:attrName>
                                        </p:attrNameLst>
                                      </p:cBhvr>
                                      <p:to>
                                        <p:strVal val="visible"/>
                                      </p:to>
                                    </p:set>
                                    <p:animEffect transition="in" filter="fade">
                                      <p:cBhvr>
                                        <p:cTn id="23" dur="250"/>
                                        <p:tgtEl>
                                          <p:spTgt spid="250"/>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443"/>
                                        </p:tgtEl>
                                        <p:attrNameLst>
                                          <p:attrName>style.visibility</p:attrName>
                                        </p:attrNameLst>
                                      </p:cBhvr>
                                      <p:to>
                                        <p:strVal val="visible"/>
                                      </p:to>
                                    </p:set>
                                    <p:animEffect transition="in" filter="fade">
                                      <p:cBhvr>
                                        <p:cTn id="27" dur="250"/>
                                        <p:tgtEl>
                                          <p:spTgt spid="443"/>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359"/>
                                        </p:tgtEl>
                                        <p:attrNameLst>
                                          <p:attrName>style.visibility</p:attrName>
                                        </p:attrNameLst>
                                      </p:cBhvr>
                                      <p:to>
                                        <p:strVal val="visible"/>
                                      </p:to>
                                    </p:set>
                                    <p:animEffect transition="in" filter="fade">
                                      <p:cBhvr>
                                        <p:cTn id="31" dur="250"/>
                                        <p:tgtEl>
                                          <p:spTgt spid="359"/>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251"/>
                                        </p:tgtEl>
                                        <p:attrNameLst>
                                          <p:attrName>style.visibility</p:attrName>
                                        </p:attrNameLst>
                                      </p:cBhvr>
                                      <p:to>
                                        <p:strVal val="visible"/>
                                      </p:to>
                                    </p:set>
                                    <p:animEffect transition="in" filter="fade">
                                      <p:cBhvr>
                                        <p:cTn id="39" dur="250"/>
                                        <p:tgtEl>
                                          <p:spTgt spid="251"/>
                                        </p:tgtEl>
                                      </p:cBhvr>
                                    </p:animEffect>
                                  </p:childTnLst>
                                </p:cTn>
                              </p:par>
                            </p:childTnLst>
                          </p:cTn>
                        </p:par>
                        <p:par>
                          <p:cTn id="40" fill="hold">
                            <p:stCondLst>
                              <p:cond delay="2750"/>
                            </p:stCondLst>
                            <p:childTnLst>
                              <p:par>
                                <p:cTn id="41" presetID="10" presetClass="entr" presetSubtype="0" fill="hold" nodeType="afterEffect">
                                  <p:stCondLst>
                                    <p:cond delay="0"/>
                                  </p:stCondLst>
                                  <p:childTnLst>
                                    <p:set>
                                      <p:cBhvr>
                                        <p:cTn id="42" dur="1" fill="hold">
                                          <p:stCondLst>
                                            <p:cond delay="0"/>
                                          </p:stCondLst>
                                        </p:cTn>
                                        <p:tgtEl>
                                          <p:spTgt spid="252"/>
                                        </p:tgtEl>
                                        <p:attrNameLst>
                                          <p:attrName>style.visibility</p:attrName>
                                        </p:attrNameLst>
                                      </p:cBhvr>
                                      <p:to>
                                        <p:strVal val="visible"/>
                                      </p:to>
                                    </p:set>
                                    <p:animEffect transition="in" filter="fade">
                                      <p:cBhvr>
                                        <p:cTn id="43" dur="250"/>
                                        <p:tgtEl>
                                          <p:spTgt spid="252"/>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361"/>
                                        </p:tgtEl>
                                        <p:attrNameLst>
                                          <p:attrName>style.visibility</p:attrName>
                                        </p:attrNameLst>
                                      </p:cBhvr>
                                      <p:to>
                                        <p:strVal val="visible"/>
                                      </p:to>
                                    </p:set>
                                    <p:animEffect transition="in" filter="fade">
                                      <p:cBhvr>
                                        <p:cTn id="47" dur="250"/>
                                        <p:tgtEl>
                                          <p:spTgt spid="361"/>
                                        </p:tgtEl>
                                      </p:cBhvr>
                                    </p:animEffect>
                                  </p:childTnLst>
                                </p:cTn>
                              </p:par>
                            </p:childTnLst>
                          </p:cTn>
                        </p:par>
                        <p:par>
                          <p:cTn id="48" fill="hold">
                            <p:stCondLst>
                              <p:cond delay="3250"/>
                            </p:stCondLst>
                            <p:childTnLst>
                              <p:par>
                                <p:cTn id="49" presetID="10" presetClass="entr" presetSubtype="0" fill="hold" nodeType="afterEffect">
                                  <p:stCondLst>
                                    <p:cond delay="0"/>
                                  </p:stCondLst>
                                  <p:childTnLst>
                                    <p:set>
                                      <p:cBhvr>
                                        <p:cTn id="50" dur="1" fill="hold">
                                          <p:stCondLst>
                                            <p:cond delay="0"/>
                                          </p:stCondLst>
                                        </p:cTn>
                                        <p:tgtEl>
                                          <p:spTgt spid="253"/>
                                        </p:tgtEl>
                                        <p:attrNameLst>
                                          <p:attrName>style.visibility</p:attrName>
                                        </p:attrNameLst>
                                      </p:cBhvr>
                                      <p:to>
                                        <p:strVal val="visible"/>
                                      </p:to>
                                    </p:set>
                                    <p:animEffect transition="in" filter="fade">
                                      <p:cBhvr>
                                        <p:cTn id="51" dur="250"/>
                                        <p:tgtEl>
                                          <p:spTgt spid="253"/>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360"/>
                                        </p:tgtEl>
                                        <p:attrNameLst>
                                          <p:attrName>style.visibility</p:attrName>
                                        </p:attrNameLst>
                                      </p:cBhvr>
                                      <p:to>
                                        <p:strVal val="visible"/>
                                      </p:to>
                                    </p:set>
                                    <p:animEffect transition="in" filter="fade">
                                      <p:cBhvr>
                                        <p:cTn id="55" dur="250"/>
                                        <p:tgtEl>
                                          <p:spTgt spid="360"/>
                                        </p:tgtEl>
                                      </p:cBhvr>
                                    </p:animEffect>
                                  </p:childTnLst>
                                </p:cTn>
                              </p:par>
                            </p:childTnLst>
                          </p:cTn>
                        </p:par>
                        <p:par>
                          <p:cTn id="56" fill="hold">
                            <p:stCondLst>
                              <p:cond delay="3750"/>
                            </p:stCondLst>
                            <p:childTnLst>
                              <p:par>
                                <p:cTn id="57" presetID="10"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par>
                          <p:cTn id="60" fill="hold">
                            <p:stCondLst>
                              <p:cond delay="4250"/>
                            </p:stCondLst>
                            <p:childTnLst>
                              <p:par>
                                <p:cTn id="61" presetID="10" presetClass="entr" presetSubtype="0" fill="hold" nodeType="afterEffect">
                                  <p:stCondLst>
                                    <p:cond delay="0"/>
                                  </p:stCondLst>
                                  <p:childTnLst>
                                    <p:set>
                                      <p:cBhvr>
                                        <p:cTn id="62" dur="1" fill="hold">
                                          <p:stCondLst>
                                            <p:cond delay="0"/>
                                          </p:stCondLst>
                                        </p:cTn>
                                        <p:tgtEl>
                                          <p:spTgt spid="254"/>
                                        </p:tgtEl>
                                        <p:attrNameLst>
                                          <p:attrName>style.visibility</p:attrName>
                                        </p:attrNameLst>
                                      </p:cBhvr>
                                      <p:to>
                                        <p:strVal val="visible"/>
                                      </p:to>
                                    </p:set>
                                    <p:animEffect transition="in" filter="fade">
                                      <p:cBhvr>
                                        <p:cTn id="63" dur="250"/>
                                        <p:tgtEl>
                                          <p:spTgt spid="254"/>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6"/>
                                        </p:tgtEl>
                                        <p:attrNameLst>
                                          <p:attrName>style.visibility</p:attrName>
                                        </p:attrNameLst>
                                      </p:cBhvr>
                                      <p:to>
                                        <p:strVal val="visible"/>
                                      </p:to>
                                    </p:set>
                                    <p:animEffect transition="in" filter="fade">
                                      <p:cBhvr>
                                        <p:cTn id="72" dur="500"/>
                                        <p:tgtEl>
                                          <p:spTgt spid="236"/>
                                        </p:tgtEl>
                                      </p:cBhvr>
                                    </p:animEffect>
                                  </p:childTnLst>
                                </p:cTn>
                              </p:par>
                            </p:childTnLst>
                          </p:cTn>
                        </p:par>
                        <p:par>
                          <p:cTn id="73" fill="hold">
                            <p:stCondLst>
                              <p:cond delay="500"/>
                            </p:stCondLst>
                            <p:childTnLst>
                              <p:par>
                                <p:cTn id="74" presetID="10" presetClass="entr" presetSubtype="0" fill="hold" nodeType="afterEffect">
                                  <p:stCondLst>
                                    <p:cond delay="500"/>
                                  </p:stCondLst>
                                  <p:childTnLst>
                                    <p:set>
                                      <p:cBhvr>
                                        <p:cTn id="75" dur="1" fill="hold">
                                          <p:stCondLst>
                                            <p:cond delay="0"/>
                                          </p:stCondLst>
                                        </p:cTn>
                                        <p:tgtEl>
                                          <p:spTgt spid="601"/>
                                        </p:tgtEl>
                                        <p:attrNameLst>
                                          <p:attrName>style.visibility</p:attrName>
                                        </p:attrNameLst>
                                      </p:cBhvr>
                                      <p:to>
                                        <p:strVal val="visible"/>
                                      </p:to>
                                    </p:set>
                                    <p:animEffect transition="in" filter="fade">
                                      <p:cBhvr>
                                        <p:cTn id="76" dur="500"/>
                                        <p:tgtEl>
                                          <p:spTgt spid="601"/>
                                        </p:tgtEl>
                                      </p:cBhvr>
                                    </p:animEffect>
                                  </p:childTnLst>
                                </p:cTn>
                              </p:par>
                            </p:childTnLst>
                          </p:cTn>
                        </p:par>
                        <p:par>
                          <p:cTn id="77" fill="hold">
                            <p:stCondLst>
                              <p:cond delay="1500"/>
                            </p:stCondLst>
                            <p:childTnLst>
                              <p:par>
                                <p:cTn id="78" presetID="22" presetClass="entr" presetSubtype="4"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mph" presetSubtype="0" fill="hold" nodeType="clickEffect">
                                  <p:stCondLst>
                                    <p:cond delay="0"/>
                                  </p:stCondLst>
                                  <p:childTnLst>
                                    <p:animScale>
                                      <p:cBhvr>
                                        <p:cTn id="84" dur="2000" fill="hold"/>
                                        <p:tgtEl>
                                          <p:spTgt spid="236"/>
                                        </p:tgtEl>
                                      </p:cBhvr>
                                      <p:by x="35000" y="35000"/>
                                    </p:animScale>
                                  </p:childTnLst>
                                </p:cTn>
                              </p:par>
                              <p:par>
                                <p:cTn id="85" presetID="44" presetClass="path" presetSubtype="0" accel="50000" decel="50000" fill="hold" nodeType="withEffect">
                                  <p:stCondLst>
                                    <p:cond delay="0"/>
                                  </p:stCondLst>
                                  <p:childTnLst>
                                    <p:animMotion origin="layout" path="M -0.27702 0.06712 L -0.20237 -0.03261 C -0.18653 -0.0546 -0.16276 -0.06675 -0.13802 -0.06675 C -0.11676 -0.06694 -0.08366 -0.05402 -0.07249 -0.04842 C -0.05805 -0.04264 -0.06337 -0.04225 -0.05133 -0.03453 L 3.61111E-6 4.75309E-6 " pathEditMode="relative" rAng="0" ptsTypes="AAAAAA">
                                      <p:cBhvr>
                                        <p:cTn id="86" dur="2000" spd="-100000" fill="hold"/>
                                        <p:tgtEl>
                                          <p:spTgt spid="236"/>
                                        </p:tgtEl>
                                        <p:attrNameLst>
                                          <p:attrName>ppt_x</p:attrName>
                                          <p:attrName>ppt_y</p:attrName>
                                        </p:attrNameLst>
                                      </p:cBhvr>
                                      <p:rCtr x="13845" y="-6713"/>
                                    </p:animMotion>
                                  </p:childTnLst>
                                </p:cTn>
                              </p:par>
                              <p:par>
                                <p:cTn id="87" presetID="10" presetClass="entr" presetSubtype="0" fill="hold" nodeType="withEffect">
                                  <p:stCondLst>
                                    <p:cond delay="0"/>
                                  </p:stCondLst>
                                  <p:childTnLst>
                                    <p:set>
                                      <p:cBhvr>
                                        <p:cTn id="88" dur="1" fill="hold">
                                          <p:stCondLst>
                                            <p:cond delay="0"/>
                                          </p:stCondLst>
                                        </p:cTn>
                                        <p:tgtEl>
                                          <p:spTgt spid="216"/>
                                        </p:tgtEl>
                                        <p:attrNameLst>
                                          <p:attrName>style.visibility</p:attrName>
                                        </p:attrNameLst>
                                      </p:cBhvr>
                                      <p:to>
                                        <p:strVal val="visible"/>
                                      </p:to>
                                    </p:set>
                                    <p:animEffect transition="in" filter="fade">
                                      <p:cBhvr>
                                        <p:cTn id="89" dur="500"/>
                                        <p:tgtEl>
                                          <p:spTgt spid="216"/>
                                        </p:tgtEl>
                                      </p:cBhvr>
                                    </p:animEffect>
                                  </p:childTnLst>
                                </p:cTn>
                              </p:par>
                              <p:par>
                                <p:cTn id="90" presetID="6" presetClass="emph" presetSubtype="0" fill="hold" nodeType="withEffect">
                                  <p:stCondLst>
                                    <p:cond delay="0"/>
                                  </p:stCondLst>
                                  <p:childTnLst>
                                    <p:animScale>
                                      <p:cBhvr>
                                        <p:cTn id="91" dur="2000" fill="hold"/>
                                        <p:tgtEl>
                                          <p:spTgt spid="216"/>
                                        </p:tgtEl>
                                      </p:cBhvr>
                                      <p:by x="35000" y="35000"/>
                                    </p:animScale>
                                  </p:childTnLst>
                                </p:cTn>
                              </p:par>
                              <p:par>
                                <p:cTn id="92" presetID="44" presetClass="path" presetSubtype="0" accel="50000" decel="50000" fill="hold" nodeType="withEffect">
                                  <p:stCondLst>
                                    <p:cond delay="0"/>
                                  </p:stCondLst>
                                  <p:childTnLst>
                                    <p:animMotion origin="layout" path="M -0.21669 0.07041 L -0.14356 -0.03742 C -0.12793 -0.06134 -0.10471 -0.07427 -0.08051 -0.07427 C -0.05957 -0.07427 -0.02724 -0.06076 -0.01617 -0.05459 C -0.00206 -0.04842 -0.00727 -0.04784 0.00466 -0.03954 L 0.05512 -0.00231 " pathEditMode="relative" rAng="0" ptsTypes="AAAAAA">
                                      <p:cBhvr>
                                        <p:cTn id="93" dur="2000" spd="-100000" fill="hold"/>
                                        <p:tgtEl>
                                          <p:spTgt spid="216"/>
                                        </p:tgtEl>
                                        <p:attrNameLst>
                                          <p:attrName>ppt_x</p:attrName>
                                          <p:attrName>ppt_y</p:attrName>
                                        </p:attrNameLst>
                                      </p:cBhvr>
                                      <p:rCtr x="13585" y="-7234"/>
                                    </p:animMotion>
                                  </p:childTnLst>
                                </p:cTn>
                              </p:par>
                              <p:par>
                                <p:cTn id="94" presetID="10" presetClass="entr" presetSubtype="0" fill="hold" nodeType="withEffect">
                                  <p:stCondLst>
                                    <p:cond delay="0"/>
                                  </p:stCondLst>
                                  <p:childTnLst>
                                    <p:set>
                                      <p:cBhvr>
                                        <p:cTn id="95" dur="1" fill="hold">
                                          <p:stCondLst>
                                            <p:cond delay="0"/>
                                          </p:stCondLst>
                                        </p:cTn>
                                        <p:tgtEl>
                                          <p:spTgt spid="229"/>
                                        </p:tgtEl>
                                        <p:attrNameLst>
                                          <p:attrName>style.visibility</p:attrName>
                                        </p:attrNameLst>
                                      </p:cBhvr>
                                      <p:to>
                                        <p:strVal val="visible"/>
                                      </p:to>
                                    </p:set>
                                    <p:animEffect transition="in" filter="fade">
                                      <p:cBhvr>
                                        <p:cTn id="96" dur="500"/>
                                        <p:tgtEl>
                                          <p:spTgt spid="229"/>
                                        </p:tgtEl>
                                      </p:cBhvr>
                                    </p:animEffect>
                                  </p:childTnLst>
                                </p:cTn>
                              </p:par>
                              <p:par>
                                <p:cTn id="97" presetID="6" presetClass="emph" presetSubtype="0" fill="hold" nodeType="withEffect">
                                  <p:stCondLst>
                                    <p:cond delay="0"/>
                                  </p:stCondLst>
                                  <p:childTnLst>
                                    <p:animScale>
                                      <p:cBhvr>
                                        <p:cTn id="98" dur="2000" fill="hold"/>
                                        <p:tgtEl>
                                          <p:spTgt spid="229"/>
                                        </p:tgtEl>
                                      </p:cBhvr>
                                      <p:by x="35000" y="35000"/>
                                    </p:animScale>
                                  </p:childTnLst>
                                </p:cTn>
                              </p:par>
                              <p:par>
                                <p:cTn id="99" presetID="44" presetClass="path" presetSubtype="0" accel="50000" decel="50000" fill="hold" nodeType="withEffect">
                                  <p:stCondLst>
                                    <p:cond delay="0"/>
                                  </p:stCondLst>
                                  <p:childTnLst>
                                    <p:animMotion origin="layout" path="M -0.15256 0.07002 L -0.09722 -0.03221 C -0.0854 -0.05478 -0.06782 -0.06694 -0.04937 -0.06694 C -0.03353 -0.06713 -0.0089 -0.0542 -0.00065 -0.04842 C 0.0102 -0.04244 0.00618 -0.04205 0.01519 -0.03414 L 0.05349 0.00116 " pathEditMode="relative" rAng="0" ptsTypes="AAAAAA">
                                      <p:cBhvr>
                                        <p:cTn id="100" dur="2000" spd="-100000" fill="hold"/>
                                        <p:tgtEl>
                                          <p:spTgt spid="229"/>
                                        </p:tgtEl>
                                        <p:attrNameLst>
                                          <p:attrName>ppt_x</p:attrName>
                                          <p:attrName>ppt_y</p:attrName>
                                        </p:attrNameLst>
                                      </p:cBhvr>
                                      <p:rCtr x="10297" y="-6867"/>
                                    </p:animMotion>
                                  </p:childTnLst>
                                </p:cTn>
                              </p:par>
                              <p:par>
                                <p:cTn id="101" presetID="10" presetClass="entr" presetSubtype="0" fill="hold" nodeType="withEffect">
                                  <p:stCondLst>
                                    <p:cond delay="0"/>
                                  </p:stCondLst>
                                  <p:childTnLst>
                                    <p:set>
                                      <p:cBhvr>
                                        <p:cTn id="102" dur="1" fill="hold">
                                          <p:stCondLst>
                                            <p:cond delay="0"/>
                                          </p:stCondLst>
                                        </p:cTn>
                                        <p:tgtEl>
                                          <p:spTgt spid="242"/>
                                        </p:tgtEl>
                                        <p:attrNameLst>
                                          <p:attrName>style.visibility</p:attrName>
                                        </p:attrNameLst>
                                      </p:cBhvr>
                                      <p:to>
                                        <p:strVal val="visible"/>
                                      </p:to>
                                    </p:set>
                                    <p:animEffect transition="in" filter="fade">
                                      <p:cBhvr>
                                        <p:cTn id="103" dur="500"/>
                                        <p:tgtEl>
                                          <p:spTgt spid="242"/>
                                        </p:tgtEl>
                                      </p:cBhvr>
                                    </p:animEffect>
                                  </p:childTnLst>
                                </p:cTn>
                              </p:par>
                              <p:par>
                                <p:cTn id="104" presetID="6" presetClass="emph" presetSubtype="0" fill="hold" nodeType="withEffect">
                                  <p:stCondLst>
                                    <p:cond delay="0"/>
                                  </p:stCondLst>
                                  <p:childTnLst>
                                    <p:animScale>
                                      <p:cBhvr>
                                        <p:cTn id="105" dur="2000" fill="hold"/>
                                        <p:tgtEl>
                                          <p:spTgt spid="242"/>
                                        </p:tgtEl>
                                      </p:cBhvr>
                                      <p:by x="35000" y="35000"/>
                                    </p:animScale>
                                  </p:childTnLst>
                                </p:cTn>
                              </p:par>
                              <p:par>
                                <p:cTn id="106" presetID="42" presetClass="path" presetSubtype="0" accel="50000" decel="50000" fill="hold" nodeType="withEffect">
                                  <p:stCondLst>
                                    <p:cond delay="0"/>
                                  </p:stCondLst>
                                  <p:childTnLst>
                                    <p:animMotion origin="layout" path="M -4.34028E-6 -4.44444E-6 L -0.08072 0.27624 " pathEditMode="relative" rAng="0" ptsTypes="AA">
                                      <p:cBhvr>
                                        <p:cTn id="107" dur="2000" fill="hold"/>
                                        <p:tgtEl>
                                          <p:spTgt spid="242"/>
                                        </p:tgtEl>
                                        <p:attrNameLst>
                                          <p:attrName>ppt_x</p:attrName>
                                          <p:attrName>ppt_y</p:attrName>
                                        </p:attrNameLst>
                                      </p:cBhvr>
                                      <p:rCtr x="-4036" y="13812"/>
                                    </p:animMotion>
                                  </p:childTnLst>
                                </p:cTn>
                              </p:par>
                              <p:par>
                                <p:cTn id="108" presetID="10" presetClass="entr" presetSubtype="0" fill="hold" nodeType="withEffect">
                                  <p:stCondLst>
                                    <p:cond delay="0"/>
                                  </p:stCondLst>
                                  <p:childTnLst>
                                    <p:set>
                                      <p:cBhvr>
                                        <p:cTn id="109" dur="1" fill="hold">
                                          <p:stCondLst>
                                            <p:cond delay="0"/>
                                          </p:stCondLst>
                                        </p:cTn>
                                        <p:tgtEl>
                                          <p:spTgt spid="262"/>
                                        </p:tgtEl>
                                        <p:attrNameLst>
                                          <p:attrName>style.visibility</p:attrName>
                                        </p:attrNameLst>
                                      </p:cBhvr>
                                      <p:to>
                                        <p:strVal val="visible"/>
                                      </p:to>
                                    </p:set>
                                    <p:animEffect transition="in" filter="fade">
                                      <p:cBhvr>
                                        <p:cTn id="110" dur="500"/>
                                        <p:tgtEl>
                                          <p:spTgt spid="262"/>
                                        </p:tgtEl>
                                      </p:cBhvr>
                                    </p:animEffect>
                                  </p:childTnLst>
                                </p:cTn>
                              </p:par>
                              <p:par>
                                <p:cTn id="111" presetID="6" presetClass="emph" presetSubtype="0" fill="hold" nodeType="withEffect">
                                  <p:stCondLst>
                                    <p:cond delay="0"/>
                                  </p:stCondLst>
                                  <p:childTnLst>
                                    <p:animScale>
                                      <p:cBhvr>
                                        <p:cTn id="112" dur="2000" fill="hold"/>
                                        <p:tgtEl>
                                          <p:spTgt spid="262"/>
                                        </p:tgtEl>
                                      </p:cBhvr>
                                      <p:by x="35000" y="35000"/>
                                    </p:animScale>
                                  </p:childTnLst>
                                </p:cTn>
                              </p:par>
                              <p:par>
                                <p:cTn id="113" presetID="42" presetClass="path" presetSubtype="0" accel="50000" decel="50000" fill="hold" nodeType="withEffect">
                                  <p:stCondLst>
                                    <p:cond delay="0"/>
                                  </p:stCondLst>
                                  <p:childTnLst>
                                    <p:animMotion origin="layout" path="M 1.07639E-6 -4.32099E-7 L -0.02702 0.4782 " pathEditMode="relative" rAng="0" ptsTypes="AA">
                                      <p:cBhvr>
                                        <p:cTn id="114" dur="2000" fill="hold"/>
                                        <p:tgtEl>
                                          <p:spTgt spid="262"/>
                                        </p:tgtEl>
                                        <p:attrNameLst>
                                          <p:attrName>ppt_x</p:attrName>
                                          <p:attrName>ppt_y</p:attrName>
                                        </p:attrNameLst>
                                      </p:cBhvr>
                                      <p:rCtr x="-1356" y="23900"/>
                                    </p:animMotion>
                                  </p:childTnLst>
                                </p:cTn>
                              </p:par>
                              <p:par>
                                <p:cTn id="115" presetID="10" presetClass="entr" presetSubtype="0" fill="hold" nodeType="withEffect">
                                  <p:stCondLst>
                                    <p:cond delay="0"/>
                                  </p:stCondLst>
                                  <p:childTnLst>
                                    <p:set>
                                      <p:cBhvr>
                                        <p:cTn id="116" dur="1" fill="hold">
                                          <p:stCondLst>
                                            <p:cond delay="0"/>
                                          </p:stCondLst>
                                        </p:cTn>
                                        <p:tgtEl>
                                          <p:spTgt spid="274"/>
                                        </p:tgtEl>
                                        <p:attrNameLst>
                                          <p:attrName>style.visibility</p:attrName>
                                        </p:attrNameLst>
                                      </p:cBhvr>
                                      <p:to>
                                        <p:strVal val="visible"/>
                                      </p:to>
                                    </p:set>
                                    <p:animEffect transition="in" filter="fade">
                                      <p:cBhvr>
                                        <p:cTn id="117" dur="500"/>
                                        <p:tgtEl>
                                          <p:spTgt spid="274"/>
                                        </p:tgtEl>
                                      </p:cBhvr>
                                    </p:animEffect>
                                  </p:childTnLst>
                                </p:cTn>
                              </p:par>
                              <p:par>
                                <p:cTn id="118" presetID="6" presetClass="emph" presetSubtype="0" fill="hold" nodeType="withEffect">
                                  <p:stCondLst>
                                    <p:cond delay="0"/>
                                  </p:stCondLst>
                                  <p:childTnLst>
                                    <p:animScale>
                                      <p:cBhvr>
                                        <p:cTn id="119" dur="2000" fill="hold"/>
                                        <p:tgtEl>
                                          <p:spTgt spid="274"/>
                                        </p:tgtEl>
                                      </p:cBhvr>
                                      <p:by x="35000" y="35000"/>
                                    </p:animScale>
                                  </p:childTnLst>
                                </p:cTn>
                              </p:par>
                              <p:par>
                                <p:cTn id="120" presetID="42" presetClass="path" presetSubtype="0" accel="50000" decel="50000" fill="hold" nodeType="withEffect">
                                  <p:stCondLst>
                                    <p:cond delay="0"/>
                                  </p:stCondLst>
                                  <p:childTnLst>
                                    <p:animMotion origin="layout" path="M 1.07639E-6 -4.32099E-7 L -0.12229 0.48901 " pathEditMode="relative" rAng="0" ptsTypes="AA">
                                      <p:cBhvr>
                                        <p:cTn id="121" dur="2000" fill="hold"/>
                                        <p:tgtEl>
                                          <p:spTgt spid="274"/>
                                        </p:tgtEl>
                                        <p:attrNameLst>
                                          <p:attrName>ppt_x</p:attrName>
                                          <p:attrName>ppt_y</p:attrName>
                                        </p:attrNameLst>
                                      </p:cBhvr>
                                      <p:rCtr x="-6120" y="24441"/>
                                    </p:animMotion>
                                  </p:childTnLst>
                                </p:cTn>
                              </p:par>
                            </p:childTnLst>
                          </p:cTn>
                        </p:par>
                        <p:par>
                          <p:cTn id="122" fill="hold">
                            <p:stCondLst>
                              <p:cond delay="2000"/>
                            </p:stCondLst>
                            <p:childTnLst>
                              <p:par>
                                <p:cTn id="123" presetID="10" presetClass="entr" presetSubtype="0" fill="hold" nodeType="afterEffect">
                                  <p:stCondLst>
                                    <p:cond delay="0"/>
                                  </p:stCondLst>
                                  <p:childTnLst>
                                    <p:set>
                                      <p:cBhvr>
                                        <p:cTn id="124" dur="1" fill="hold">
                                          <p:stCondLst>
                                            <p:cond delay="0"/>
                                          </p:stCondLst>
                                        </p:cTn>
                                        <p:tgtEl>
                                          <p:spTgt spid="299"/>
                                        </p:tgtEl>
                                        <p:attrNameLst>
                                          <p:attrName>style.visibility</p:attrName>
                                        </p:attrNameLst>
                                      </p:cBhvr>
                                      <p:to>
                                        <p:strVal val="visible"/>
                                      </p:to>
                                    </p:set>
                                    <p:animEffect transition="in" filter="fade">
                                      <p:cBhvr>
                                        <p:cTn id="125" dur="500"/>
                                        <p:tgtEl>
                                          <p:spTgt spid="299"/>
                                        </p:tgtEl>
                                      </p:cBhvr>
                                    </p:animEffect>
                                  </p:childTnLst>
                                </p:cTn>
                              </p:par>
                              <p:par>
                                <p:cTn id="126" presetID="10" presetClass="entr" presetSubtype="0" fill="hold" nodeType="withEffect">
                                  <p:stCondLst>
                                    <p:cond delay="0"/>
                                  </p:stCondLst>
                                  <p:childTnLst>
                                    <p:set>
                                      <p:cBhvr>
                                        <p:cTn id="127" dur="1" fill="hold">
                                          <p:stCondLst>
                                            <p:cond delay="0"/>
                                          </p:stCondLst>
                                        </p:cTn>
                                        <p:tgtEl>
                                          <p:spTgt spid="312"/>
                                        </p:tgtEl>
                                        <p:attrNameLst>
                                          <p:attrName>style.visibility</p:attrName>
                                        </p:attrNameLst>
                                      </p:cBhvr>
                                      <p:to>
                                        <p:strVal val="visible"/>
                                      </p:to>
                                    </p:set>
                                    <p:animEffect transition="in" filter="fade">
                                      <p:cBhvr>
                                        <p:cTn id="128" dur="500"/>
                                        <p:tgtEl>
                                          <p:spTgt spid="312"/>
                                        </p:tgtEl>
                                      </p:cBhvr>
                                    </p:animEffect>
                                  </p:childTnLst>
                                </p:cTn>
                              </p:par>
                              <p:par>
                                <p:cTn id="129" presetID="10" presetClass="entr" presetSubtype="0" fill="hold" nodeType="withEffect">
                                  <p:stCondLst>
                                    <p:cond delay="0"/>
                                  </p:stCondLst>
                                  <p:childTnLst>
                                    <p:set>
                                      <p:cBhvr>
                                        <p:cTn id="130" dur="1" fill="hold">
                                          <p:stCondLst>
                                            <p:cond delay="0"/>
                                          </p:stCondLst>
                                        </p:cTn>
                                        <p:tgtEl>
                                          <p:spTgt spid="286"/>
                                        </p:tgtEl>
                                        <p:attrNameLst>
                                          <p:attrName>style.visibility</p:attrName>
                                        </p:attrNameLst>
                                      </p:cBhvr>
                                      <p:to>
                                        <p:strVal val="visible"/>
                                      </p:to>
                                    </p:set>
                                    <p:animEffect transition="in" filter="fade">
                                      <p:cBhvr>
                                        <p:cTn id="131" dur="500"/>
                                        <p:tgtEl>
                                          <p:spTgt spid="286"/>
                                        </p:tgtEl>
                                      </p:cBhvr>
                                    </p:animEffect>
                                  </p:childTnLst>
                                </p:cTn>
                              </p:par>
                            </p:childTnLst>
                          </p:cTn>
                        </p:par>
                        <p:par>
                          <p:cTn id="132" fill="hold">
                            <p:stCondLst>
                              <p:cond delay="2500"/>
                            </p:stCondLst>
                            <p:childTnLst>
                              <p:par>
                                <p:cTn id="133" presetID="1" presetClass="entr" presetSubtype="0" fill="hold" grpId="0" nodeType="afterEffect">
                                  <p:stCondLst>
                                    <p:cond delay="0"/>
                                  </p:stCondLst>
                                  <p:childTnLst>
                                    <p:set>
                                      <p:cBhvr>
                                        <p:cTn id="134" dur="1" fill="hold">
                                          <p:stCondLst>
                                            <p:cond delay="0"/>
                                          </p:stCondLst>
                                        </p:cTn>
                                        <p:tgtEl>
                                          <p:spTgt spid="778"/>
                                        </p:tgtEl>
                                        <p:attrNameLst>
                                          <p:attrName>style.visibility</p:attrName>
                                        </p:attrNameLst>
                                      </p:cBhvr>
                                      <p:to>
                                        <p:strVal val="visible"/>
                                      </p:to>
                                    </p:set>
                                  </p:childTnLst>
                                </p:cTn>
                              </p:par>
                              <p:par>
                                <p:cTn id="135" presetID="18" presetClass="entr" presetSubtype="6" fill="hold" nodeType="withEffect">
                                  <p:stCondLst>
                                    <p:cond delay="0"/>
                                  </p:stCondLst>
                                  <p:childTnLst>
                                    <p:set>
                                      <p:cBhvr>
                                        <p:cTn id="136" dur="1" fill="hold">
                                          <p:stCondLst>
                                            <p:cond delay="0"/>
                                          </p:stCondLst>
                                        </p:cTn>
                                        <p:tgtEl>
                                          <p:spTgt spid="391"/>
                                        </p:tgtEl>
                                        <p:attrNameLst>
                                          <p:attrName>style.visibility</p:attrName>
                                        </p:attrNameLst>
                                      </p:cBhvr>
                                      <p:to>
                                        <p:strVal val="visible"/>
                                      </p:to>
                                    </p:set>
                                    <p:animEffect transition="in" filter="strips(downRight)">
                                      <p:cBhvr>
                                        <p:cTn id="137" dur="500"/>
                                        <p:tgtEl>
                                          <p:spTgt spid="391"/>
                                        </p:tgtEl>
                                      </p:cBhvr>
                                    </p:animEffect>
                                  </p:childTnLst>
                                </p:cTn>
                              </p:par>
                              <p:par>
                                <p:cTn id="138" presetID="18" presetClass="entr" presetSubtype="6" fill="hold" nodeType="with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strips(downRight)">
                                      <p:cBhvr>
                                        <p:cTn id="140" dur="500"/>
                                        <p:tgtEl>
                                          <p:spTgt spid="16"/>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2" fill="hold" nodeType="clickEffect">
                                  <p:stCondLst>
                                    <p:cond delay="0"/>
                                  </p:stCondLst>
                                  <p:childTnLst>
                                    <p:set>
                                      <p:cBhvr>
                                        <p:cTn id="144" dur="1" fill="hold">
                                          <p:stCondLst>
                                            <p:cond delay="0"/>
                                          </p:stCondLst>
                                        </p:cTn>
                                        <p:tgtEl>
                                          <p:spTgt spid="398"/>
                                        </p:tgtEl>
                                        <p:attrNameLst>
                                          <p:attrName>style.visibility</p:attrName>
                                        </p:attrNameLst>
                                      </p:cBhvr>
                                      <p:to>
                                        <p:strVal val="visible"/>
                                      </p:to>
                                    </p:set>
                                    <p:animEffect transition="in" filter="wipe(right)">
                                      <p:cBhvr>
                                        <p:cTn id="145" dur="500"/>
                                        <p:tgtEl>
                                          <p:spTgt spid="398"/>
                                        </p:tgtEl>
                                      </p:cBhvr>
                                    </p:animEffect>
                                  </p:childTnLst>
                                </p:cTn>
                              </p:par>
                              <p:par>
                                <p:cTn id="146" presetID="22" presetClass="entr" presetSubtype="1" fill="hold" nodeType="withEffect">
                                  <p:stCondLst>
                                    <p:cond delay="0"/>
                                  </p:stCondLst>
                                  <p:childTnLst>
                                    <p:set>
                                      <p:cBhvr>
                                        <p:cTn id="147" dur="1" fill="hold">
                                          <p:stCondLst>
                                            <p:cond delay="0"/>
                                          </p:stCondLst>
                                        </p:cTn>
                                        <p:tgtEl>
                                          <p:spTgt spid="655"/>
                                        </p:tgtEl>
                                        <p:attrNameLst>
                                          <p:attrName>style.visibility</p:attrName>
                                        </p:attrNameLst>
                                      </p:cBhvr>
                                      <p:to>
                                        <p:strVal val="visible"/>
                                      </p:to>
                                    </p:set>
                                    <p:animEffect transition="in" filter="wipe(up)">
                                      <p:cBhvr>
                                        <p:cTn id="148" dur="500"/>
                                        <p:tgtEl>
                                          <p:spTgt spid="655"/>
                                        </p:tgtEl>
                                      </p:cBhvr>
                                    </p:animEffect>
                                  </p:childTnLst>
                                </p:cTn>
                              </p:par>
                              <p:par>
                                <p:cTn id="149" presetID="22" presetClass="entr" presetSubtype="2" fill="hold" nodeType="withEffect">
                                  <p:stCondLst>
                                    <p:cond delay="0"/>
                                  </p:stCondLst>
                                  <p:childTnLst>
                                    <p:set>
                                      <p:cBhvr>
                                        <p:cTn id="150" dur="1" fill="hold">
                                          <p:stCondLst>
                                            <p:cond delay="0"/>
                                          </p:stCondLst>
                                        </p:cTn>
                                        <p:tgtEl>
                                          <p:spTgt spid="474"/>
                                        </p:tgtEl>
                                        <p:attrNameLst>
                                          <p:attrName>style.visibility</p:attrName>
                                        </p:attrNameLst>
                                      </p:cBhvr>
                                      <p:to>
                                        <p:strVal val="visible"/>
                                      </p:to>
                                    </p:set>
                                    <p:animEffect transition="in" filter="wipe(right)">
                                      <p:cBhvr>
                                        <p:cTn id="151" dur="500"/>
                                        <p:tgtEl>
                                          <p:spTgt spid="474"/>
                                        </p:tgtEl>
                                      </p:cBhvr>
                                    </p:animEffect>
                                  </p:childTnLst>
                                </p:cTn>
                              </p:par>
                              <p:par>
                                <p:cTn id="152" presetID="18" presetClass="entr" presetSubtype="12" fill="hold" nodeType="withEffect">
                                  <p:stCondLst>
                                    <p:cond delay="0"/>
                                  </p:stCondLst>
                                  <p:childTnLst>
                                    <p:set>
                                      <p:cBhvr>
                                        <p:cTn id="153" dur="1" fill="hold">
                                          <p:stCondLst>
                                            <p:cond delay="0"/>
                                          </p:stCondLst>
                                        </p:cTn>
                                        <p:tgtEl>
                                          <p:spTgt spid="392"/>
                                        </p:tgtEl>
                                        <p:attrNameLst>
                                          <p:attrName>style.visibility</p:attrName>
                                        </p:attrNameLst>
                                      </p:cBhvr>
                                      <p:to>
                                        <p:strVal val="visible"/>
                                      </p:to>
                                    </p:set>
                                    <p:animEffect transition="in" filter="strips(downLeft)">
                                      <p:cBhvr>
                                        <p:cTn id="154" dur="500"/>
                                        <p:tgtEl>
                                          <p:spTgt spid="392"/>
                                        </p:tgtEl>
                                      </p:cBhvr>
                                    </p:animEffect>
                                  </p:childTnLst>
                                </p:cTn>
                              </p:par>
                              <p:par>
                                <p:cTn id="155" presetID="18" presetClass="entr" presetSubtype="12" fill="hold" nodeType="withEffect">
                                  <p:stCondLst>
                                    <p:cond delay="0"/>
                                  </p:stCondLst>
                                  <p:childTnLst>
                                    <p:set>
                                      <p:cBhvr>
                                        <p:cTn id="156" dur="1" fill="hold">
                                          <p:stCondLst>
                                            <p:cond delay="0"/>
                                          </p:stCondLst>
                                        </p:cTn>
                                        <p:tgtEl>
                                          <p:spTgt spid="453"/>
                                        </p:tgtEl>
                                        <p:attrNameLst>
                                          <p:attrName>style.visibility</p:attrName>
                                        </p:attrNameLst>
                                      </p:cBhvr>
                                      <p:to>
                                        <p:strVal val="visible"/>
                                      </p:to>
                                    </p:set>
                                    <p:animEffect transition="in" filter="strips(downLeft)">
                                      <p:cBhvr>
                                        <p:cTn id="157" dur="500"/>
                                        <p:tgtEl>
                                          <p:spTgt spid="453"/>
                                        </p:tgtEl>
                                      </p:cBhvr>
                                    </p:animEffect>
                                  </p:childTnLst>
                                </p:cTn>
                              </p:par>
                              <p:par>
                                <p:cTn id="158" presetID="22" presetClass="entr" presetSubtype="8" fill="hold" nodeType="withEffect">
                                  <p:stCondLst>
                                    <p:cond delay="0"/>
                                  </p:stCondLst>
                                  <p:childTnLst>
                                    <p:set>
                                      <p:cBhvr>
                                        <p:cTn id="159" dur="1" fill="hold">
                                          <p:stCondLst>
                                            <p:cond delay="0"/>
                                          </p:stCondLst>
                                        </p:cTn>
                                        <p:tgtEl>
                                          <p:spTgt spid="403"/>
                                        </p:tgtEl>
                                        <p:attrNameLst>
                                          <p:attrName>style.visibility</p:attrName>
                                        </p:attrNameLst>
                                      </p:cBhvr>
                                      <p:to>
                                        <p:strVal val="visible"/>
                                      </p:to>
                                    </p:set>
                                    <p:animEffect transition="in" filter="wipe(left)">
                                      <p:cBhvr>
                                        <p:cTn id="160" dur="500"/>
                                        <p:tgtEl>
                                          <p:spTgt spid="403"/>
                                        </p:tgtEl>
                                      </p:cBhvr>
                                    </p:animEffect>
                                  </p:childTnLst>
                                </p:cTn>
                              </p:par>
                            </p:childTnLst>
                          </p:cTn>
                        </p:par>
                        <p:par>
                          <p:cTn id="161" fill="hold">
                            <p:stCondLst>
                              <p:cond delay="500"/>
                            </p:stCondLst>
                            <p:childTnLst>
                              <p:par>
                                <p:cTn id="162" presetID="22" presetClass="entr" presetSubtype="2" fill="hold" nodeType="afterEffect">
                                  <p:stCondLst>
                                    <p:cond delay="0"/>
                                  </p:stCondLst>
                                  <p:childTnLst>
                                    <p:set>
                                      <p:cBhvr>
                                        <p:cTn id="163" dur="1" fill="hold">
                                          <p:stCondLst>
                                            <p:cond delay="0"/>
                                          </p:stCondLst>
                                        </p:cTn>
                                        <p:tgtEl>
                                          <p:spTgt spid="492"/>
                                        </p:tgtEl>
                                        <p:attrNameLst>
                                          <p:attrName>style.visibility</p:attrName>
                                        </p:attrNameLst>
                                      </p:cBhvr>
                                      <p:to>
                                        <p:strVal val="visible"/>
                                      </p:to>
                                    </p:set>
                                    <p:animEffect transition="in" filter="wipe(right)">
                                      <p:cBhvr>
                                        <p:cTn id="164" dur="500"/>
                                        <p:tgtEl>
                                          <p:spTgt spid="492"/>
                                        </p:tgtEl>
                                      </p:cBhvr>
                                    </p:animEffect>
                                  </p:childTnLst>
                                </p:cTn>
                              </p:par>
                            </p:childTnLst>
                          </p:cTn>
                        </p:par>
                        <p:par>
                          <p:cTn id="165" fill="hold">
                            <p:stCondLst>
                              <p:cond delay="1000"/>
                            </p:stCondLst>
                            <p:childTnLst>
                              <p:par>
                                <p:cTn id="166" presetID="1" presetClass="entr" presetSubtype="0" fill="hold" grpId="0" nodeType="afterEffect">
                                  <p:stCondLst>
                                    <p:cond delay="0"/>
                                  </p:stCondLst>
                                  <p:childTnLst>
                                    <p:set>
                                      <p:cBhvr>
                                        <p:cTn id="167" dur="1" fill="hold">
                                          <p:stCondLst>
                                            <p:cond delay="0"/>
                                          </p:stCondLst>
                                        </p:cTn>
                                        <p:tgtEl>
                                          <p:spTgt spid="777"/>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4"/>
                                        </p:tgtEl>
                                        <p:attrNameLst>
                                          <p:attrName>style.visibility</p:attrName>
                                        </p:attrNameLst>
                                      </p:cBhvr>
                                      <p:to>
                                        <p:strVal val="visible"/>
                                      </p:to>
                                    </p:set>
                                    <p:animEffect transition="in" filter="fade">
                                      <p:cBhvr>
                                        <p:cTn id="172" dur="500"/>
                                        <p:tgtEl>
                                          <p:spTgt spid="4"/>
                                        </p:tgtEl>
                                      </p:cBhvr>
                                    </p:animEffect>
                                  </p:childTnLst>
                                </p:cTn>
                              </p:par>
                            </p:childTnLst>
                          </p:cTn>
                        </p:par>
                        <p:par>
                          <p:cTn id="173" fill="hold">
                            <p:stCondLst>
                              <p:cond delay="500"/>
                            </p:stCondLst>
                            <p:childTnLst>
                              <p:par>
                                <p:cTn id="174" presetID="22" presetClass="entr" presetSubtype="2" fill="hold" nodeType="afterEffect">
                                  <p:stCondLst>
                                    <p:cond delay="0"/>
                                  </p:stCondLst>
                                  <p:childTnLst>
                                    <p:set>
                                      <p:cBhvr>
                                        <p:cTn id="175" dur="1" fill="hold">
                                          <p:stCondLst>
                                            <p:cond delay="0"/>
                                          </p:stCondLst>
                                        </p:cTn>
                                        <p:tgtEl>
                                          <p:spTgt spid="662"/>
                                        </p:tgtEl>
                                        <p:attrNameLst>
                                          <p:attrName>style.visibility</p:attrName>
                                        </p:attrNameLst>
                                      </p:cBhvr>
                                      <p:to>
                                        <p:strVal val="visible"/>
                                      </p:to>
                                    </p:set>
                                    <p:animEffect transition="in" filter="wipe(right)">
                                      <p:cBhvr>
                                        <p:cTn id="176" dur="500"/>
                                        <p:tgtEl>
                                          <p:spTgt spid="662"/>
                                        </p:tgtEl>
                                      </p:cBhvr>
                                    </p:animEffect>
                                  </p:childTnLst>
                                </p:cTn>
                              </p:par>
                              <p:par>
                                <p:cTn id="177" presetID="22" presetClass="entr" presetSubtype="8" fill="hold" nodeType="withEffect">
                                  <p:stCondLst>
                                    <p:cond delay="0"/>
                                  </p:stCondLst>
                                  <p:childTnLst>
                                    <p:set>
                                      <p:cBhvr>
                                        <p:cTn id="178" dur="1" fill="hold">
                                          <p:stCondLst>
                                            <p:cond delay="0"/>
                                          </p:stCondLst>
                                        </p:cTn>
                                        <p:tgtEl>
                                          <p:spTgt spid="660"/>
                                        </p:tgtEl>
                                        <p:attrNameLst>
                                          <p:attrName>style.visibility</p:attrName>
                                        </p:attrNameLst>
                                      </p:cBhvr>
                                      <p:to>
                                        <p:strVal val="visible"/>
                                      </p:to>
                                    </p:set>
                                    <p:animEffect transition="in" filter="wipe(left)">
                                      <p:cBhvr>
                                        <p:cTn id="179" dur="500"/>
                                        <p:tgtEl>
                                          <p:spTgt spid="66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45"/>
                                        </p:tgtEl>
                                        <p:attrNameLst>
                                          <p:attrName>style.visibility</p:attrName>
                                        </p:attrNameLst>
                                      </p:cBhvr>
                                      <p:to>
                                        <p:strVal val="visible"/>
                                      </p:to>
                                    </p:set>
                                    <p:animEffect transition="in" filter="fade">
                                      <p:cBhvr>
                                        <p:cTn id="182" dur="500"/>
                                        <p:tgtEl>
                                          <p:spTgt spid="74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86"/>
                                        </p:tgtEl>
                                        <p:attrNameLst>
                                          <p:attrName>style.visibility</p:attrName>
                                        </p:attrNameLst>
                                      </p:cBhvr>
                                      <p:to>
                                        <p:strVal val="visible"/>
                                      </p:to>
                                    </p:set>
                                    <p:animEffect transition="in" filter="fade">
                                      <p:cBhvr>
                                        <p:cTn id="185" dur="500"/>
                                        <p:tgtEl>
                                          <p:spTgt spid="386"/>
                                        </p:tgtEl>
                                      </p:cBhvr>
                                    </p:animEffect>
                                  </p:childTnLst>
                                </p:cTn>
                              </p:par>
                              <p:par>
                                <p:cTn id="186" presetID="10" presetClass="entr" presetSubtype="0" fill="hold" nodeType="withEffect">
                                  <p:stCondLst>
                                    <p:cond delay="0"/>
                                  </p:stCondLst>
                                  <p:childTnLst>
                                    <p:set>
                                      <p:cBhvr>
                                        <p:cTn id="187" dur="1" fill="hold">
                                          <p:stCondLst>
                                            <p:cond delay="0"/>
                                          </p:stCondLst>
                                        </p:cTn>
                                        <p:tgtEl>
                                          <p:spTgt spid="326"/>
                                        </p:tgtEl>
                                        <p:attrNameLst>
                                          <p:attrName>style.visibility</p:attrName>
                                        </p:attrNameLst>
                                      </p:cBhvr>
                                      <p:to>
                                        <p:strVal val="visible"/>
                                      </p:to>
                                    </p:set>
                                    <p:animEffect transition="in" filter="fade">
                                      <p:cBhvr>
                                        <p:cTn id="188" dur="500"/>
                                        <p:tgtEl>
                                          <p:spTgt spid="326"/>
                                        </p:tgtEl>
                                      </p:cBhvr>
                                    </p:animEffec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225"/>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602"/>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529"/>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616"/>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516"/>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502"/>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635"/>
                                        </p:tgtEl>
                                        <p:attrNameLst>
                                          <p:attrName>style.visibility</p:attrName>
                                        </p:attrNameLst>
                                      </p:cBhvr>
                                      <p:to>
                                        <p:strVal val="visible"/>
                                      </p:to>
                                    </p:set>
                                  </p:childTnLst>
                                </p:cTn>
                              </p:par>
                              <p:par>
                                <p:cTn id="205" presetID="9" presetClass="emph" presetSubtype="0" nodeType="withEffect">
                                  <p:stCondLst>
                                    <p:cond delay="0"/>
                                  </p:stCondLst>
                                  <p:childTnLst>
                                    <p:set>
                                      <p:cBhvr rctx="PPT">
                                        <p:cTn id="206" dur="indefinite"/>
                                        <p:tgtEl>
                                          <p:spTgt spid="602"/>
                                        </p:tgtEl>
                                        <p:attrNameLst>
                                          <p:attrName>style.opacity</p:attrName>
                                        </p:attrNameLst>
                                      </p:cBhvr>
                                      <p:to>
                                        <p:strVal val="0"/>
                                      </p:to>
                                    </p:set>
                                    <p:animEffect filter="image" prLst="opacity: 0">
                                      <p:cBhvr rctx="IE">
                                        <p:cTn id="207" dur="indefinite"/>
                                        <p:tgtEl>
                                          <p:spTgt spid="602"/>
                                        </p:tgtEl>
                                      </p:cBhvr>
                                    </p:animEffect>
                                  </p:childTnLst>
                                </p:cTn>
                              </p:par>
                              <p:par>
                                <p:cTn id="208" presetID="9" presetClass="emph" presetSubtype="0" nodeType="withEffect">
                                  <p:stCondLst>
                                    <p:cond delay="0"/>
                                  </p:stCondLst>
                                  <p:childTnLst>
                                    <p:set>
                                      <p:cBhvr rctx="PPT">
                                        <p:cTn id="209" dur="indefinite"/>
                                        <p:tgtEl>
                                          <p:spTgt spid="529"/>
                                        </p:tgtEl>
                                        <p:attrNameLst>
                                          <p:attrName>style.opacity</p:attrName>
                                        </p:attrNameLst>
                                      </p:cBhvr>
                                      <p:to>
                                        <p:strVal val="0"/>
                                      </p:to>
                                    </p:set>
                                    <p:animEffect filter="image" prLst="opacity: 0">
                                      <p:cBhvr rctx="IE">
                                        <p:cTn id="210" dur="indefinite"/>
                                        <p:tgtEl>
                                          <p:spTgt spid="529"/>
                                        </p:tgtEl>
                                      </p:cBhvr>
                                    </p:animEffect>
                                  </p:childTnLst>
                                </p:cTn>
                              </p:par>
                              <p:par>
                                <p:cTn id="211" presetID="9" presetClass="emph" presetSubtype="0" nodeType="withEffect">
                                  <p:stCondLst>
                                    <p:cond delay="0"/>
                                  </p:stCondLst>
                                  <p:childTnLst>
                                    <p:set>
                                      <p:cBhvr rctx="PPT">
                                        <p:cTn id="212" dur="indefinite"/>
                                        <p:tgtEl>
                                          <p:spTgt spid="616"/>
                                        </p:tgtEl>
                                        <p:attrNameLst>
                                          <p:attrName>style.opacity</p:attrName>
                                        </p:attrNameLst>
                                      </p:cBhvr>
                                      <p:to>
                                        <p:strVal val="0"/>
                                      </p:to>
                                    </p:set>
                                    <p:animEffect filter="image" prLst="opacity: 0">
                                      <p:cBhvr rctx="IE">
                                        <p:cTn id="213" dur="indefinite"/>
                                        <p:tgtEl>
                                          <p:spTgt spid="616"/>
                                        </p:tgtEl>
                                      </p:cBhvr>
                                    </p:animEffect>
                                  </p:childTnLst>
                                </p:cTn>
                              </p:par>
                              <p:par>
                                <p:cTn id="214" presetID="9" presetClass="emph" presetSubtype="0" nodeType="withEffect">
                                  <p:stCondLst>
                                    <p:cond delay="0"/>
                                  </p:stCondLst>
                                  <p:childTnLst>
                                    <p:set>
                                      <p:cBhvr rctx="PPT">
                                        <p:cTn id="215" dur="indefinite"/>
                                        <p:tgtEl>
                                          <p:spTgt spid="516"/>
                                        </p:tgtEl>
                                        <p:attrNameLst>
                                          <p:attrName>style.opacity</p:attrName>
                                        </p:attrNameLst>
                                      </p:cBhvr>
                                      <p:to>
                                        <p:strVal val="0"/>
                                      </p:to>
                                    </p:set>
                                    <p:animEffect filter="image" prLst="opacity: 0">
                                      <p:cBhvr rctx="IE">
                                        <p:cTn id="216" dur="indefinite"/>
                                        <p:tgtEl>
                                          <p:spTgt spid="516"/>
                                        </p:tgtEl>
                                      </p:cBhvr>
                                    </p:animEffect>
                                  </p:childTnLst>
                                </p:cTn>
                              </p:par>
                              <p:par>
                                <p:cTn id="217" presetID="9" presetClass="emph" presetSubtype="0" nodeType="withEffect">
                                  <p:stCondLst>
                                    <p:cond delay="0"/>
                                  </p:stCondLst>
                                  <p:childTnLst>
                                    <p:set>
                                      <p:cBhvr rctx="PPT">
                                        <p:cTn id="218" dur="indefinite"/>
                                        <p:tgtEl>
                                          <p:spTgt spid="502"/>
                                        </p:tgtEl>
                                        <p:attrNameLst>
                                          <p:attrName>style.opacity</p:attrName>
                                        </p:attrNameLst>
                                      </p:cBhvr>
                                      <p:to>
                                        <p:strVal val="0"/>
                                      </p:to>
                                    </p:set>
                                    <p:animEffect filter="image" prLst="opacity: 0">
                                      <p:cBhvr rctx="IE">
                                        <p:cTn id="219" dur="indefinite"/>
                                        <p:tgtEl>
                                          <p:spTgt spid="502"/>
                                        </p:tgtEl>
                                      </p:cBhvr>
                                    </p:animEffect>
                                  </p:childTnLst>
                                </p:cTn>
                              </p:par>
                              <p:par>
                                <p:cTn id="220" presetID="9" presetClass="emph" presetSubtype="0" nodeType="withEffect">
                                  <p:stCondLst>
                                    <p:cond delay="0"/>
                                  </p:stCondLst>
                                  <p:childTnLst>
                                    <p:set>
                                      <p:cBhvr rctx="PPT">
                                        <p:cTn id="221" dur="indefinite"/>
                                        <p:tgtEl>
                                          <p:spTgt spid="635"/>
                                        </p:tgtEl>
                                        <p:attrNameLst>
                                          <p:attrName>style.opacity</p:attrName>
                                        </p:attrNameLst>
                                      </p:cBhvr>
                                      <p:to>
                                        <p:strVal val="0"/>
                                      </p:to>
                                    </p:set>
                                    <p:animEffect filter="image" prLst="opacity: 0">
                                      <p:cBhvr rctx="IE">
                                        <p:cTn id="222" dur="indefinite"/>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animBg="1"/>
      <p:bldP spid="359" grpId="0" animBg="1"/>
      <p:bldP spid="360" grpId="0" animBg="1"/>
      <p:bldP spid="358" grpId="0" animBg="1"/>
      <p:bldP spid="361" grpId="0" animBg="1"/>
      <p:bldP spid="225" grpId="0" animBg="1"/>
      <p:bldP spid="386" grpId="0" animBg="1"/>
      <p:bldP spid="777" grpId="0"/>
      <p:bldP spid="778" grpId="0"/>
      <p:bldP spid="3" grpId="0"/>
      <p:bldP spid="7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52274" y="989804"/>
            <a:ext cx="11478126" cy="1436873"/>
          </a:xfrm>
          <a:prstGeom prst="rect">
            <a:avLst/>
          </a:prstGeom>
          <a:solidFill>
            <a:schemeClr val="bg1">
              <a:lumMod val="85000"/>
              <a:alpha val="40000"/>
            </a:schemeClr>
          </a:solidFill>
          <a:ln w="9525" cap="flat" cmpd="sng" algn="ctr">
            <a:noFill/>
            <a:prstDash val="solid"/>
          </a:ln>
          <a:effectLst/>
        </p:spPr>
        <p:txBody>
          <a:bodyPr rtlCol="0" anchor="ctr"/>
          <a:lstStyle/>
          <a:p>
            <a:pPr algn="ctr">
              <a:defRPr/>
            </a:pPr>
            <a:endParaRPr lang="en-US" kern="0" dirty="0">
              <a:solidFill>
                <a:srgbClr val="FFFFFF"/>
              </a:solidFill>
              <a:latin typeface="Arial" charset="0"/>
              <a:ea typeface="Arial" charset="0"/>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3152275" cy="7631723"/>
          </a:xfrm>
          <a:prstGeom prst="rect">
            <a:avLst/>
          </a:prstGeom>
        </p:spPr>
      </p:pic>
      <p:sp>
        <p:nvSpPr>
          <p:cNvPr id="5" name="TextBox 4"/>
          <p:cNvSpPr txBox="1"/>
          <p:nvPr/>
        </p:nvSpPr>
        <p:spPr>
          <a:xfrm>
            <a:off x="70340" y="2175206"/>
            <a:ext cx="3031958" cy="954107"/>
          </a:xfrm>
          <a:prstGeom prst="rect">
            <a:avLst/>
          </a:prstGeom>
          <a:noFill/>
        </p:spPr>
        <p:txBody>
          <a:bodyPr wrap="square" rtlCol="0">
            <a:spAutoFit/>
          </a:bodyPr>
          <a:lstStyle/>
          <a:p>
            <a:pPr algn="r">
              <a:defRPr/>
            </a:pPr>
            <a:r>
              <a:rPr lang="en-US" sz="2800" kern="0" dirty="0" smtClean="0">
                <a:solidFill>
                  <a:prstClr val="white"/>
                </a:solidFill>
                <a:latin typeface="Arial" charset="0"/>
                <a:ea typeface="Arial" charset="0"/>
                <a:cs typeface="Arial" charset="0"/>
              </a:rPr>
              <a:t>Global Financial Services Provider</a:t>
            </a:r>
            <a:endParaRPr lang="en-US" sz="2800" kern="0" dirty="0">
              <a:solidFill>
                <a:prstClr val="white"/>
              </a:solidFill>
              <a:latin typeface="Arial" charset="0"/>
              <a:ea typeface="Arial" charset="0"/>
              <a:cs typeface="Arial" charset="0"/>
            </a:endParaRPr>
          </a:p>
        </p:txBody>
      </p:sp>
      <p:pic>
        <p:nvPicPr>
          <p:cNvPr id="6" name="Picture 2" descr="Image result for financial services image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3168096" cy="20170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52274" y="3967467"/>
            <a:ext cx="11478126" cy="3669602"/>
          </a:xfrm>
          <a:prstGeom prst="rect">
            <a:avLst/>
          </a:prstGeom>
          <a:solidFill>
            <a:schemeClr val="bg1">
              <a:lumMod val="85000"/>
              <a:alpha val="40000"/>
            </a:schemeClr>
          </a:solidFill>
          <a:ln w="9525" cap="flat" cmpd="sng" algn="ctr">
            <a:noFill/>
            <a:prstDash val="solid"/>
          </a:ln>
          <a:effectLst/>
        </p:spPr>
        <p:txBody>
          <a:bodyPr rtlCol="0" anchor="ctr"/>
          <a:lstStyle/>
          <a:p>
            <a:pPr algn="ctr">
              <a:defRPr/>
            </a:pPr>
            <a:endParaRPr lang="en-US" kern="0" dirty="0">
              <a:solidFill>
                <a:srgbClr val="FFFFFF"/>
              </a:solidFill>
              <a:latin typeface="Arial" charset="0"/>
              <a:ea typeface="Arial" charset="0"/>
              <a:cs typeface="Arial" charset="0"/>
            </a:endParaRPr>
          </a:p>
        </p:txBody>
      </p:sp>
      <p:sp>
        <p:nvSpPr>
          <p:cNvPr id="9" name="Rectangle 2"/>
          <p:cNvSpPr txBox="1">
            <a:spLocks noChangeArrowheads="1"/>
          </p:cNvSpPr>
          <p:nvPr/>
        </p:nvSpPr>
        <p:spPr bwMode="auto">
          <a:xfrm>
            <a:off x="3358662" y="974535"/>
            <a:ext cx="10828142" cy="1369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33363" indent="-233363">
              <a:lnSpc>
                <a:spcPct val="100000"/>
              </a:lnSpc>
              <a:spcBef>
                <a:spcPts val="200"/>
              </a:spcBef>
              <a:spcAft>
                <a:spcPts val="0"/>
              </a:spcAft>
              <a:buClr>
                <a:srgbClr val="C00000"/>
              </a:buClr>
              <a:buFont typeface="Webdings" pitchFamily="18" charset="2"/>
              <a:buNone/>
              <a:defRPr/>
            </a:pPr>
            <a:r>
              <a:rPr lang="en-US" b="1" kern="0" dirty="0" smtClean="0">
                <a:solidFill>
                  <a:srgbClr val="C00000"/>
                </a:solidFill>
                <a:latin typeface="Arial" charset="0"/>
                <a:ea typeface="Arial" charset="0"/>
                <a:cs typeface="Arial" charset="0"/>
              </a:rPr>
              <a:t>Profile:</a:t>
            </a:r>
            <a:endParaRPr lang="en-US" kern="0" dirty="0">
              <a:solidFill>
                <a:srgbClr val="C00000"/>
              </a:solidFill>
              <a:latin typeface="Arial" charset="0"/>
              <a:ea typeface="Arial" charset="0"/>
              <a:cs typeface="Arial" charset="0"/>
            </a:endParaRPr>
          </a:p>
          <a:p>
            <a:pPr marL="176213" indent="-176213">
              <a:lnSpc>
                <a:spcPct val="100000"/>
              </a:lnSpc>
              <a:spcBef>
                <a:spcPts val="600"/>
              </a:spcBef>
              <a:defRPr/>
            </a:pPr>
            <a:r>
              <a:rPr lang="en-US" sz="1800" kern="0" dirty="0" smtClean="0">
                <a:latin typeface="Arial" charset="0"/>
                <a:ea typeface="Arial" charset="0"/>
                <a:cs typeface="Arial" charset="0"/>
              </a:rPr>
              <a:t>US unit of a global financial services group s</a:t>
            </a:r>
            <a:r>
              <a:rPr lang="en-US" sz="1800" dirty="0" smtClean="0">
                <a:latin typeface="Arial" charset="0"/>
                <a:ea typeface="Arial" charset="0"/>
                <a:cs typeface="Arial" charset="0"/>
              </a:rPr>
              <a:t>erving </a:t>
            </a:r>
            <a:r>
              <a:rPr lang="en-US" sz="1800" dirty="0">
                <a:latin typeface="Arial" charset="0"/>
                <a:ea typeface="Arial" charset="0"/>
                <a:cs typeface="Arial" charset="0"/>
              </a:rPr>
              <a:t>the financial needs of millions of customers in </a:t>
            </a:r>
            <a:r>
              <a:rPr lang="en-US" sz="1800" dirty="0" smtClean="0">
                <a:latin typeface="Arial" charset="0"/>
                <a:ea typeface="Arial" charset="0"/>
                <a:cs typeface="Arial" charset="0"/>
              </a:rPr>
              <a:t>more than 20 </a:t>
            </a:r>
            <a:r>
              <a:rPr lang="en-US" sz="1800" dirty="0">
                <a:latin typeface="Arial" charset="0"/>
                <a:ea typeface="Arial" charset="0"/>
                <a:cs typeface="Arial" charset="0"/>
              </a:rPr>
              <a:t>countries and territories </a:t>
            </a:r>
            <a:r>
              <a:rPr lang="en-US" sz="1800" dirty="0" smtClean="0">
                <a:latin typeface="Arial" charset="0"/>
                <a:ea typeface="Arial" charset="0"/>
                <a:cs typeface="Arial" charset="0"/>
              </a:rPr>
              <a:t>worldwide serving employees in more than 100 offices as well as buildings that they own throughout the US.</a:t>
            </a:r>
            <a:endParaRPr lang="en-US" sz="1800" kern="0" dirty="0">
              <a:latin typeface="Arial" charset="0"/>
              <a:ea typeface="Arial" charset="0"/>
              <a:cs typeface="Arial" charset="0"/>
            </a:endParaRPr>
          </a:p>
        </p:txBody>
      </p:sp>
      <p:sp>
        <p:nvSpPr>
          <p:cNvPr id="10" name="Rectangle 2"/>
          <p:cNvSpPr txBox="1">
            <a:spLocks noChangeArrowheads="1"/>
          </p:cNvSpPr>
          <p:nvPr/>
        </p:nvSpPr>
        <p:spPr bwMode="auto">
          <a:xfrm>
            <a:off x="3328950" y="2487068"/>
            <a:ext cx="10857854" cy="144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33363" indent="-233363">
              <a:lnSpc>
                <a:spcPct val="100000"/>
              </a:lnSpc>
              <a:spcAft>
                <a:spcPts val="0"/>
              </a:spcAft>
              <a:buFont typeface="Webdings" pitchFamily="18" charset="2"/>
              <a:buNone/>
              <a:defRPr/>
            </a:pPr>
            <a:r>
              <a:rPr lang="en-US" b="1" kern="0" dirty="0" smtClean="0">
                <a:solidFill>
                  <a:srgbClr val="C00000"/>
                </a:solidFill>
                <a:latin typeface="Arial" charset="0"/>
                <a:ea typeface="Arial" charset="0"/>
                <a:cs typeface="Arial" charset="0"/>
              </a:rPr>
              <a:t>Challenges:</a:t>
            </a:r>
            <a:endParaRPr lang="en-US" b="1" kern="0" dirty="0">
              <a:solidFill>
                <a:srgbClr val="C00000"/>
              </a:solidFill>
              <a:latin typeface="Arial" charset="0"/>
              <a:ea typeface="Arial" charset="0"/>
              <a:cs typeface="Arial" charset="0"/>
            </a:endParaRPr>
          </a:p>
          <a:p>
            <a:pPr marL="176213" indent="-176213">
              <a:lnSpc>
                <a:spcPct val="100000"/>
              </a:lnSpc>
              <a:spcBef>
                <a:spcPts val="600"/>
              </a:spcBef>
              <a:defRPr/>
            </a:pPr>
            <a:r>
              <a:rPr lang="en-US" sz="1800" kern="0" dirty="0" smtClean="0">
                <a:latin typeface="Arial" charset="0"/>
                <a:ea typeface="Arial" charset="0"/>
                <a:cs typeface="Arial" charset="0"/>
              </a:rPr>
              <a:t>When voice service is compromised, the voice architects were not able to prove that the data network was having problems. </a:t>
            </a:r>
          </a:p>
          <a:p>
            <a:pPr marL="176213" indent="-176213">
              <a:lnSpc>
                <a:spcPct val="100000"/>
              </a:lnSpc>
              <a:spcBef>
                <a:spcPts val="600"/>
              </a:spcBef>
              <a:defRPr/>
            </a:pPr>
            <a:r>
              <a:rPr lang="en-US" sz="1800" kern="0" dirty="0" smtClean="0">
                <a:latin typeface="Arial" charset="0"/>
                <a:ea typeface="Arial" charset="0"/>
                <a:cs typeface="Arial" charset="0"/>
              </a:rPr>
              <a:t>Supporting users such as traders in remote offices in different time zones was costly and difficult. </a:t>
            </a:r>
            <a:endParaRPr lang="en-US" sz="2000" kern="0" dirty="0">
              <a:latin typeface="Arial" charset="0"/>
              <a:ea typeface="Arial" charset="0"/>
              <a:cs typeface="Arial" charset="0"/>
            </a:endParaRPr>
          </a:p>
        </p:txBody>
      </p:sp>
      <p:sp>
        <p:nvSpPr>
          <p:cNvPr id="11" name="Rectangle 2"/>
          <p:cNvSpPr txBox="1">
            <a:spLocks noChangeArrowheads="1"/>
          </p:cNvSpPr>
          <p:nvPr/>
        </p:nvSpPr>
        <p:spPr bwMode="auto">
          <a:xfrm>
            <a:off x="3341078" y="4055387"/>
            <a:ext cx="11108392" cy="3539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100000"/>
              </a:lnSpc>
              <a:spcBef>
                <a:spcPts val="600"/>
              </a:spcBef>
              <a:spcAft>
                <a:spcPts val="0"/>
              </a:spcAft>
              <a:buFont typeface="Webdings" pitchFamily="18" charset="2"/>
              <a:buNone/>
              <a:defRPr/>
            </a:pPr>
            <a:r>
              <a:rPr lang="en-US" b="1" kern="0" dirty="0" smtClean="0">
                <a:solidFill>
                  <a:srgbClr val="C00000"/>
                </a:solidFill>
                <a:latin typeface="Arial" charset="0"/>
                <a:ea typeface="Arial" charset="0"/>
                <a:cs typeface="Arial" charset="0"/>
              </a:rPr>
              <a:t>Solution / Value:</a:t>
            </a:r>
            <a:endParaRPr lang="en-US" kern="0" dirty="0" smtClean="0">
              <a:solidFill>
                <a:srgbClr val="C00000"/>
              </a:solidFill>
              <a:latin typeface="Arial" charset="0"/>
              <a:ea typeface="Arial" charset="0"/>
              <a:cs typeface="Arial" charset="0"/>
            </a:endParaRPr>
          </a:p>
          <a:p>
            <a:pPr marL="176213" indent="-176213">
              <a:lnSpc>
                <a:spcPct val="100000"/>
              </a:lnSpc>
              <a:spcBef>
                <a:spcPts val="600"/>
              </a:spcBef>
              <a:spcAft>
                <a:spcPts val="0"/>
              </a:spcAft>
              <a:defRPr/>
            </a:pPr>
            <a:r>
              <a:rPr lang="en-US" sz="1800" kern="0" dirty="0" smtClean="0">
                <a:latin typeface="Arial" charset="0"/>
                <a:ea typeface="Arial" charset="0"/>
                <a:cs typeface="Arial" charset="0"/>
              </a:rPr>
              <a:t>Avaya Aura</a:t>
            </a:r>
            <a:r>
              <a:rPr lang="en-US" sz="1800" dirty="0" smtClean="0">
                <a:latin typeface="Arial" charset="0"/>
                <a:ea typeface="Arial" charset="0"/>
                <a:cs typeface="Arial" charset="0"/>
              </a:rPr>
              <a:t>®</a:t>
            </a:r>
            <a:r>
              <a:rPr lang="en-US" sz="1800" kern="0" dirty="0" smtClean="0">
                <a:latin typeface="Arial" charset="0"/>
                <a:ea typeface="Arial" charset="0"/>
                <a:cs typeface="Arial" charset="0"/>
              </a:rPr>
              <a:t> solution with 8000 IP Phones and  SA Preferred with voice network riding on Cisco equipment; deployed an SLA Mon</a:t>
            </a:r>
            <a:r>
              <a:rPr lang="en-US" sz="1800" kern="0" baseline="30000" dirty="0" smtClean="0">
                <a:latin typeface="Arial" charset="0"/>
                <a:ea typeface="Arial" charset="0"/>
                <a:cs typeface="Arial" charset="0"/>
              </a:rPr>
              <a:t>TM</a:t>
            </a:r>
            <a:r>
              <a:rPr lang="en-US" sz="1800" kern="0" dirty="0" smtClean="0">
                <a:latin typeface="Arial" charset="0"/>
                <a:ea typeface="Arial" charset="0"/>
                <a:cs typeface="Arial" charset="0"/>
              </a:rPr>
              <a:t> Server (they already used the SAL Gateway) on a single server. </a:t>
            </a:r>
          </a:p>
          <a:p>
            <a:pPr marL="176213" indent="-176213">
              <a:lnSpc>
                <a:spcPct val="100000"/>
              </a:lnSpc>
              <a:spcBef>
                <a:spcPts val="600"/>
              </a:spcBef>
              <a:spcAft>
                <a:spcPts val="0"/>
              </a:spcAft>
              <a:defRPr/>
            </a:pPr>
            <a:r>
              <a:rPr lang="en-US" sz="1800" kern="0" dirty="0" smtClean="0">
                <a:latin typeface="Arial" charset="0"/>
                <a:ea typeface="Arial" charset="0"/>
                <a:cs typeface="Arial" charset="0"/>
              </a:rPr>
              <a:t>The Networking Monitoring feature quickly identified QoS issues in three major sites. QoS hop by hop reports showed within minutes that many of the issues were caused by misconfiguration errors. Others were caused by Service Provider error which took a bit longer to resolve. Weekly use of the tool keeps the voice network running optimally.</a:t>
            </a:r>
            <a:endParaRPr lang="en-US" sz="1800" kern="0" dirty="0">
              <a:latin typeface="Arial" charset="0"/>
              <a:ea typeface="Arial" charset="0"/>
              <a:cs typeface="Arial" charset="0"/>
            </a:endParaRPr>
          </a:p>
          <a:p>
            <a:pPr marL="176213" indent="-176213">
              <a:lnSpc>
                <a:spcPct val="100000"/>
              </a:lnSpc>
              <a:spcBef>
                <a:spcPts val="600"/>
              </a:spcBef>
              <a:spcAft>
                <a:spcPts val="0"/>
              </a:spcAft>
              <a:defRPr/>
            </a:pPr>
            <a:r>
              <a:rPr lang="en-US" sz="1800" kern="0" dirty="0" smtClean="0">
                <a:latin typeface="Arial" charset="0"/>
                <a:ea typeface="Arial" charset="0"/>
                <a:cs typeface="Arial" charset="0"/>
              </a:rPr>
              <a:t>The Remote Phone Control feature helped resolve a 9650 programming issue while a UK trader was sleeping! No need to send somebody onsite or take up the trader’s time.</a:t>
            </a:r>
          </a:p>
          <a:p>
            <a:pPr marL="176213" indent="-176213">
              <a:lnSpc>
                <a:spcPct val="100000"/>
              </a:lnSpc>
              <a:spcBef>
                <a:spcPts val="600"/>
              </a:spcBef>
              <a:spcAft>
                <a:spcPts val="0"/>
              </a:spcAft>
              <a:defRPr/>
            </a:pPr>
            <a:r>
              <a:rPr lang="en-US" sz="1800" kern="0" dirty="0" smtClean="0">
                <a:latin typeface="Arial" charset="0"/>
                <a:ea typeface="Arial" charset="0"/>
                <a:cs typeface="Arial" charset="0"/>
              </a:rPr>
              <a:t>Customer is looking forward to using the packet capture and event logging features in case they have issues in the future. Before they had to put in a sniffer and needed onsite support. </a:t>
            </a:r>
          </a:p>
        </p:txBody>
      </p:sp>
      <p:sp>
        <p:nvSpPr>
          <p:cNvPr id="13" name="Title 1"/>
          <p:cNvSpPr txBox="1">
            <a:spLocks/>
          </p:cNvSpPr>
          <p:nvPr/>
        </p:nvSpPr>
        <p:spPr>
          <a:xfrm>
            <a:off x="3358663" y="206454"/>
            <a:ext cx="10828141" cy="751814"/>
          </a:xfrm>
          <a:prstGeom prst="rect">
            <a:avLst/>
          </a:prstGeom>
        </p:spPr>
        <p:txBody>
          <a:bodyPr vert="horz" lIns="130622" tIns="65311" rIns="130622" bIns="65311" rtlCol="0" anchor="b">
            <a:normAutofit fontScale="75000" lnSpcReduction="20000"/>
          </a:bodyPr>
          <a:lstStyle>
            <a:lvl1pPr algn="l" defTabSz="1306220" rtl="0" eaLnBrk="1" latinLnBrk="0" hangingPunct="1">
              <a:lnSpc>
                <a:spcPct val="90000"/>
              </a:lnSpc>
              <a:spcBef>
                <a:spcPct val="0"/>
              </a:spcBef>
              <a:buNone/>
              <a:defRPr sz="4000" kern="1200" cap="all">
                <a:solidFill>
                  <a:schemeClr val="tx2">
                    <a:lumMod val="65000"/>
                    <a:lumOff val="35000"/>
                  </a:schemeClr>
                </a:solidFill>
                <a:latin typeface="+mj-lt"/>
                <a:ea typeface="+mj-ea"/>
                <a:cs typeface="Arial Black"/>
              </a:defRPr>
            </a:lvl1pPr>
          </a:lstStyle>
          <a:p>
            <a:r>
              <a:rPr lang="en-US" dirty="0" smtClean="0">
                <a:solidFill>
                  <a:srgbClr val="000000">
                    <a:lumMod val="65000"/>
                    <a:lumOff val="35000"/>
                  </a:srgbClr>
                </a:solidFill>
                <a:latin typeface="Arial Black"/>
              </a:rPr>
              <a:t>sla mon</a:t>
            </a:r>
            <a:r>
              <a:rPr lang="en-US" baseline="30000" dirty="0" smtClean="0">
                <a:solidFill>
                  <a:srgbClr val="000000">
                    <a:lumMod val="65000"/>
                    <a:lumOff val="35000"/>
                  </a:srgbClr>
                </a:solidFill>
                <a:latin typeface="Arial Black"/>
              </a:rPr>
              <a:t>tm</a:t>
            </a:r>
            <a:r>
              <a:rPr lang="en-US" dirty="0" smtClean="0">
                <a:solidFill>
                  <a:srgbClr val="000000">
                    <a:lumMod val="65000"/>
                    <a:lumOff val="35000"/>
                  </a:srgbClr>
                </a:solidFill>
                <a:latin typeface="Arial Black"/>
              </a:rPr>
              <a:t> server customer success story</a:t>
            </a:r>
            <a:endParaRPr lang="en-US" cap="none" dirty="0"/>
          </a:p>
        </p:txBody>
      </p:sp>
    </p:spTree>
    <p:extLst>
      <p:ext uri="{BB962C8B-B14F-4D97-AF65-F5344CB8AC3E}">
        <p14:creationId xmlns:p14="http://schemas.microsoft.com/office/powerpoint/2010/main" val="199882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2"/>
            <a:ext cx="3154680" cy="7637545"/>
          </a:xfrm>
          <a:prstGeom prst="rect">
            <a:avLst/>
          </a:prstGeom>
        </p:spPr>
      </p:pic>
      <p:sp>
        <p:nvSpPr>
          <p:cNvPr id="5" name="TextBox 4"/>
          <p:cNvSpPr txBox="1"/>
          <p:nvPr/>
        </p:nvSpPr>
        <p:spPr>
          <a:xfrm>
            <a:off x="102307" y="3695045"/>
            <a:ext cx="2922243" cy="2554545"/>
          </a:xfrm>
          <a:prstGeom prst="rect">
            <a:avLst/>
          </a:prstGeom>
          <a:noFill/>
        </p:spPr>
        <p:txBody>
          <a:bodyPr wrap="square" rtlCol="0">
            <a:spAutoFit/>
          </a:bodyPr>
          <a:lstStyle/>
          <a:p>
            <a:r>
              <a:rPr lang="en-US" sz="2000" i="1" dirty="0">
                <a:solidFill>
                  <a:schemeClr val="bg1"/>
                </a:solidFill>
              </a:rPr>
              <a:t>“ Avaya Support keeps everything running, and that allows my team to focus on the projects that are most important for advancing our organization’s mission.” </a:t>
            </a:r>
          </a:p>
          <a:p>
            <a:r>
              <a:rPr lang="en-US" sz="2000" i="1" dirty="0">
                <a:solidFill>
                  <a:schemeClr val="bg1"/>
                </a:solidFill>
              </a:rPr>
              <a:t>-</a:t>
            </a:r>
            <a:r>
              <a:rPr lang="en-US" sz="1800" dirty="0">
                <a:solidFill>
                  <a:schemeClr val="bg1"/>
                </a:solidFill>
              </a:rPr>
              <a:t>Telecom Manager</a:t>
            </a:r>
          </a:p>
        </p:txBody>
      </p:sp>
      <p:sp>
        <p:nvSpPr>
          <p:cNvPr id="7" name="Rectangle 6"/>
          <p:cNvSpPr/>
          <p:nvPr/>
        </p:nvSpPr>
        <p:spPr>
          <a:xfrm>
            <a:off x="3152274" y="4124676"/>
            <a:ext cx="11478126" cy="3512871"/>
          </a:xfrm>
          <a:prstGeom prst="rect">
            <a:avLst/>
          </a:prstGeom>
          <a:solidFill>
            <a:schemeClr val="bg1">
              <a:lumMod val="85000"/>
              <a:alpha val="40000"/>
            </a:schemeClr>
          </a:solidFill>
          <a:ln w="9525" cap="flat" cmpd="sng" algn="ctr">
            <a:noFill/>
            <a:prstDash val="solid"/>
          </a:ln>
          <a:effectLst/>
        </p:spPr>
        <p:txBody>
          <a:bodyPr rtlCol="0" anchor="ctr"/>
          <a:lstStyle/>
          <a:p>
            <a:pPr algn="ctr">
              <a:defRPr/>
            </a:pPr>
            <a:endParaRPr lang="en-US" kern="0" dirty="0">
              <a:solidFill>
                <a:srgbClr val="FFFFFF"/>
              </a:solidFill>
              <a:latin typeface="Arial" charset="0"/>
              <a:ea typeface="Arial" charset="0"/>
              <a:cs typeface="Arial" charset="0"/>
            </a:endParaRPr>
          </a:p>
        </p:txBody>
      </p:sp>
      <p:sp>
        <p:nvSpPr>
          <p:cNvPr id="10" name="Rectangle 2"/>
          <p:cNvSpPr txBox="1">
            <a:spLocks noChangeArrowheads="1"/>
          </p:cNvSpPr>
          <p:nvPr/>
        </p:nvSpPr>
        <p:spPr bwMode="auto">
          <a:xfrm>
            <a:off x="3358662" y="2235397"/>
            <a:ext cx="10857854" cy="17927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33363" indent="-233363">
              <a:lnSpc>
                <a:spcPct val="100000"/>
              </a:lnSpc>
              <a:spcAft>
                <a:spcPts val="0"/>
              </a:spcAft>
              <a:buFont typeface="Webdings" pitchFamily="18" charset="2"/>
              <a:buNone/>
              <a:defRPr/>
            </a:pPr>
            <a:r>
              <a:rPr lang="en-US" sz="2200" b="1" kern="0" dirty="0" smtClean="0">
                <a:solidFill>
                  <a:srgbClr val="C00000"/>
                </a:solidFill>
                <a:latin typeface="Arial" charset="0"/>
                <a:ea typeface="Arial" charset="0"/>
                <a:cs typeface="Arial" charset="0"/>
              </a:rPr>
              <a:t>Challenges:</a:t>
            </a:r>
            <a:endParaRPr lang="en-US" sz="2200" b="1" kern="0" dirty="0">
              <a:solidFill>
                <a:srgbClr val="C00000"/>
              </a:solidFill>
              <a:latin typeface="Arial" charset="0"/>
              <a:ea typeface="Arial" charset="0"/>
              <a:cs typeface="Arial" charset="0"/>
            </a:endParaRPr>
          </a:p>
          <a:p>
            <a:pPr marL="251720" indent="-251720">
              <a:lnSpc>
                <a:spcPct val="100000"/>
              </a:lnSpc>
              <a:spcBef>
                <a:spcPts val="857"/>
              </a:spcBef>
              <a:defRPr/>
            </a:pPr>
            <a:r>
              <a:rPr lang="en-US" sz="1600" kern="0" dirty="0">
                <a:latin typeface="Arial" charset="0"/>
                <a:ea typeface="Arial" charset="0"/>
                <a:cs typeface="Arial" charset="0"/>
              </a:rPr>
              <a:t>25-50 major projects a year opening new locations, upgrading existing locations — all on top of day-to-day business.</a:t>
            </a:r>
          </a:p>
          <a:p>
            <a:pPr marL="251720" indent="-251720">
              <a:lnSpc>
                <a:spcPct val="100000"/>
              </a:lnSpc>
              <a:spcBef>
                <a:spcPts val="857"/>
              </a:spcBef>
              <a:defRPr/>
            </a:pPr>
            <a:r>
              <a:rPr lang="en-US" sz="1600" kern="0" dirty="0">
                <a:latin typeface="Arial" charset="0"/>
                <a:ea typeface="Arial" charset="0"/>
                <a:cs typeface="Arial" charset="0"/>
              </a:rPr>
              <a:t>Support required for multi-vendor environment.</a:t>
            </a:r>
          </a:p>
          <a:p>
            <a:pPr marL="251720" indent="-251720">
              <a:lnSpc>
                <a:spcPct val="100000"/>
              </a:lnSpc>
              <a:spcBef>
                <a:spcPts val="857"/>
              </a:spcBef>
              <a:defRPr/>
            </a:pPr>
            <a:r>
              <a:rPr lang="en-US" sz="1600" kern="0" dirty="0">
                <a:latin typeface="Arial" charset="0"/>
                <a:ea typeface="Arial" charset="0"/>
                <a:cs typeface="Arial" charset="0"/>
              </a:rPr>
              <a:t>Insufficient tools to troubleshoot end user business communications problems.</a:t>
            </a:r>
          </a:p>
        </p:txBody>
      </p:sp>
      <p:sp>
        <p:nvSpPr>
          <p:cNvPr id="11" name="Rectangle 2"/>
          <p:cNvSpPr txBox="1">
            <a:spLocks noChangeArrowheads="1"/>
          </p:cNvSpPr>
          <p:nvPr/>
        </p:nvSpPr>
        <p:spPr bwMode="auto">
          <a:xfrm>
            <a:off x="3282403" y="4154969"/>
            <a:ext cx="11108392" cy="3379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100000"/>
              </a:lnSpc>
              <a:spcBef>
                <a:spcPts val="600"/>
              </a:spcBef>
              <a:spcAft>
                <a:spcPts val="0"/>
              </a:spcAft>
              <a:buFont typeface="Webdings" pitchFamily="18" charset="2"/>
              <a:buNone/>
              <a:defRPr/>
            </a:pPr>
            <a:r>
              <a:rPr lang="en-US" sz="2200" b="1" kern="0" dirty="0" smtClean="0">
                <a:solidFill>
                  <a:srgbClr val="C00000"/>
                </a:solidFill>
                <a:latin typeface="Arial" charset="0"/>
                <a:ea typeface="Arial" charset="0"/>
                <a:cs typeface="Arial" charset="0"/>
              </a:rPr>
              <a:t>Solution / Value:</a:t>
            </a:r>
            <a:endParaRPr lang="en-US" sz="2200" kern="0" dirty="0" smtClean="0">
              <a:solidFill>
                <a:srgbClr val="C00000"/>
              </a:solidFill>
              <a:latin typeface="Arial" charset="0"/>
              <a:ea typeface="Arial" charset="0"/>
              <a:cs typeface="Arial" charset="0"/>
            </a:endParaRPr>
          </a:p>
          <a:p>
            <a:pPr marL="251720" indent="-251720">
              <a:lnSpc>
                <a:spcPct val="100000"/>
              </a:lnSpc>
              <a:spcBef>
                <a:spcPts val="857"/>
              </a:spcBef>
              <a:spcAft>
                <a:spcPts val="0"/>
              </a:spcAft>
              <a:defRPr/>
            </a:pPr>
            <a:r>
              <a:rPr lang="en-US" sz="1600" kern="0" dirty="0">
                <a:latin typeface="Arial" charset="0"/>
                <a:ea typeface="Arial" charset="0"/>
                <a:cs typeface="Arial" charset="0"/>
              </a:rPr>
              <a:t>Avaya Aura</a:t>
            </a:r>
            <a:r>
              <a:rPr lang="en-US" sz="1600" dirty="0">
                <a:latin typeface="Arial" charset="0"/>
                <a:ea typeface="Arial" charset="0"/>
                <a:cs typeface="Arial" charset="0"/>
              </a:rPr>
              <a:t>®</a:t>
            </a:r>
            <a:r>
              <a:rPr lang="en-US" sz="1600" kern="0" dirty="0">
                <a:latin typeface="Arial" charset="0"/>
                <a:ea typeface="Arial" charset="0"/>
                <a:cs typeface="Arial" charset="0"/>
              </a:rPr>
              <a:t> solution with Support Advantage Preferred, 8x5 Onsite Support, Upgrade Advantage, and a Client Service Manager.</a:t>
            </a:r>
          </a:p>
          <a:p>
            <a:pPr marL="251720" indent="-251720">
              <a:lnSpc>
                <a:spcPct val="100000"/>
              </a:lnSpc>
              <a:spcBef>
                <a:spcPts val="857"/>
              </a:spcBef>
              <a:spcAft>
                <a:spcPts val="0"/>
              </a:spcAft>
              <a:defRPr/>
            </a:pPr>
            <a:r>
              <a:rPr lang="en-US" sz="1600" kern="0" dirty="0">
                <a:latin typeface="Arial" charset="0"/>
                <a:ea typeface="Arial" charset="0"/>
                <a:cs typeface="Arial" charset="0"/>
              </a:rPr>
              <a:t>Business communications issues diagnosed more quickly:</a:t>
            </a:r>
          </a:p>
          <a:p>
            <a:pPr marL="489833" lvl="1" indent="0">
              <a:lnSpc>
                <a:spcPct val="100000"/>
              </a:lnSpc>
              <a:spcBef>
                <a:spcPts val="857"/>
              </a:spcBef>
              <a:spcAft>
                <a:spcPts val="0"/>
              </a:spcAft>
              <a:buNone/>
              <a:defRPr/>
            </a:pPr>
            <a:r>
              <a:rPr lang="en-US" sz="1600" b="1" i="1" kern="0" dirty="0">
                <a:latin typeface="Arial" charset="0"/>
                <a:ea typeface="Arial" charset="0"/>
                <a:cs typeface="Arial" charset="0"/>
              </a:rPr>
              <a:t>“I absolutely love the EXPERT Systems,” comments the telecom manager. “It makes my platforms ‘self-healing’.” “Avaya EXPERT Systems help me sleep better at night!,” she adds. “I’m assured the environment is running at peak performance.”</a:t>
            </a:r>
          </a:p>
          <a:p>
            <a:pPr marL="489833" lvl="1" indent="0">
              <a:buNone/>
            </a:pPr>
            <a:r>
              <a:rPr lang="en-US" sz="1600" b="1" i="1" dirty="0">
                <a:latin typeface="Arial" charset="0"/>
                <a:ea typeface="Arial" charset="0"/>
                <a:cs typeface="Arial" charset="0"/>
              </a:rPr>
              <a:t>“SLA Mon is going to be huge for us,” </a:t>
            </a:r>
            <a:r>
              <a:rPr lang="en-US" sz="1600" b="1" dirty="0">
                <a:latin typeface="Arial" charset="0"/>
                <a:ea typeface="Arial" charset="0"/>
                <a:cs typeface="Arial" charset="0"/>
              </a:rPr>
              <a:t>observes the telecom manager. </a:t>
            </a:r>
            <a:r>
              <a:rPr lang="en-US" sz="1600" b="1" i="1" dirty="0">
                <a:latin typeface="Arial" charset="0"/>
                <a:ea typeface="Arial" charset="0"/>
                <a:cs typeface="Arial" charset="0"/>
              </a:rPr>
              <a:t>“It allows us to fix user issues much more quickly, such as someone reporting dropped calls. In the past, figuring out whether a problem was related to a faulty circuit or some other element in the environment was a daunting exercise.”</a:t>
            </a:r>
            <a:endParaRPr lang="en-US" sz="1600" b="1" dirty="0">
              <a:latin typeface="Arial" charset="0"/>
              <a:ea typeface="Arial" charset="0"/>
              <a:cs typeface="Arial" charset="0"/>
            </a:endParaRPr>
          </a:p>
          <a:p>
            <a:pPr marL="251720" indent="-251720">
              <a:lnSpc>
                <a:spcPct val="100000"/>
              </a:lnSpc>
              <a:spcBef>
                <a:spcPts val="857"/>
              </a:spcBef>
              <a:spcAft>
                <a:spcPts val="0"/>
              </a:spcAft>
              <a:defRPr/>
            </a:pPr>
            <a:r>
              <a:rPr lang="en-US" sz="1600" kern="0" dirty="0">
                <a:latin typeface="Arial" charset="0"/>
                <a:ea typeface="Arial" charset="0"/>
                <a:cs typeface="Arial" charset="0"/>
              </a:rPr>
              <a:t>Emergency situations resolved quickly in a multivendor environment via Avaya’s Emergency Recovery team. </a:t>
            </a:r>
            <a:endParaRPr lang="en-US" sz="1700" kern="0" dirty="0">
              <a:latin typeface="Arial" charset="0"/>
              <a:ea typeface="Arial" charset="0"/>
              <a:cs typeface="Arial"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
            <a:ext cx="3152274" cy="237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a:xfrm>
            <a:off x="3282403" y="263124"/>
            <a:ext cx="10828141" cy="1006883"/>
          </a:xfrm>
          <a:prstGeom prst="rect">
            <a:avLst/>
          </a:prstGeom>
        </p:spPr>
        <p:txBody>
          <a:bodyPr vert="horz" lIns="130622" tIns="65311" rIns="130622" bIns="65311" rtlCol="0" anchor="b">
            <a:normAutofit fontScale="67500" lnSpcReduction="20000"/>
          </a:bodyPr>
          <a:lstStyle>
            <a:lvl1pPr algn="l" defTabSz="1306220" rtl="0" eaLnBrk="1" latinLnBrk="0" hangingPunct="1">
              <a:lnSpc>
                <a:spcPct val="90000"/>
              </a:lnSpc>
              <a:spcBef>
                <a:spcPct val="0"/>
              </a:spcBef>
              <a:buNone/>
              <a:defRPr sz="4000" kern="1200" cap="all">
                <a:solidFill>
                  <a:schemeClr val="tx2">
                    <a:lumMod val="65000"/>
                    <a:lumOff val="35000"/>
                  </a:schemeClr>
                </a:solidFill>
                <a:latin typeface="+mj-lt"/>
                <a:ea typeface="+mj-ea"/>
                <a:cs typeface="Arial Black"/>
              </a:defRPr>
            </a:lvl1pPr>
          </a:lstStyle>
          <a:p>
            <a:pPr>
              <a:lnSpc>
                <a:spcPct val="120000"/>
              </a:lnSpc>
            </a:pPr>
            <a:r>
              <a:rPr lang="en-US" dirty="0" smtClean="0">
                <a:solidFill>
                  <a:srgbClr val="000000">
                    <a:lumMod val="65000"/>
                    <a:lumOff val="35000"/>
                  </a:srgbClr>
                </a:solidFill>
                <a:latin typeface="Arial Black"/>
              </a:rPr>
              <a:t>Expert Systems</a:t>
            </a:r>
            <a:r>
              <a:rPr lang="en-US" baseline="30000" dirty="0" smtClean="0">
                <a:solidFill>
                  <a:srgbClr val="000000">
                    <a:lumMod val="65000"/>
                    <a:lumOff val="35000"/>
                  </a:srgbClr>
                </a:solidFill>
                <a:latin typeface="Arial Black"/>
              </a:rPr>
              <a:t>sm</a:t>
            </a:r>
            <a:r>
              <a:rPr lang="en-US" dirty="0" smtClean="0">
                <a:solidFill>
                  <a:srgbClr val="000000">
                    <a:lumMod val="65000"/>
                    <a:lumOff val="35000"/>
                  </a:srgbClr>
                </a:solidFill>
                <a:latin typeface="Arial Black"/>
              </a:rPr>
              <a:t> give boost to stability allowing it to focus on high value projects</a:t>
            </a:r>
            <a:endParaRPr lang="en-US" cap="none" dirty="0"/>
          </a:p>
        </p:txBody>
      </p:sp>
      <p:sp>
        <p:nvSpPr>
          <p:cNvPr id="12" name="Rectangle 11"/>
          <p:cNvSpPr/>
          <p:nvPr/>
        </p:nvSpPr>
        <p:spPr>
          <a:xfrm>
            <a:off x="3152274" y="1227458"/>
            <a:ext cx="11478126" cy="939622"/>
          </a:xfrm>
          <a:prstGeom prst="rect">
            <a:avLst/>
          </a:prstGeom>
          <a:solidFill>
            <a:schemeClr val="bg1">
              <a:lumMod val="85000"/>
              <a:alpha val="40000"/>
            </a:schemeClr>
          </a:solidFill>
          <a:ln w="9525" cap="flat" cmpd="sng" algn="ctr">
            <a:noFill/>
            <a:prstDash val="solid"/>
          </a:ln>
          <a:effectLst/>
        </p:spPr>
        <p:txBody>
          <a:bodyPr rtlCol="0" anchor="ctr"/>
          <a:lstStyle/>
          <a:p>
            <a:pPr algn="ctr">
              <a:defRPr/>
            </a:pPr>
            <a:endParaRPr lang="en-US" kern="0" dirty="0">
              <a:solidFill>
                <a:srgbClr val="FFFFFF"/>
              </a:solidFill>
              <a:latin typeface="Arial" charset="0"/>
              <a:ea typeface="Arial" charset="0"/>
              <a:cs typeface="Arial" charset="0"/>
            </a:endParaRPr>
          </a:p>
        </p:txBody>
      </p:sp>
      <p:sp>
        <p:nvSpPr>
          <p:cNvPr id="9" name="Rectangle 2"/>
          <p:cNvSpPr txBox="1">
            <a:spLocks noChangeArrowheads="1"/>
          </p:cNvSpPr>
          <p:nvPr/>
        </p:nvSpPr>
        <p:spPr bwMode="auto">
          <a:xfrm>
            <a:off x="3358662" y="1270007"/>
            <a:ext cx="11271738" cy="854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33363" indent="-233363">
              <a:lnSpc>
                <a:spcPct val="100000"/>
              </a:lnSpc>
              <a:spcBef>
                <a:spcPts val="200"/>
              </a:spcBef>
              <a:spcAft>
                <a:spcPts val="0"/>
              </a:spcAft>
              <a:buClr>
                <a:srgbClr val="C00000"/>
              </a:buClr>
              <a:buFont typeface="Webdings" pitchFamily="18" charset="2"/>
              <a:buNone/>
              <a:defRPr/>
            </a:pPr>
            <a:r>
              <a:rPr lang="en-US" sz="2200" b="1" kern="0" dirty="0" smtClean="0">
                <a:solidFill>
                  <a:srgbClr val="C00000"/>
                </a:solidFill>
                <a:latin typeface="Arial" charset="0"/>
                <a:ea typeface="Arial" charset="0"/>
                <a:cs typeface="Arial" charset="0"/>
              </a:rPr>
              <a:t>Profile:</a:t>
            </a:r>
            <a:endParaRPr lang="en-US" sz="2200" kern="0" dirty="0">
              <a:solidFill>
                <a:srgbClr val="C00000"/>
              </a:solidFill>
              <a:latin typeface="Arial" charset="0"/>
              <a:ea typeface="Arial" charset="0"/>
              <a:cs typeface="Arial" charset="0"/>
            </a:endParaRPr>
          </a:p>
          <a:p>
            <a:pPr marL="251720" indent="-251720">
              <a:lnSpc>
                <a:spcPct val="100000"/>
              </a:lnSpc>
              <a:spcBef>
                <a:spcPts val="857"/>
              </a:spcBef>
              <a:defRPr/>
            </a:pPr>
            <a:r>
              <a:rPr lang="en-US" sz="1800" kern="0" dirty="0">
                <a:latin typeface="Arial" charset="0"/>
                <a:ea typeface="Arial" charset="0"/>
                <a:cs typeface="Arial" charset="0"/>
              </a:rPr>
              <a:t>A top-25 US non-profit organization supports 100+ sites with lean IT team.</a:t>
            </a:r>
          </a:p>
        </p:txBody>
      </p:sp>
      <p:sp>
        <p:nvSpPr>
          <p:cNvPr id="2" name="TextBox 1"/>
          <p:cNvSpPr txBox="1"/>
          <p:nvPr/>
        </p:nvSpPr>
        <p:spPr>
          <a:xfrm>
            <a:off x="217713" y="2588092"/>
            <a:ext cx="2806837" cy="976329"/>
          </a:xfrm>
          <a:prstGeom prst="rect">
            <a:avLst/>
          </a:prstGeom>
          <a:noFill/>
        </p:spPr>
        <p:txBody>
          <a:bodyPr wrap="square" rtlCol="0">
            <a:noAutofit/>
          </a:bodyPr>
          <a:lstStyle/>
          <a:p>
            <a:pPr>
              <a:lnSpc>
                <a:spcPct val="90000"/>
              </a:lnSpc>
            </a:pPr>
            <a:r>
              <a:rPr lang="en-US" sz="2400" dirty="0" smtClean="0">
                <a:solidFill>
                  <a:schemeClr val="bg1"/>
                </a:solidFill>
              </a:rPr>
              <a:t>Non-profit</a:t>
            </a:r>
          </a:p>
          <a:p>
            <a:pPr>
              <a:lnSpc>
                <a:spcPct val="90000"/>
              </a:lnSpc>
            </a:pPr>
            <a:r>
              <a:rPr lang="en-US" sz="2400" dirty="0" smtClean="0">
                <a:solidFill>
                  <a:schemeClr val="bg1"/>
                </a:solidFill>
              </a:rPr>
              <a:t>Services Provider</a:t>
            </a:r>
          </a:p>
        </p:txBody>
      </p:sp>
    </p:spTree>
    <p:extLst>
      <p:ext uri="{BB962C8B-B14F-4D97-AF65-F5344CB8AC3E}">
        <p14:creationId xmlns:p14="http://schemas.microsoft.com/office/powerpoint/2010/main" val="37371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52274" y="989804"/>
            <a:ext cx="11478126" cy="1912761"/>
          </a:xfrm>
          <a:prstGeom prst="rect">
            <a:avLst/>
          </a:prstGeom>
          <a:solidFill>
            <a:schemeClr val="bg1">
              <a:lumMod val="85000"/>
              <a:alpha val="40000"/>
            </a:schemeClr>
          </a:solidFill>
          <a:ln w="9525" cap="flat" cmpd="sng" algn="ctr">
            <a:noFill/>
            <a:prstDash val="solid"/>
          </a:ln>
          <a:effectLst/>
        </p:spPr>
        <p:txBody>
          <a:bodyPr rtlCol="0" anchor="ctr"/>
          <a:lstStyle/>
          <a:p>
            <a:pPr algn="ctr">
              <a:defRPr/>
            </a:pPr>
            <a:endParaRPr lang="en-US" sz="2400" kern="0" dirty="0">
              <a:solidFill>
                <a:srgbClr val="FFFFFF"/>
              </a:solidFill>
              <a:latin typeface="Arial" charset="0"/>
              <a:ea typeface="Arial" charset="0"/>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3165231" cy="7631723"/>
          </a:xfrm>
          <a:prstGeom prst="rect">
            <a:avLst/>
          </a:prstGeom>
        </p:spPr>
      </p:pic>
      <p:sp>
        <p:nvSpPr>
          <p:cNvPr id="5" name="TextBox 4"/>
          <p:cNvSpPr txBox="1"/>
          <p:nvPr/>
        </p:nvSpPr>
        <p:spPr>
          <a:xfrm>
            <a:off x="225402" y="2280483"/>
            <a:ext cx="2824140" cy="461665"/>
          </a:xfrm>
          <a:prstGeom prst="rect">
            <a:avLst/>
          </a:prstGeom>
          <a:noFill/>
        </p:spPr>
        <p:txBody>
          <a:bodyPr wrap="square" rtlCol="0">
            <a:spAutoFit/>
          </a:bodyPr>
          <a:lstStyle/>
          <a:p>
            <a:pPr algn="r">
              <a:defRPr/>
            </a:pPr>
            <a:r>
              <a:rPr lang="en-US" sz="2400" kern="0" dirty="0">
                <a:solidFill>
                  <a:prstClr val="white"/>
                </a:solidFill>
                <a:latin typeface="Arial" charset="0"/>
                <a:ea typeface="Arial" charset="0"/>
                <a:cs typeface="Arial" charset="0"/>
              </a:rPr>
              <a:t>Large University</a:t>
            </a:r>
          </a:p>
        </p:txBody>
      </p:sp>
      <p:sp>
        <p:nvSpPr>
          <p:cNvPr id="7" name="Rectangle 6"/>
          <p:cNvSpPr/>
          <p:nvPr/>
        </p:nvSpPr>
        <p:spPr>
          <a:xfrm>
            <a:off x="3152274" y="4302348"/>
            <a:ext cx="11478126" cy="3344644"/>
          </a:xfrm>
          <a:prstGeom prst="rect">
            <a:avLst/>
          </a:prstGeom>
          <a:solidFill>
            <a:schemeClr val="bg1">
              <a:lumMod val="85000"/>
              <a:alpha val="40000"/>
            </a:schemeClr>
          </a:solidFill>
          <a:ln w="9525" cap="flat" cmpd="sng" algn="ctr">
            <a:noFill/>
            <a:prstDash val="solid"/>
          </a:ln>
          <a:effectLst/>
        </p:spPr>
        <p:txBody>
          <a:bodyPr rtlCol="0" anchor="ctr"/>
          <a:lstStyle/>
          <a:p>
            <a:pPr algn="ctr">
              <a:defRPr/>
            </a:pPr>
            <a:endParaRPr lang="en-US" sz="2400" kern="0" dirty="0">
              <a:solidFill>
                <a:srgbClr val="FFFFFF"/>
              </a:solidFill>
              <a:latin typeface="Arial" charset="0"/>
              <a:ea typeface="Arial" charset="0"/>
              <a:cs typeface="Arial" charset="0"/>
            </a:endParaRPr>
          </a:p>
        </p:txBody>
      </p:sp>
      <p:sp>
        <p:nvSpPr>
          <p:cNvPr id="9" name="Rectangle 2"/>
          <p:cNvSpPr txBox="1">
            <a:spLocks noChangeArrowheads="1"/>
          </p:cNvSpPr>
          <p:nvPr/>
        </p:nvSpPr>
        <p:spPr bwMode="auto">
          <a:xfrm>
            <a:off x="3358662" y="1095543"/>
            <a:ext cx="11271738" cy="16466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33363" indent="-233363">
              <a:lnSpc>
                <a:spcPct val="100000"/>
              </a:lnSpc>
              <a:spcBef>
                <a:spcPts val="200"/>
              </a:spcBef>
              <a:spcAft>
                <a:spcPts val="0"/>
              </a:spcAft>
              <a:buClr>
                <a:srgbClr val="C00000"/>
              </a:buClr>
              <a:buNone/>
              <a:defRPr/>
            </a:pPr>
            <a:r>
              <a:rPr lang="en-US" sz="2200" b="1" kern="0" dirty="0">
                <a:solidFill>
                  <a:srgbClr val="C00000"/>
                </a:solidFill>
                <a:latin typeface="Arial" charset="0"/>
                <a:ea typeface="Arial" charset="0"/>
                <a:cs typeface="Arial" charset="0"/>
              </a:rPr>
              <a:t>Profile:</a:t>
            </a:r>
            <a:endParaRPr lang="en-US" sz="2200" kern="0" dirty="0">
              <a:solidFill>
                <a:srgbClr val="C00000"/>
              </a:solidFill>
              <a:latin typeface="Arial" charset="0"/>
              <a:ea typeface="Arial" charset="0"/>
              <a:cs typeface="Arial" charset="0"/>
            </a:endParaRPr>
          </a:p>
          <a:p>
            <a:pPr marL="176213" indent="-176213">
              <a:lnSpc>
                <a:spcPct val="100000"/>
              </a:lnSpc>
              <a:spcBef>
                <a:spcPts val="600"/>
              </a:spcBef>
              <a:defRPr/>
            </a:pPr>
            <a:r>
              <a:rPr lang="en-US" sz="1600" kern="0" dirty="0">
                <a:latin typeface="Arial" charset="0"/>
                <a:ea typeface="Arial" charset="0"/>
                <a:cs typeface="Arial" charset="0"/>
              </a:rPr>
              <a:t>One of the top 10 largest universities in the US with over 50,000 students.</a:t>
            </a:r>
          </a:p>
          <a:p>
            <a:pPr marL="176213" indent="-176213">
              <a:lnSpc>
                <a:spcPct val="100000"/>
              </a:lnSpc>
              <a:spcBef>
                <a:spcPts val="600"/>
              </a:spcBef>
              <a:defRPr/>
            </a:pPr>
            <a:r>
              <a:rPr lang="en-US" sz="1600" kern="0" dirty="0">
                <a:latin typeface="Arial" charset="0"/>
                <a:ea typeface="Arial" charset="0"/>
                <a:cs typeface="Arial" charset="0"/>
              </a:rPr>
              <a:t>IT department serves students, staff, faculties and external groups.</a:t>
            </a:r>
          </a:p>
          <a:p>
            <a:pPr marL="176213" indent="-176213">
              <a:lnSpc>
                <a:spcPct val="100000"/>
              </a:lnSpc>
              <a:spcBef>
                <a:spcPts val="600"/>
              </a:spcBef>
              <a:defRPr/>
            </a:pPr>
            <a:r>
              <a:rPr lang="en-US" sz="1600" kern="0" dirty="0">
                <a:latin typeface="Arial" charset="0"/>
                <a:ea typeface="Arial" charset="0"/>
                <a:cs typeface="Arial" charset="0"/>
              </a:rPr>
              <a:t>Mixed network with 250 Avaya G430/G450 Gateways, 21 G650 Port Networks, 5,000 96xx IP Phones; Extreme for Networking.</a:t>
            </a:r>
          </a:p>
        </p:txBody>
      </p:sp>
      <p:sp>
        <p:nvSpPr>
          <p:cNvPr id="10" name="Rectangle 2"/>
          <p:cNvSpPr txBox="1">
            <a:spLocks noChangeArrowheads="1"/>
          </p:cNvSpPr>
          <p:nvPr/>
        </p:nvSpPr>
        <p:spPr bwMode="auto">
          <a:xfrm>
            <a:off x="3358662" y="3064713"/>
            <a:ext cx="10857854" cy="1077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33363" indent="-233363">
              <a:lnSpc>
                <a:spcPct val="100000"/>
              </a:lnSpc>
              <a:spcAft>
                <a:spcPts val="0"/>
              </a:spcAft>
              <a:buNone/>
              <a:defRPr/>
            </a:pPr>
            <a:r>
              <a:rPr lang="en-US" sz="2200" b="1" kern="0" dirty="0">
                <a:solidFill>
                  <a:srgbClr val="C00000"/>
                </a:solidFill>
                <a:latin typeface="Arial" charset="0"/>
                <a:ea typeface="Arial" charset="0"/>
                <a:cs typeface="Arial" charset="0"/>
              </a:rPr>
              <a:t>Challenges:</a:t>
            </a:r>
          </a:p>
          <a:p>
            <a:pPr marL="176213" indent="-176213">
              <a:lnSpc>
                <a:spcPct val="100000"/>
              </a:lnSpc>
              <a:spcBef>
                <a:spcPts val="600"/>
              </a:spcBef>
              <a:defRPr/>
            </a:pPr>
            <a:r>
              <a:rPr lang="en-US" sz="1600" kern="0" dirty="0">
                <a:latin typeface="Arial" charset="0"/>
                <a:ea typeface="Arial" charset="0"/>
                <a:cs typeface="Arial" charset="0"/>
              </a:rPr>
              <a:t>Must keep their customers connected at all times especially researchers.</a:t>
            </a:r>
          </a:p>
          <a:p>
            <a:pPr marL="176213" indent="-176213">
              <a:lnSpc>
                <a:spcPct val="100000"/>
              </a:lnSpc>
              <a:spcBef>
                <a:spcPts val="600"/>
              </a:spcBef>
              <a:defRPr/>
            </a:pPr>
            <a:r>
              <a:rPr lang="en-US" sz="1600" kern="0" dirty="0">
                <a:latin typeface="Arial" charset="0"/>
                <a:ea typeface="Arial" charset="0"/>
                <a:cs typeface="Arial" charset="0"/>
              </a:rPr>
              <a:t>Costly to send technicians to the field to diagnose and fix phone problems</a:t>
            </a:r>
          </a:p>
        </p:txBody>
      </p:sp>
      <p:sp>
        <p:nvSpPr>
          <p:cNvPr id="11" name="Rectangle 2"/>
          <p:cNvSpPr txBox="1">
            <a:spLocks noChangeArrowheads="1"/>
          </p:cNvSpPr>
          <p:nvPr/>
        </p:nvSpPr>
        <p:spPr bwMode="auto">
          <a:xfrm>
            <a:off x="3358662" y="4489917"/>
            <a:ext cx="11108392" cy="26314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55000"/>
              </a:spcBef>
              <a:spcAft>
                <a:spcPct val="0"/>
              </a:spcAft>
              <a:buClr>
                <a:srgbClr val="CC0000"/>
              </a:buClr>
              <a:buFont typeface="Webdings" pitchFamily="18" charset="2"/>
              <a:buChar char="4"/>
              <a:defRPr sz="2400">
                <a:solidFill>
                  <a:srgbClr val="323232"/>
                </a:solidFill>
                <a:latin typeface="+mn-lt"/>
                <a:ea typeface="+mn-ea"/>
                <a:cs typeface="+mn-cs"/>
              </a:defRPr>
            </a:lvl1pPr>
            <a:lvl2pPr marL="6858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200">
                <a:solidFill>
                  <a:srgbClr val="323232"/>
                </a:solidFill>
                <a:latin typeface="+mn-lt"/>
              </a:defRPr>
            </a:lvl2pPr>
            <a:lvl3pPr marL="1143000" indent="-22860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3pPr>
            <a:lvl4pPr marL="15430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2000">
                <a:solidFill>
                  <a:srgbClr val="323232"/>
                </a:solidFill>
                <a:latin typeface="+mn-lt"/>
              </a:defRPr>
            </a:lvl4pPr>
            <a:lvl5pPr marL="2000250" indent="-171450" algn="l" rtl="0" eaLnBrk="1" fontAlgn="base" hangingPunct="1">
              <a:lnSpc>
                <a:spcPct val="95000"/>
              </a:lnSpc>
              <a:spcBef>
                <a:spcPct val="25000"/>
              </a:spcBef>
              <a:spcAft>
                <a:spcPct val="0"/>
              </a:spcAft>
              <a:buClr>
                <a:srgbClr val="A9A9A9"/>
              </a:buClr>
              <a:buSzPct val="110000"/>
              <a:buFont typeface="Gotham-Book" pitchFamily="2" charset="0"/>
              <a:buChar char="–"/>
              <a:defRPr sz="1600">
                <a:solidFill>
                  <a:srgbClr val="32323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100000"/>
              </a:lnSpc>
              <a:spcBef>
                <a:spcPts val="600"/>
              </a:spcBef>
              <a:spcAft>
                <a:spcPts val="0"/>
              </a:spcAft>
              <a:buNone/>
              <a:defRPr/>
            </a:pPr>
            <a:r>
              <a:rPr lang="en-US" sz="2200" b="1" kern="0" dirty="0">
                <a:solidFill>
                  <a:srgbClr val="C00000"/>
                </a:solidFill>
                <a:latin typeface="Arial" charset="0"/>
                <a:ea typeface="Arial" charset="0"/>
                <a:cs typeface="Arial" charset="0"/>
              </a:rPr>
              <a:t>Solution / Value:</a:t>
            </a:r>
            <a:endParaRPr lang="en-US" sz="2200" kern="0" dirty="0">
              <a:solidFill>
                <a:srgbClr val="C00000"/>
              </a:solidFill>
              <a:latin typeface="Arial" charset="0"/>
              <a:ea typeface="Arial" charset="0"/>
              <a:cs typeface="Arial" charset="0"/>
            </a:endParaRPr>
          </a:p>
          <a:p>
            <a:pPr marL="176213" indent="-176213">
              <a:lnSpc>
                <a:spcPct val="100000"/>
              </a:lnSpc>
              <a:spcBef>
                <a:spcPts val="600"/>
              </a:spcBef>
              <a:spcAft>
                <a:spcPts val="0"/>
              </a:spcAft>
              <a:defRPr/>
            </a:pPr>
            <a:r>
              <a:rPr lang="en-US" sz="1600" kern="0" dirty="0">
                <a:latin typeface="Arial" charset="0"/>
                <a:ea typeface="Arial" charset="0"/>
                <a:cs typeface="Arial" charset="0"/>
              </a:rPr>
              <a:t>Deployed an SLA Mon</a:t>
            </a:r>
            <a:r>
              <a:rPr lang="en-US" sz="1600" kern="0" baseline="30000" dirty="0">
                <a:latin typeface="Arial" charset="0"/>
                <a:ea typeface="Arial" charset="0"/>
                <a:cs typeface="Arial" charset="0"/>
              </a:rPr>
              <a:t>TM</a:t>
            </a:r>
            <a:r>
              <a:rPr lang="en-US" sz="1600" kern="0" dirty="0">
                <a:latin typeface="Arial" charset="0"/>
                <a:ea typeface="Arial" charset="0"/>
                <a:cs typeface="Arial" charset="0"/>
              </a:rPr>
              <a:t> Server (they already used the SAL Gateway) on a single server to monitor 14,000 users (5000 IP Phones, 9000 on Gateways) using 130 subnets resulting in faster problem resolution and reduced onsite dispatches.</a:t>
            </a:r>
          </a:p>
          <a:p>
            <a:pPr marL="176213" indent="-176213">
              <a:lnSpc>
                <a:spcPct val="100000"/>
              </a:lnSpc>
              <a:spcBef>
                <a:spcPts val="600"/>
              </a:spcBef>
              <a:spcAft>
                <a:spcPts val="0"/>
              </a:spcAft>
              <a:defRPr/>
            </a:pPr>
            <a:r>
              <a:rPr lang="en-US" sz="1600" kern="0" dirty="0">
                <a:latin typeface="Arial" charset="0"/>
                <a:ea typeface="Arial" charset="0"/>
                <a:cs typeface="Arial" charset="0"/>
              </a:rPr>
              <a:t>The IP Phone Remote Control feature identified problems with malfunctioning buttons. This has saved the university almost as much as the cost of a full-time technician’s salary would one be needed to fix the issue onsite.   Instead they send a new phone to fix the problem when needed.</a:t>
            </a:r>
          </a:p>
          <a:p>
            <a:pPr marL="176213" indent="-176213">
              <a:lnSpc>
                <a:spcPct val="100000"/>
              </a:lnSpc>
              <a:spcBef>
                <a:spcPts val="600"/>
              </a:spcBef>
              <a:spcAft>
                <a:spcPts val="0"/>
              </a:spcAft>
              <a:defRPr/>
            </a:pPr>
            <a:r>
              <a:rPr lang="en-US" sz="1600" kern="0" dirty="0">
                <a:latin typeface="Arial" charset="0"/>
                <a:ea typeface="Arial" charset="0"/>
                <a:cs typeface="Arial" charset="0"/>
              </a:rPr>
              <a:t>The Networking Monitoring feature quickly identified QoS issues in their customers’ networks and enabled the IT department to fix the problems faster. </a:t>
            </a: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 y="0"/>
            <a:ext cx="3156755" cy="1819739"/>
          </a:xfrm>
          <a:prstGeom prst="rect">
            <a:avLst/>
          </a:prstGeom>
          <a:effectLst/>
        </p:spPr>
      </p:pic>
      <p:sp>
        <p:nvSpPr>
          <p:cNvPr id="15" name="Title 1"/>
          <p:cNvSpPr txBox="1">
            <a:spLocks/>
          </p:cNvSpPr>
          <p:nvPr/>
        </p:nvSpPr>
        <p:spPr>
          <a:xfrm>
            <a:off x="3358663" y="206454"/>
            <a:ext cx="10828141" cy="751814"/>
          </a:xfrm>
          <a:prstGeom prst="rect">
            <a:avLst/>
          </a:prstGeom>
        </p:spPr>
        <p:txBody>
          <a:bodyPr vert="horz" lIns="130622" tIns="65311" rIns="130622" bIns="65311" rtlCol="0" anchor="b">
            <a:normAutofit fontScale="75000" lnSpcReduction="20000"/>
          </a:bodyPr>
          <a:lstStyle>
            <a:lvl1pPr algn="l" defTabSz="1306220" rtl="0" eaLnBrk="1" latinLnBrk="0" hangingPunct="1">
              <a:lnSpc>
                <a:spcPct val="90000"/>
              </a:lnSpc>
              <a:spcBef>
                <a:spcPct val="0"/>
              </a:spcBef>
              <a:buNone/>
              <a:defRPr sz="4000" kern="1200" cap="all">
                <a:solidFill>
                  <a:schemeClr val="tx2">
                    <a:lumMod val="65000"/>
                    <a:lumOff val="35000"/>
                  </a:schemeClr>
                </a:solidFill>
                <a:latin typeface="+mj-lt"/>
                <a:ea typeface="+mj-ea"/>
                <a:cs typeface="Arial Black"/>
              </a:defRPr>
            </a:lvl1pPr>
          </a:lstStyle>
          <a:p>
            <a:r>
              <a:rPr lang="en-US" dirty="0" smtClean="0">
                <a:solidFill>
                  <a:srgbClr val="000000">
                    <a:lumMod val="65000"/>
                    <a:lumOff val="35000"/>
                  </a:srgbClr>
                </a:solidFill>
                <a:latin typeface="Arial Black"/>
              </a:rPr>
              <a:t>sla mon</a:t>
            </a:r>
            <a:r>
              <a:rPr lang="en-US" baseline="30000" dirty="0" smtClean="0">
                <a:solidFill>
                  <a:srgbClr val="000000">
                    <a:lumMod val="65000"/>
                    <a:lumOff val="35000"/>
                  </a:srgbClr>
                </a:solidFill>
                <a:latin typeface="Arial Black"/>
              </a:rPr>
              <a:t>tm</a:t>
            </a:r>
            <a:r>
              <a:rPr lang="en-US" dirty="0" smtClean="0">
                <a:solidFill>
                  <a:srgbClr val="000000">
                    <a:lumMod val="65000"/>
                    <a:lumOff val="35000"/>
                  </a:srgbClr>
                </a:solidFill>
                <a:latin typeface="Arial Black"/>
              </a:rPr>
              <a:t> server customer success story</a:t>
            </a:r>
            <a:endParaRPr lang="en-US" cap="none" dirty="0"/>
          </a:p>
        </p:txBody>
      </p:sp>
    </p:spTree>
    <p:extLst>
      <p:ext uri="{BB962C8B-B14F-4D97-AF65-F5344CB8AC3E}">
        <p14:creationId xmlns:p14="http://schemas.microsoft.com/office/powerpoint/2010/main" val="88633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Avaya Overview</a:t>
            </a:r>
            <a:endParaRPr lang="en-US" sz="4400" dirty="0"/>
          </a:p>
        </p:txBody>
      </p:sp>
      <p:sp>
        <p:nvSpPr>
          <p:cNvPr id="3" name="Content Placeholder 2"/>
          <p:cNvSpPr>
            <a:spLocks noGrp="1"/>
          </p:cNvSpPr>
          <p:nvPr>
            <p:ph idx="1"/>
          </p:nvPr>
        </p:nvSpPr>
        <p:spPr>
          <a:xfrm>
            <a:off x="731520" y="1504950"/>
            <a:ext cx="13167360" cy="6267450"/>
          </a:xfrm>
        </p:spPr>
        <p:txBody>
          <a:bodyPr>
            <a:normAutofit/>
          </a:bodyPr>
          <a:lstStyle/>
          <a:p>
            <a:r>
              <a:rPr lang="en-US" sz="2400" dirty="0"/>
              <a:t>Our Industries</a:t>
            </a:r>
          </a:p>
          <a:p>
            <a:pPr lvl="1"/>
            <a:r>
              <a:rPr lang="en-US" sz="2000" dirty="0"/>
              <a:t>Team Engagement (</a:t>
            </a:r>
            <a:r>
              <a:rPr lang="en-US" sz="2000" dirty="0" err="1"/>
              <a:t>fka</a:t>
            </a:r>
            <a:r>
              <a:rPr lang="en-US" sz="2000" dirty="0"/>
              <a:t> Unified Communications)</a:t>
            </a:r>
          </a:p>
          <a:p>
            <a:pPr lvl="1"/>
            <a:r>
              <a:rPr lang="en-US" sz="2000" dirty="0"/>
              <a:t>Customer Engagement (</a:t>
            </a:r>
            <a:r>
              <a:rPr lang="en-US" sz="2000" dirty="0" err="1"/>
              <a:t>fka</a:t>
            </a:r>
            <a:r>
              <a:rPr lang="en-US" sz="2000" dirty="0"/>
              <a:t> Contact Center)</a:t>
            </a:r>
          </a:p>
          <a:p>
            <a:pPr lvl="1"/>
            <a:r>
              <a:rPr lang="en-US" sz="2000" dirty="0"/>
              <a:t>Networking</a:t>
            </a:r>
          </a:p>
          <a:p>
            <a:r>
              <a:rPr lang="en-US" sz="2400" dirty="0"/>
              <a:t>Proud to serve large enterprises and small businesses</a:t>
            </a:r>
          </a:p>
          <a:p>
            <a:pPr lvl="1"/>
            <a:r>
              <a:rPr lang="en-US" sz="2000" dirty="0"/>
              <a:t>95% of Fortune 500 companies</a:t>
            </a:r>
          </a:p>
          <a:p>
            <a:pPr lvl="1"/>
            <a:r>
              <a:rPr lang="en-US" sz="2000" dirty="0"/>
              <a:t>400,000 midmarket companies</a:t>
            </a:r>
          </a:p>
          <a:p>
            <a:r>
              <a:rPr lang="en-US" sz="2400" dirty="0"/>
              <a:t>Size of Avaya</a:t>
            </a:r>
          </a:p>
          <a:p>
            <a:pPr lvl="1"/>
            <a:r>
              <a:rPr lang="en-US" sz="2000" dirty="0"/>
              <a:t>$4B in annual revenue</a:t>
            </a:r>
          </a:p>
          <a:p>
            <a:pPr lvl="1"/>
            <a:r>
              <a:rPr lang="en-US" sz="2000" dirty="0"/>
              <a:t>11,000 employees</a:t>
            </a:r>
          </a:p>
          <a:p>
            <a:r>
              <a:rPr lang="en-US" sz="2400" dirty="0"/>
              <a:t>NPS Score of 59</a:t>
            </a:r>
          </a:p>
          <a:p>
            <a:r>
              <a:rPr lang="en-US" sz="2400" dirty="0"/>
              <a:t>Historically our products are hardware appliances, but most new products are software-only</a:t>
            </a:r>
          </a:p>
          <a:p>
            <a:r>
              <a:rPr lang="en-US" sz="2400" dirty="0"/>
              <a:t>Today’s presentations is focused on “Break/fix Support” services at Avaya</a:t>
            </a:r>
          </a:p>
        </p:txBody>
      </p:sp>
    </p:spTree>
    <p:extLst>
      <p:ext uri="{BB962C8B-B14F-4D97-AF65-F5344CB8AC3E}">
        <p14:creationId xmlns:p14="http://schemas.microsoft.com/office/powerpoint/2010/main" val="28609498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3060836" y="4119613"/>
            <a:ext cx="1225122" cy="494591"/>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838091" y="3635636"/>
            <a:ext cx="872998" cy="767552"/>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719461" y="3715351"/>
            <a:ext cx="1039529" cy="71227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0536703" y="4237772"/>
            <a:ext cx="838079" cy="38581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pPr lvl="0" fontAlgn="base">
              <a:lnSpc>
                <a:spcPct val="90000"/>
              </a:lnSpc>
              <a:spcAft>
                <a:spcPct val="0"/>
              </a:spcAft>
            </a:pPr>
            <a:r>
              <a:rPr lang="en-US" sz="3800" b="1" dirty="0">
                <a:solidFill>
                  <a:schemeClr val="tx1">
                    <a:lumMod val="75000"/>
                    <a:lumOff val="25000"/>
                  </a:schemeClr>
                </a:solidFill>
                <a:latin typeface="Arial"/>
                <a:cs typeface="Arial"/>
              </a:rPr>
              <a:t>The World in 2011</a:t>
            </a:r>
            <a:br>
              <a:rPr lang="en-US" sz="3800" b="1" dirty="0">
                <a:solidFill>
                  <a:schemeClr val="tx1">
                    <a:lumMod val="75000"/>
                    <a:lumOff val="25000"/>
                  </a:schemeClr>
                </a:solidFill>
                <a:latin typeface="Arial"/>
                <a:cs typeface="Arial"/>
              </a:rPr>
            </a:br>
            <a:r>
              <a:rPr lang="en-US" sz="2400" dirty="0">
                <a:solidFill>
                  <a:schemeClr val="tx1">
                    <a:lumMod val="75000"/>
                    <a:lumOff val="25000"/>
                  </a:schemeClr>
                </a:solidFill>
                <a:latin typeface="Arial" panose="020B0604020202020204" pitchFamily="34" charset="0"/>
                <a:ea typeface="+mn-ea"/>
                <a:cs typeface="Arial" panose="020B0604020202020204" pitchFamily="34" charset="0"/>
              </a:rPr>
              <a:t>The Journey to Customer Service Transformation Begins….</a:t>
            </a:r>
            <a:endParaRPr lang="en-US" sz="3800" dirty="0">
              <a:solidFill>
                <a:schemeClr val="tx1">
                  <a:lumMod val="75000"/>
                  <a:lumOff val="25000"/>
                </a:schemeClr>
              </a:solidFill>
              <a:latin typeface="Arial"/>
              <a:cs typeface="Arial"/>
            </a:endParaRPr>
          </a:p>
        </p:txBody>
      </p:sp>
      <p:grpSp>
        <p:nvGrpSpPr>
          <p:cNvPr id="11" name="Group 10"/>
          <p:cNvGrpSpPr/>
          <p:nvPr/>
        </p:nvGrpSpPr>
        <p:grpSpPr>
          <a:xfrm>
            <a:off x="14630401" y="-3049514"/>
            <a:ext cx="5175853" cy="1839304"/>
            <a:chOff x="1035171" y="1548138"/>
            <a:chExt cx="4313211" cy="1532753"/>
          </a:xfrm>
        </p:grpSpPr>
        <p:sp>
          <p:nvSpPr>
            <p:cNvPr id="102" name="Rectangle 101"/>
            <p:cNvSpPr/>
            <p:nvPr>
              <p:custDataLst>
                <p:tags r:id="rId1"/>
              </p:custDataLst>
            </p:nvPr>
          </p:nvSpPr>
          <p:spPr>
            <a:xfrm>
              <a:off x="1075144" y="1548138"/>
              <a:ext cx="3135720" cy="1870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endParaRPr lang="en-US" dirty="0" smtClean="0">
                <a:solidFill>
                  <a:prstClr val="white"/>
                </a:solidFill>
                <a:latin typeface="Arial"/>
                <a:cs typeface="Arial"/>
              </a:endParaRPr>
            </a:p>
          </p:txBody>
        </p:sp>
        <p:grpSp>
          <p:nvGrpSpPr>
            <p:cNvPr id="8" name="Group 7"/>
            <p:cNvGrpSpPr/>
            <p:nvPr/>
          </p:nvGrpSpPr>
          <p:grpSpPr>
            <a:xfrm>
              <a:off x="1035171" y="1575581"/>
              <a:ext cx="4313208" cy="1505310"/>
              <a:chOff x="741872" y="1941496"/>
              <a:chExt cx="5175849" cy="1806372"/>
            </a:xfrm>
          </p:grpSpPr>
          <p:sp>
            <p:nvSpPr>
              <p:cNvPr id="2" name="Rectangle 1"/>
              <p:cNvSpPr/>
              <p:nvPr/>
            </p:nvSpPr>
            <p:spPr>
              <a:xfrm>
                <a:off x="741872" y="1941496"/>
                <a:ext cx="5175849" cy="1806372"/>
              </a:xfrm>
              <a:prstGeom prst="rect">
                <a:avLst/>
              </a:prstGeom>
              <a:solidFill>
                <a:srgbClr val="15535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cxnSp>
            <p:nvCxnSpPr>
              <p:cNvPr id="5" name="Straight Connector 4"/>
              <p:cNvCxnSpPr/>
              <p:nvPr/>
            </p:nvCxnSpPr>
            <p:spPr>
              <a:xfrm>
                <a:off x="2415399" y="2081406"/>
                <a:ext cx="0" cy="1484268"/>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2429781" y="1837723"/>
              <a:ext cx="2918601" cy="1077215"/>
            </a:xfrm>
            <a:prstGeom prst="rect">
              <a:avLst/>
            </a:prstGeom>
          </p:spPr>
          <p:txBody>
            <a:bodyPr wrap="square" lIns="91435" tIns="45718" rIns="91435" bIns="45718">
              <a:spAutoFit/>
            </a:bodyPr>
            <a:lstStyle/>
            <a:p>
              <a:r>
                <a:rPr lang="en-US" b="1" dirty="0" smtClean="0">
                  <a:solidFill>
                    <a:schemeClr val="bg1"/>
                  </a:solidFill>
                  <a:effectLst>
                    <a:outerShdw blurRad="50800" dist="38100" dir="5400000" algn="t" rotWithShape="0">
                      <a:prstClr val="black">
                        <a:alpha val="40000"/>
                      </a:prstClr>
                    </a:outerShdw>
                  </a:effectLst>
                </a:rPr>
                <a:t>88% of initial contacts through the phone</a:t>
              </a:r>
              <a:endParaRPr lang="en-US" b="1" dirty="0">
                <a:solidFill>
                  <a:schemeClr val="bg1"/>
                </a:solidFill>
                <a:effectLst>
                  <a:outerShdw blurRad="50800" dist="38100" dir="5400000" algn="t" rotWithShape="0">
                    <a:prstClr val="black">
                      <a:alpha val="40000"/>
                    </a:prstClr>
                  </a:outerShdw>
                </a:effectLst>
              </a:endParaRPr>
            </a:p>
          </p:txBody>
        </p:sp>
        <p:grpSp>
          <p:nvGrpSpPr>
            <p:cNvPr id="46" name="Group 45"/>
            <p:cNvGrpSpPr/>
            <p:nvPr/>
          </p:nvGrpSpPr>
          <p:grpSpPr>
            <a:xfrm>
              <a:off x="1582567" y="2072683"/>
              <a:ext cx="646989" cy="630979"/>
              <a:chOff x="-2709863" y="-513485"/>
              <a:chExt cx="912768" cy="1566108"/>
            </a:xfrm>
            <a:solidFill>
              <a:schemeClr val="tx1">
                <a:lumMod val="25000"/>
                <a:lumOff val="75000"/>
              </a:schemeClr>
            </a:solidFill>
            <a:effectLst>
              <a:outerShdw blurRad="63500" sx="102000" sy="102000" algn="ctr" rotWithShape="0">
                <a:prstClr val="black">
                  <a:alpha val="40000"/>
                </a:prstClr>
              </a:outerShdw>
            </a:effectLst>
          </p:grpSpPr>
          <p:sp>
            <p:nvSpPr>
              <p:cNvPr id="47" name="Freeform 22"/>
              <p:cNvSpPr>
                <a:spLocks noEditPoints="1"/>
              </p:cNvSpPr>
              <p:nvPr/>
            </p:nvSpPr>
            <p:spPr bwMode="auto">
              <a:xfrm>
                <a:off x="-2709863" y="-513485"/>
                <a:ext cx="912768" cy="1566108"/>
              </a:xfrm>
              <a:custGeom>
                <a:avLst/>
                <a:gdLst>
                  <a:gd name="T0" fmla="*/ 365 w 365"/>
                  <a:gd name="T1" fmla="*/ 42 h 626"/>
                  <a:gd name="T2" fmla="*/ 365 w 365"/>
                  <a:gd name="T3" fmla="*/ 18 h 626"/>
                  <a:gd name="T4" fmla="*/ 203 w 365"/>
                  <a:gd name="T5" fmla="*/ 18 h 626"/>
                  <a:gd name="T6" fmla="*/ 203 w 365"/>
                  <a:gd name="T7" fmla="*/ 0 h 626"/>
                  <a:gd name="T8" fmla="*/ 161 w 365"/>
                  <a:gd name="T9" fmla="*/ 0 h 626"/>
                  <a:gd name="T10" fmla="*/ 161 w 365"/>
                  <a:gd name="T11" fmla="*/ 18 h 626"/>
                  <a:gd name="T12" fmla="*/ 0 w 365"/>
                  <a:gd name="T13" fmla="*/ 18 h 626"/>
                  <a:gd name="T14" fmla="*/ 0 w 365"/>
                  <a:gd name="T15" fmla="*/ 42 h 626"/>
                  <a:gd name="T16" fmla="*/ 70 w 365"/>
                  <a:gd name="T17" fmla="*/ 42 h 626"/>
                  <a:gd name="T18" fmla="*/ 102 w 365"/>
                  <a:gd name="T19" fmla="*/ 82 h 626"/>
                  <a:gd name="T20" fmla="*/ 0 w 365"/>
                  <a:gd name="T21" fmla="*/ 82 h 626"/>
                  <a:gd name="T22" fmla="*/ 0 w 365"/>
                  <a:gd name="T23" fmla="*/ 106 h 626"/>
                  <a:gd name="T24" fmla="*/ 121 w 365"/>
                  <a:gd name="T25" fmla="*/ 106 h 626"/>
                  <a:gd name="T26" fmla="*/ 161 w 365"/>
                  <a:gd name="T27" fmla="*/ 157 h 626"/>
                  <a:gd name="T28" fmla="*/ 161 w 365"/>
                  <a:gd name="T29" fmla="*/ 577 h 626"/>
                  <a:gd name="T30" fmla="*/ 54 w 365"/>
                  <a:gd name="T31" fmla="*/ 626 h 626"/>
                  <a:gd name="T32" fmla="*/ 310 w 365"/>
                  <a:gd name="T33" fmla="*/ 626 h 626"/>
                  <a:gd name="T34" fmla="*/ 203 w 365"/>
                  <a:gd name="T35" fmla="*/ 577 h 626"/>
                  <a:gd name="T36" fmla="*/ 203 w 365"/>
                  <a:gd name="T37" fmla="*/ 157 h 626"/>
                  <a:gd name="T38" fmla="*/ 244 w 365"/>
                  <a:gd name="T39" fmla="*/ 106 h 626"/>
                  <a:gd name="T40" fmla="*/ 365 w 365"/>
                  <a:gd name="T41" fmla="*/ 106 h 626"/>
                  <a:gd name="T42" fmla="*/ 365 w 365"/>
                  <a:gd name="T43" fmla="*/ 82 h 626"/>
                  <a:gd name="T44" fmla="*/ 263 w 365"/>
                  <a:gd name="T45" fmla="*/ 82 h 626"/>
                  <a:gd name="T46" fmla="*/ 295 w 365"/>
                  <a:gd name="T47" fmla="*/ 42 h 626"/>
                  <a:gd name="T48" fmla="*/ 365 w 365"/>
                  <a:gd name="T49" fmla="*/ 42 h 626"/>
                  <a:gd name="T50" fmla="*/ 85 w 365"/>
                  <a:gd name="T51" fmla="*/ 42 h 626"/>
                  <a:gd name="T52" fmla="*/ 161 w 365"/>
                  <a:gd name="T53" fmla="*/ 42 h 626"/>
                  <a:gd name="T54" fmla="*/ 161 w 365"/>
                  <a:gd name="T55" fmla="*/ 82 h 626"/>
                  <a:gd name="T56" fmla="*/ 117 w 365"/>
                  <a:gd name="T57" fmla="*/ 82 h 626"/>
                  <a:gd name="T58" fmla="*/ 85 w 365"/>
                  <a:gd name="T59" fmla="*/ 42 h 626"/>
                  <a:gd name="T60" fmla="*/ 136 w 365"/>
                  <a:gd name="T61" fmla="*/ 106 h 626"/>
                  <a:gd name="T62" fmla="*/ 161 w 365"/>
                  <a:gd name="T63" fmla="*/ 106 h 626"/>
                  <a:gd name="T64" fmla="*/ 161 w 365"/>
                  <a:gd name="T65" fmla="*/ 138 h 626"/>
                  <a:gd name="T66" fmla="*/ 136 w 365"/>
                  <a:gd name="T67" fmla="*/ 106 h 626"/>
                  <a:gd name="T68" fmla="*/ 203 w 365"/>
                  <a:gd name="T69" fmla="*/ 138 h 626"/>
                  <a:gd name="T70" fmla="*/ 203 w 365"/>
                  <a:gd name="T71" fmla="*/ 106 h 626"/>
                  <a:gd name="T72" fmla="*/ 228 w 365"/>
                  <a:gd name="T73" fmla="*/ 106 h 626"/>
                  <a:gd name="T74" fmla="*/ 203 w 365"/>
                  <a:gd name="T75" fmla="*/ 138 h 626"/>
                  <a:gd name="T76" fmla="*/ 248 w 365"/>
                  <a:gd name="T77" fmla="*/ 82 h 626"/>
                  <a:gd name="T78" fmla="*/ 203 w 365"/>
                  <a:gd name="T79" fmla="*/ 82 h 626"/>
                  <a:gd name="T80" fmla="*/ 203 w 365"/>
                  <a:gd name="T81" fmla="*/ 42 h 626"/>
                  <a:gd name="T82" fmla="*/ 280 w 365"/>
                  <a:gd name="T83" fmla="*/ 42 h 626"/>
                  <a:gd name="T84" fmla="*/ 248 w 365"/>
                  <a:gd name="T85" fmla="*/ 8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 h="626">
                    <a:moveTo>
                      <a:pt x="365" y="42"/>
                    </a:moveTo>
                    <a:cubicBezTo>
                      <a:pt x="365" y="18"/>
                      <a:pt x="365" y="18"/>
                      <a:pt x="365" y="18"/>
                    </a:cubicBezTo>
                    <a:cubicBezTo>
                      <a:pt x="203" y="18"/>
                      <a:pt x="203" y="18"/>
                      <a:pt x="203" y="18"/>
                    </a:cubicBezTo>
                    <a:cubicBezTo>
                      <a:pt x="203" y="0"/>
                      <a:pt x="203" y="0"/>
                      <a:pt x="203" y="0"/>
                    </a:cubicBezTo>
                    <a:cubicBezTo>
                      <a:pt x="161" y="0"/>
                      <a:pt x="161" y="0"/>
                      <a:pt x="161" y="0"/>
                    </a:cubicBezTo>
                    <a:cubicBezTo>
                      <a:pt x="161" y="18"/>
                      <a:pt x="161" y="18"/>
                      <a:pt x="161" y="18"/>
                    </a:cubicBezTo>
                    <a:cubicBezTo>
                      <a:pt x="0" y="18"/>
                      <a:pt x="0" y="18"/>
                      <a:pt x="0" y="18"/>
                    </a:cubicBezTo>
                    <a:cubicBezTo>
                      <a:pt x="0" y="42"/>
                      <a:pt x="0" y="42"/>
                      <a:pt x="0" y="42"/>
                    </a:cubicBezTo>
                    <a:cubicBezTo>
                      <a:pt x="70" y="42"/>
                      <a:pt x="70" y="42"/>
                      <a:pt x="70" y="42"/>
                    </a:cubicBezTo>
                    <a:cubicBezTo>
                      <a:pt x="102" y="82"/>
                      <a:pt x="102" y="82"/>
                      <a:pt x="102" y="82"/>
                    </a:cubicBezTo>
                    <a:cubicBezTo>
                      <a:pt x="0" y="82"/>
                      <a:pt x="0" y="82"/>
                      <a:pt x="0" y="82"/>
                    </a:cubicBezTo>
                    <a:cubicBezTo>
                      <a:pt x="0" y="106"/>
                      <a:pt x="0" y="106"/>
                      <a:pt x="0" y="106"/>
                    </a:cubicBezTo>
                    <a:cubicBezTo>
                      <a:pt x="121" y="106"/>
                      <a:pt x="121" y="106"/>
                      <a:pt x="121" y="106"/>
                    </a:cubicBezTo>
                    <a:cubicBezTo>
                      <a:pt x="161" y="157"/>
                      <a:pt x="161" y="157"/>
                      <a:pt x="161" y="157"/>
                    </a:cubicBezTo>
                    <a:cubicBezTo>
                      <a:pt x="161" y="577"/>
                      <a:pt x="161" y="577"/>
                      <a:pt x="161" y="577"/>
                    </a:cubicBezTo>
                    <a:cubicBezTo>
                      <a:pt x="101" y="581"/>
                      <a:pt x="54" y="602"/>
                      <a:pt x="54" y="626"/>
                    </a:cubicBezTo>
                    <a:cubicBezTo>
                      <a:pt x="220" y="626"/>
                      <a:pt x="150" y="626"/>
                      <a:pt x="310" y="626"/>
                    </a:cubicBezTo>
                    <a:cubicBezTo>
                      <a:pt x="310" y="602"/>
                      <a:pt x="264" y="581"/>
                      <a:pt x="203" y="577"/>
                    </a:cubicBezTo>
                    <a:cubicBezTo>
                      <a:pt x="203" y="157"/>
                      <a:pt x="203" y="157"/>
                      <a:pt x="203" y="157"/>
                    </a:cubicBezTo>
                    <a:cubicBezTo>
                      <a:pt x="244" y="106"/>
                      <a:pt x="244" y="106"/>
                      <a:pt x="244" y="106"/>
                    </a:cubicBezTo>
                    <a:cubicBezTo>
                      <a:pt x="365" y="106"/>
                      <a:pt x="365" y="106"/>
                      <a:pt x="365" y="106"/>
                    </a:cubicBezTo>
                    <a:cubicBezTo>
                      <a:pt x="365" y="82"/>
                      <a:pt x="365" y="82"/>
                      <a:pt x="365" y="82"/>
                    </a:cubicBezTo>
                    <a:cubicBezTo>
                      <a:pt x="263" y="82"/>
                      <a:pt x="263" y="82"/>
                      <a:pt x="263" y="82"/>
                    </a:cubicBezTo>
                    <a:cubicBezTo>
                      <a:pt x="295" y="42"/>
                      <a:pt x="295" y="42"/>
                      <a:pt x="295" y="42"/>
                    </a:cubicBezTo>
                    <a:lnTo>
                      <a:pt x="365" y="42"/>
                    </a:lnTo>
                    <a:close/>
                    <a:moveTo>
                      <a:pt x="85" y="42"/>
                    </a:moveTo>
                    <a:cubicBezTo>
                      <a:pt x="161" y="42"/>
                      <a:pt x="161" y="42"/>
                      <a:pt x="161" y="42"/>
                    </a:cubicBezTo>
                    <a:cubicBezTo>
                      <a:pt x="161" y="82"/>
                      <a:pt x="161" y="82"/>
                      <a:pt x="161" y="82"/>
                    </a:cubicBezTo>
                    <a:cubicBezTo>
                      <a:pt x="117" y="82"/>
                      <a:pt x="117" y="82"/>
                      <a:pt x="117" y="82"/>
                    </a:cubicBezTo>
                    <a:lnTo>
                      <a:pt x="85" y="42"/>
                    </a:lnTo>
                    <a:close/>
                    <a:moveTo>
                      <a:pt x="136" y="106"/>
                    </a:moveTo>
                    <a:cubicBezTo>
                      <a:pt x="161" y="106"/>
                      <a:pt x="161" y="106"/>
                      <a:pt x="161" y="106"/>
                    </a:cubicBezTo>
                    <a:cubicBezTo>
                      <a:pt x="161" y="138"/>
                      <a:pt x="161" y="138"/>
                      <a:pt x="161" y="138"/>
                    </a:cubicBezTo>
                    <a:lnTo>
                      <a:pt x="136" y="106"/>
                    </a:lnTo>
                    <a:close/>
                    <a:moveTo>
                      <a:pt x="203" y="138"/>
                    </a:moveTo>
                    <a:cubicBezTo>
                      <a:pt x="203" y="106"/>
                      <a:pt x="203" y="106"/>
                      <a:pt x="203" y="106"/>
                    </a:cubicBezTo>
                    <a:cubicBezTo>
                      <a:pt x="228" y="106"/>
                      <a:pt x="228" y="106"/>
                      <a:pt x="228" y="106"/>
                    </a:cubicBezTo>
                    <a:lnTo>
                      <a:pt x="203" y="138"/>
                    </a:lnTo>
                    <a:close/>
                    <a:moveTo>
                      <a:pt x="248" y="82"/>
                    </a:moveTo>
                    <a:cubicBezTo>
                      <a:pt x="203" y="82"/>
                      <a:pt x="203" y="82"/>
                      <a:pt x="203" y="82"/>
                    </a:cubicBezTo>
                    <a:cubicBezTo>
                      <a:pt x="203" y="42"/>
                      <a:pt x="203" y="42"/>
                      <a:pt x="203" y="42"/>
                    </a:cubicBezTo>
                    <a:cubicBezTo>
                      <a:pt x="280" y="42"/>
                      <a:pt x="280" y="42"/>
                      <a:pt x="280" y="42"/>
                    </a:cubicBezTo>
                    <a:lnTo>
                      <a:pt x="248"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3"/>
              <p:cNvSpPr>
                <a:spLocks/>
              </p:cNvSpPr>
              <p:nvPr/>
            </p:nvSpPr>
            <p:spPr bwMode="auto">
              <a:xfrm>
                <a:off x="-2671743" y="-193675"/>
                <a:ext cx="62475" cy="73064"/>
              </a:xfrm>
              <a:custGeom>
                <a:avLst/>
                <a:gdLst>
                  <a:gd name="T0" fmla="*/ 25 w 25"/>
                  <a:gd name="T1" fmla="*/ 29 h 29"/>
                  <a:gd name="T2" fmla="*/ 23 w 25"/>
                  <a:gd name="T3" fmla="*/ 17 h 29"/>
                  <a:gd name="T4" fmla="*/ 24 w 25"/>
                  <a:gd name="T5" fmla="*/ 12 h 29"/>
                  <a:gd name="T6" fmla="*/ 12 w 25"/>
                  <a:gd name="T7" fmla="*/ 0 h 29"/>
                  <a:gd name="T8" fmla="*/ 1 w 25"/>
                  <a:gd name="T9" fmla="*/ 12 h 29"/>
                  <a:gd name="T10" fmla="*/ 2 w 25"/>
                  <a:gd name="T11" fmla="*/ 17 h 29"/>
                  <a:gd name="T12" fmla="*/ 0 w 25"/>
                  <a:gd name="T13" fmla="*/ 29 h 29"/>
                  <a:gd name="T14" fmla="*/ 25 w 25"/>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9">
                    <a:moveTo>
                      <a:pt x="25" y="29"/>
                    </a:moveTo>
                    <a:cubicBezTo>
                      <a:pt x="25" y="24"/>
                      <a:pt x="24" y="20"/>
                      <a:pt x="23" y="17"/>
                    </a:cubicBezTo>
                    <a:cubicBezTo>
                      <a:pt x="23" y="15"/>
                      <a:pt x="24" y="13"/>
                      <a:pt x="24" y="12"/>
                    </a:cubicBezTo>
                    <a:cubicBezTo>
                      <a:pt x="24" y="5"/>
                      <a:pt x="19" y="0"/>
                      <a:pt x="12" y="0"/>
                    </a:cubicBezTo>
                    <a:cubicBezTo>
                      <a:pt x="6" y="0"/>
                      <a:pt x="1" y="5"/>
                      <a:pt x="1" y="12"/>
                    </a:cubicBezTo>
                    <a:cubicBezTo>
                      <a:pt x="1" y="13"/>
                      <a:pt x="2" y="15"/>
                      <a:pt x="2" y="17"/>
                    </a:cubicBezTo>
                    <a:cubicBezTo>
                      <a:pt x="1" y="20"/>
                      <a:pt x="0" y="24"/>
                      <a:pt x="0" y="29"/>
                    </a:cubicBezTo>
                    <a:cubicBezTo>
                      <a:pt x="16" y="29"/>
                      <a:pt x="9" y="29"/>
                      <a:pt x="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4"/>
              <p:cNvSpPr>
                <a:spLocks/>
              </p:cNvSpPr>
              <p:nvPr/>
            </p:nvSpPr>
            <p:spPr bwMode="auto">
              <a:xfrm>
                <a:off x="-2441962" y="-193675"/>
                <a:ext cx="62475" cy="73064"/>
              </a:xfrm>
              <a:custGeom>
                <a:avLst/>
                <a:gdLst>
                  <a:gd name="T0" fmla="*/ 25 w 25"/>
                  <a:gd name="T1" fmla="*/ 29 h 29"/>
                  <a:gd name="T2" fmla="*/ 23 w 25"/>
                  <a:gd name="T3" fmla="*/ 17 h 29"/>
                  <a:gd name="T4" fmla="*/ 24 w 25"/>
                  <a:gd name="T5" fmla="*/ 12 h 29"/>
                  <a:gd name="T6" fmla="*/ 12 w 25"/>
                  <a:gd name="T7" fmla="*/ 0 h 29"/>
                  <a:gd name="T8" fmla="*/ 1 w 25"/>
                  <a:gd name="T9" fmla="*/ 12 h 29"/>
                  <a:gd name="T10" fmla="*/ 2 w 25"/>
                  <a:gd name="T11" fmla="*/ 17 h 29"/>
                  <a:gd name="T12" fmla="*/ 0 w 25"/>
                  <a:gd name="T13" fmla="*/ 29 h 29"/>
                  <a:gd name="T14" fmla="*/ 25 w 25"/>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9">
                    <a:moveTo>
                      <a:pt x="25" y="29"/>
                    </a:moveTo>
                    <a:cubicBezTo>
                      <a:pt x="25" y="24"/>
                      <a:pt x="24" y="20"/>
                      <a:pt x="23" y="17"/>
                    </a:cubicBezTo>
                    <a:cubicBezTo>
                      <a:pt x="23" y="15"/>
                      <a:pt x="24" y="13"/>
                      <a:pt x="24" y="12"/>
                    </a:cubicBezTo>
                    <a:cubicBezTo>
                      <a:pt x="24" y="5"/>
                      <a:pt x="19" y="0"/>
                      <a:pt x="12" y="0"/>
                    </a:cubicBezTo>
                    <a:cubicBezTo>
                      <a:pt x="6" y="0"/>
                      <a:pt x="1" y="5"/>
                      <a:pt x="1" y="12"/>
                    </a:cubicBezTo>
                    <a:cubicBezTo>
                      <a:pt x="1" y="13"/>
                      <a:pt x="2" y="15"/>
                      <a:pt x="2" y="17"/>
                    </a:cubicBezTo>
                    <a:cubicBezTo>
                      <a:pt x="1" y="20"/>
                      <a:pt x="0" y="24"/>
                      <a:pt x="0" y="29"/>
                    </a:cubicBezTo>
                    <a:cubicBezTo>
                      <a:pt x="16" y="29"/>
                      <a:pt x="9" y="29"/>
                      <a:pt x="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5"/>
              <p:cNvSpPr>
                <a:spLocks/>
              </p:cNvSpPr>
              <p:nvPr/>
            </p:nvSpPr>
            <p:spPr bwMode="auto">
              <a:xfrm>
                <a:off x="-2126411" y="-193675"/>
                <a:ext cx="62475" cy="73064"/>
              </a:xfrm>
              <a:custGeom>
                <a:avLst/>
                <a:gdLst>
                  <a:gd name="T0" fmla="*/ 25 w 25"/>
                  <a:gd name="T1" fmla="*/ 29 h 29"/>
                  <a:gd name="T2" fmla="*/ 22 w 25"/>
                  <a:gd name="T3" fmla="*/ 17 h 29"/>
                  <a:gd name="T4" fmla="*/ 24 w 25"/>
                  <a:gd name="T5" fmla="*/ 12 h 29"/>
                  <a:gd name="T6" fmla="*/ 12 w 25"/>
                  <a:gd name="T7" fmla="*/ 0 h 29"/>
                  <a:gd name="T8" fmla="*/ 1 w 25"/>
                  <a:gd name="T9" fmla="*/ 12 h 29"/>
                  <a:gd name="T10" fmla="*/ 2 w 25"/>
                  <a:gd name="T11" fmla="*/ 17 h 29"/>
                  <a:gd name="T12" fmla="*/ 0 w 25"/>
                  <a:gd name="T13" fmla="*/ 29 h 29"/>
                  <a:gd name="T14" fmla="*/ 25 w 25"/>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9">
                    <a:moveTo>
                      <a:pt x="25" y="29"/>
                    </a:moveTo>
                    <a:cubicBezTo>
                      <a:pt x="25" y="24"/>
                      <a:pt x="24" y="20"/>
                      <a:pt x="22" y="17"/>
                    </a:cubicBezTo>
                    <a:cubicBezTo>
                      <a:pt x="23" y="15"/>
                      <a:pt x="24" y="13"/>
                      <a:pt x="24" y="12"/>
                    </a:cubicBezTo>
                    <a:cubicBezTo>
                      <a:pt x="24" y="5"/>
                      <a:pt x="18" y="0"/>
                      <a:pt x="12" y="0"/>
                    </a:cubicBezTo>
                    <a:cubicBezTo>
                      <a:pt x="6" y="0"/>
                      <a:pt x="1" y="5"/>
                      <a:pt x="1" y="12"/>
                    </a:cubicBezTo>
                    <a:cubicBezTo>
                      <a:pt x="1" y="13"/>
                      <a:pt x="1" y="15"/>
                      <a:pt x="2" y="17"/>
                    </a:cubicBezTo>
                    <a:cubicBezTo>
                      <a:pt x="1" y="20"/>
                      <a:pt x="0" y="24"/>
                      <a:pt x="0" y="29"/>
                    </a:cubicBezTo>
                    <a:cubicBezTo>
                      <a:pt x="16" y="29"/>
                      <a:pt x="9" y="29"/>
                      <a:pt x="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6"/>
              <p:cNvSpPr>
                <a:spLocks/>
              </p:cNvSpPr>
              <p:nvPr/>
            </p:nvSpPr>
            <p:spPr bwMode="auto">
              <a:xfrm>
                <a:off x="-1896632" y="-193675"/>
                <a:ext cx="62475" cy="73064"/>
              </a:xfrm>
              <a:custGeom>
                <a:avLst/>
                <a:gdLst>
                  <a:gd name="T0" fmla="*/ 25 w 25"/>
                  <a:gd name="T1" fmla="*/ 29 h 29"/>
                  <a:gd name="T2" fmla="*/ 22 w 25"/>
                  <a:gd name="T3" fmla="*/ 17 h 29"/>
                  <a:gd name="T4" fmla="*/ 24 w 25"/>
                  <a:gd name="T5" fmla="*/ 12 h 29"/>
                  <a:gd name="T6" fmla="*/ 12 w 25"/>
                  <a:gd name="T7" fmla="*/ 0 h 29"/>
                  <a:gd name="T8" fmla="*/ 1 w 25"/>
                  <a:gd name="T9" fmla="*/ 12 h 29"/>
                  <a:gd name="T10" fmla="*/ 2 w 25"/>
                  <a:gd name="T11" fmla="*/ 17 h 29"/>
                  <a:gd name="T12" fmla="*/ 0 w 25"/>
                  <a:gd name="T13" fmla="*/ 29 h 29"/>
                  <a:gd name="T14" fmla="*/ 25 w 25"/>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9">
                    <a:moveTo>
                      <a:pt x="25" y="29"/>
                    </a:moveTo>
                    <a:cubicBezTo>
                      <a:pt x="25" y="24"/>
                      <a:pt x="24" y="20"/>
                      <a:pt x="22" y="17"/>
                    </a:cubicBezTo>
                    <a:cubicBezTo>
                      <a:pt x="23" y="15"/>
                      <a:pt x="24" y="13"/>
                      <a:pt x="24" y="12"/>
                    </a:cubicBezTo>
                    <a:cubicBezTo>
                      <a:pt x="24" y="5"/>
                      <a:pt x="18" y="0"/>
                      <a:pt x="12" y="0"/>
                    </a:cubicBezTo>
                    <a:cubicBezTo>
                      <a:pt x="6" y="0"/>
                      <a:pt x="1" y="5"/>
                      <a:pt x="1" y="12"/>
                    </a:cubicBezTo>
                    <a:cubicBezTo>
                      <a:pt x="1" y="13"/>
                      <a:pt x="1" y="15"/>
                      <a:pt x="2" y="17"/>
                    </a:cubicBezTo>
                    <a:cubicBezTo>
                      <a:pt x="1" y="20"/>
                      <a:pt x="0" y="24"/>
                      <a:pt x="0" y="29"/>
                    </a:cubicBezTo>
                    <a:cubicBezTo>
                      <a:pt x="16" y="29"/>
                      <a:pt x="9" y="29"/>
                      <a:pt x="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 name="Oval 5"/>
          <p:cNvSpPr/>
          <p:nvPr/>
        </p:nvSpPr>
        <p:spPr>
          <a:xfrm>
            <a:off x="1123391" y="2416329"/>
            <a:ext cx="2308072" cy="230807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111" name="Rectangle 110"/>
          <p:cNvSpPr/>
          <p:nvPr/>
        </p:nvSpPr>
        <p:spPr>
          <a:xfrm>
            <a:off x="821699" y="4911571"/>
            <a:ext cx="2746068" cy="1311124"/>
          </a:xfrm>
          <a:prstGeom prst="rect">
            <a:avLst/>
          </a:prstGeom>
        </p:spPr>
        <p:txBody>
          <a:bodyPr wrap="square" lIns="109722" tIns="54862" rIns="109722" bIns="54862">
            <a:spAutoFit/>
          </a:bodyPr>
          <a:lstStyle/>
          <a:p>
            <a:pPr algn="ctr"/>
            <a:r>
              <a:rPr lang="en-US" b="1" dirty="0" smtClean="0">
                <a:solidFill>
                  <a:schemeClr val="tx1">
                    <a:lumMod val="75000"/>
                    <a:lumOff val="25000"/>
                  </a:schemeClr>
                </a:solidFill>
                <a:latin typeface="Arial" charset="0"/>
                <a:ea typeface="Arial" charset="0"/>
                <a:cs typeface="Arial" charset="0"/>
              </a:rPr>
              <a:t>88% </a:t>
            </a:r>
            <a:r>
              <a:rPr lang="en-US" dirty="0" smtClean="0">
                <a:solidFill>
                  <a:schemeClr val="tx1">
                    <a:lumMod val="75000"/>
                    <a:lumOff val="25000"/>
                  </a:schemeClr>
                </a:solidFill>
                <a:latin typeface="Arial" charset="0"/>
                <a:ea typeface="Arial" charset="0"/>
                <a:cs typeface="Arial" charset="0"/>
              </a:rPr>
              <a:t>of initial contacts through </a:t>
            </a:r>
            <a:br>
              <a:rPr lang="en-US" dirty="0" smtClean="0">
                <a:solidFill>
                  <a:schemeClr val="tx1">
                    <a:lumMod val="75000"/>
                    <a:lumOff val="25000"/>
                  </a:schemeClr>
                </a:solidFill>
                <a:latin typeface="Arial" charset="0"/>
                <a:ea typeface="Arial" charset="0"/>
                <a:cs typeface="Arial" charset="0"/>
              </a:rPr>
            </a:br>
            <a:r>
              <a:rPr lang="en-US" dirty="0" smtClean="0">
                <a:solidFill>
                  <a:schemeClr val="tx1">
                    <a:lumMod val="75000"/>
                    <a:lumOff val="25000"/>
                  </a:schemeClr>
                </a:solidFill>
                <a:latin typeface="Arial" charset="0"/>
                <a:ea typeface="Arial" charset="0"/>
                <a:cs typeface="Arial" charset="0"/>
              </a:rPr>
              <a:t>the </a:t>
            </a:r>
            <a:r>
              <a:rPr lang="en-US" b="1" dirty="0" smtClean="0">
                <a:solidFill>
                  <a:schemeClr val="tx1">
                    <a:lumMod val="75000"/>
                    <a:lumOff val="25000"/>
                  </a:schemeClr>
                </a:solidFill>
                <a:latin typeface="Arial" charset="0"/>
                <a:ea typeface="Arial" charset="0"/>
                <a:cs typeface="Arial" charset="0"/>
              </a:rPr>
              <a:t>phone</a:t>
            </a:r>
            <a:endParaRPr lang="en-US" b="1" dirty="0">
              <a:solidFill>
                <a:schemeClr val="tx1">
                  <a:lumMod val="75000"/>
                  <a:lumOff val="25000"/>
                </a:schemeClr>
              </a:solidFill>
              <a:latin typeface="Arial" charset="0"/>
              <a:ea typeface="Arial" charset="0"/>
              <a:cs typeface="Arial" charset="0"/>
            </a:endParaRPr>
          </a:p>
        </p:txBody>
      </p:sp>
      <p:sp>
        <p:nvSpPr>
          <p:cNvPr id="112" name="Freeform 6"/>
          <p:cNvSpPr>
            <a:spLocks noEditPoints="1"/>
          </p:cNvSpPr>
          <p:nvPr/>
        </p:nvSpPr>
        <p:spPr bwMode="auto">
          <a:xfrm>
            <a:off x="1753233" y="3065962"/>
            <a:ext cx="814166" cy="1108652"/>
          </a:xfrm>
          <a:custGeom>
            <a:avLst/>
            <a:gdLst>
              <a:gd name="T0" fmla="*/ 215 w 296"/>
              <a:gd name="T1" fmla="*/ 403 h 403"/>
              <a:gd name="T2" fmla="*/ 181 w 296"/>
              <a:gd name="T3" fmla="*/ 394 h 403"/>
              <a:gd name="T4" fmla="*/ 81 w 296"/>
              <a:gd name="T5" fmla="*/ 292 h 403"/>
              <a:gd name="T6" fmla="*/ 39 w 296"/>
              <a:gd name="T7" fmla="*/ 219 h 403"/>
              <a:gd name="T8" fmla="*/ 1 w 296"/>
              <a:gd name="T9" fmla="*/ 82 h 403"/>
              <a:gd name="T10" fmla="*/ 34 w 296"/>
              <a:gd name="T11" fmla="*/ 23 h 403"/>
              <a:gd name="T12" fmla="*/ 65 w 296"/>
              <a:gd name="T13" fmla="*/ 5 h 403"/>
              <a:gd name="T14" fmla="*/ 88 w 296"/>
              <a:gd name="T15" fmla="*/ 2 h 403"/>
              <a:gd name="T16" fmla="*/ 107 w 296"/>
              <a:gd name="T17" fmla="*/ 17 h 403"/>
              <a:gd name="T18" fmla="*/ 135 w 296"/>
              <a:gd name="T19" fmla="*/ 64 h 403"/>
              <a:gd name="T20" fmla="*/ 123 w 296"/>
              <a:gd name="T21" fmla="*/ 107 h 403"/>
              <a:gd name="T22" fmla="*/ 105 w 296"/>
              <a:gd name="T23" fmla="*/ 117 h 403"/>
              <a:gd name="T24" fmla="*/ 98 w 296"/>
              <a:gd name="T25" fmla="*/ 143 h 403"/>
              <a:gd name="T26" fmla="*/ 176 w 296"/>
              <a:gd name="T27" fmla="*/ 279 h 403"/>
              <a:gd name="T28" fmla="*/ 187 w 296"/>
              <a:gd name="T29" fmla="*/ 288 h 403"/>
              <a:gd name="T30" fmla="*/ 202 w 296"/>
              <a:gd name="T31" fmla="*/ 286 h 403"/>
              <a:gd name="T32" fmla="*/ 221 w 296"/>
              <a:gd name="T33" fmla="*/ 275 h 403"/>
              <a:gd name="T34" fmla="*/ 244 w 296"/>
              <a:gd name="T35" fmla="*/ 272 h 403"/>
              <a:gd name="T36" fmla="*/ 263 w 296"/>
              <a:gd name="T37" fmla="*/ 287 h 403"/>
              <a:gd name="T38" fmla="*/ 290 w 296"/>
              <a:gd name="T39" fmla="*/ 334 h 403"/>
              <a:gd name="T40" fmla="*/ 294 w 296"/>
              <a:gd name="T41" fmla="*/ 358 h 403"/>
              <a:gd name="T42" fmla="*/ 279 w 296"/>
              <a:gd name="T43" fmla="*/ 377 h 403"/>
              <a:gd name="T44" fmla="*/ 248 w 296"/>
              <a:gd name="T45" fmla="*/ 395 h 403"/>
              <a:gd name="T46" fmla="*/ 248 w 296"/>
              <a:gd name="T47" fmla="*/ 395 h 403"/>
              <a:gd name="T48" fmla="*/ 215 w 296"/>
              <a:gd name="T49" fmla="*/ 403 h 403"/>
              <a:gd name="T50" fmla="*/ 80 w 296"/>
              <a:gd name="T51" fmla="*/ 28 h 403"/>
              <a:gd name="T52" fmla="*/ 78 w 296"/>
              <a:gd name="T53" fmla="*/ 28 h 403"/>
              <a:gd name="T54" fmla="*/ 47 w 296"/>
              <a:gd name="T55" fmla="*/ 46 h 403"/>
              <a:gd name="T56" fmla="*/ 27 w 296"/>
              <a:gd name="T57" fmla="*/ 81 h 403"/>
              <a:gd name="T58" fmla="*/ 62 w 296"/>
              <a:gd name="T59" fmla="*/ 206 h 403"/>
              <a:gd name="T60" fmla="*/ 104 w 296"/>
              <a:gd name="T61" fmla="*/ 279 h 403"/>
              <a:gd name="T62" fmla="*/ 195 w 296"/>
              <a:gd name="T63" fmla="*/ 371 h 403"/>
              <a:gd name="T64" fmla="*/ 235 w 296"/>
              <a:gd name="T65" fmla="*/ 372 h 403"/>
              <a:gd name="T66" fmla="*/ 266 w 296"/>
              <a:gd name="T67" fmla="*/ 354 h 403"/>
              <a:gd name="T68" fmla="*/ 268 w 296"/>
              <a:gd name="T69" fmla="*/ 351 h 403"/>
              <a:gd name="T70" fmla="*/ 268 w 296"/>
              <a:gd name="T71" fmla="*/ 347 h 403"/>
              <a:gd name="T72" fmla="*/ 240 w 296"/>
              <a:gd name="T73" fmla="*/ 300 h 403"/>
              <a:gd name="T74" fmla="*/ 237 w 296"/>
              <a:gd name="T75" fmla="*/ 298 h 403"/>
              <a:gd name="T76" fmla="*/ 234 w 296"/>
              <a:gd name="T77" fmla="*/ 298 h 403"/>
              <a:gd name="T78" fmla="*/ 215 w 296"/>
              <a:gd name="T79" fmla="*/ 309 h 403"/>
              <a:gd name="T80" fmla="*/ 153 w 296"/>
              <a:gd name="T81" fmla="*/ 292 h 403"/>
              <a:gd name="T82" fmla="*/ 75 w 296"/>
              <a:gd name="T83" fmla="*/ 157 h 403"/>
              <a:gd name="T84" fmla="*/ 91 w 296"/>
              <a:gd name="T85" fmla="*/ 95 h 403"/>
              <a:gd name="T86" fmla="*/ 110 w 296"/>
              <a:gd name="T87" fmla="*/ 84 h 403"/>
              <a:gd name="T88" fmla="*/ 112 w 296"/>
              <a:gd name="T89" fmla="*/ 81 h 403"/>
              <a:gd name="T90" fmla="*/ 112 w 296"/>
              <a:gd name="T91" fmla="*/ 77 h 403"/>
              <a:gd name="T92" fmla="*/ 84 w 296"/>
              <a:gd name="T93" fmla="*/ 30 h 403"/>
              <a:gd name="T94" fmla="*/ 81 w 296"/>
              <a:gd name="T95" fmla="*/ 28 h 403"/>
              <a:gd name="T96" fmla="*/ 80 w 296"/>
              <a:gd name="T97" fmla="*/ 2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6" h="403">
                <a:moveTo>
                  <a:pt x="215" y="403"/>
                </a:moveTo>
                <a:cubicBezTo>
                  <a:pt x="203" y="403"/>
                  <a:pt x="191" y="400"/>
                  <a:pt x="181" y="394"/>
                </a:cubicBezTo>
                <a:cubicBezTo>
                  <a:pt x="140" y="369"/>
                  <a:pt x="106" y="334"/>
                  <a:pt x="81" y="292"/>
                </a:cubicBezTo>
                <a:cubicBezTo>
                  <a:pt x="39" y="219"/>
                  <a:pt x="39" y="219"/>
                  <a:pt x="39" y="219"/>
                </a:cubicBezTo>
                <a:cubicBezTo>
                  <a:pt x="15" y="177"/>
                  <a:pt x="2" y="130"/>
                  <a:pt x="1" y="82"/>
                </a:cubicBezTo>
                <a:cubicBezTo>
                  <a:pt x="0" y="58"/>
                  <a:pt x="13" y="35"/>
                  <a:pt x="34" y="23"/>
                </a:cubicBezTo>
                <a:cubicBezTo>
                  <a:pt x="65" y="5"/>
                  <a:pt x="65" y="5"/>
                  <a:pt x="65" y="5"/>
                </a:cubicBezTo>
                <a:cubicBezTo>
                  <a:pt x="72" y="1"/>
                  <a:pt x="80" y="0"/>
                  <a:pt x="88" y="2"/>
                </a:cubicBezTo>
                <a:cubicBezTo>
                  <a:pt x="96" y="4"/>
                  <a:pt x="103" y="10"/>
                  <a:pt x="107" y="17"/>
                </a:cubicBezTo>
                <a:cubicBezTo>
                  <a:pt x="135" y="64"/>
                  <a:pt x="135" y="64"/>
                  <a:pt x="135" y="64"/>
                </a:cubicBezTo>
                <a:cubicBezTo>
                  <a:pt x="143" y="79"/>
                  <a:pt x="138" y="98"/>
                  <a:pt x="123" y="107"/>
                </a:cubicBezTo>
                <a:cubicBezTo>
                  <a:pt x="105" y="117"/>
                  <a:pt x="105" y="117"/>
                  <a:pt x="105" y="117"/>
                </a:cubicBezTo>
                <a:cubicBezTo>
                  <a:pt x="96" y="123"/>
                  <a:pt x="92" y="134"/>
                  <a:pt x="98" y="143"/>
                </a:cubicBezTo>
                <a:cubicBezTo>
                  <a:pt x="176" y="279"/>
                  <a:pt x="176" y="279"/>
                  <a:pt x="176" y="279"/>
                </a:cubicBezTo>
                <a:cubicBezTo>
                  <a:pt x="179" y="283"/>
                  <a:pt x="183" y="287"/>
                  <a:pt x="187" y="288"/>
                </a:cubicBezTo>
                <a:cubicBezTo>
                  <a:pt x="192" y="289"/>
                  <a:pt x="198" y="289"/>
                  <a:pt x="202" y="286"/>
                </a:cubicBezTo>
                <a:cubicBezTo>
                  <a:pt x="221" y="275"/>
                  <a:pt x="221" y="275"/>
                  <a:pt x="221" y="275"/>
                </a:cubicBezTo>
                <a:cubicBezTo>
                  <a:pt x="228" y="271"/>
                  <a:pt x="236" y="270"/>
                  <a:pt x="244" y="272"/>
                </a:cubicBezTo>
                <a:cubicBezTo>
                  <a:pt x="252" y="274"/>
                  <a:pt x="259" y="279"/>
                  <a:pt x="263" y="287"/>
                </a:cubicBezTo>
                <a:cubicBezTo>
                  <a:pt x="290" y="334"/>
                  <a:pt x="290" y="334"/>
                  <a:pt x="290" y="334"/>
                </a:cubicBezTo>
                <a:cubicBezTo>
                  <a:pt x="295" y="341"/>
                  <a:pt x="296" y="350"/>
                  <a:pt x="294" y="358"/>
                </a:cubicBezTo>
                <a:cubicBezTo>
                  <a:pt x="291" y="366"/>
                  <a:pt x="286" y="373"/>
                  <a:pt x="279" y="377"/>
                </a:cubicBezTo>
                <a:cubicBezTo>
                  <a:pt x="248" y="395"/>
                  <a:pt x="248" y="395"/>
                  <a:pt x="248" y="395"/>
                </a:cubicBezTo>
                <a:cubicBezTo>
                  <a:pt x="248" y="395"/>
                  <a:pt x="248" y="395"/>
                  <a:pt x="248" y="395"/>
                </a:cubicBezTo>
                <a:cubicBezTo>
                  <a:pt x="238" y="400"/>
                  <a:pt x="227" y="403"/>
                  <a:pt x="215" y="403"/>
                </a:cubicBezTo>
                <a:close/>
                <a:moveTo>
                  <a:pt x="80" y="28"/>
                </a:moveTo>
                <a:cubicBezTo>
                  <a:pt x="80" y="28"/>
                  <a:pt x="79" y="28"/>
                  <a:pt x="78" y="28"/>
                </a:cubicBezTo>
                <a:cubicBezTo>
                  <a:pt x="47" y="46"/>
                  <a:pt x="47" y="46"/>
                  <a:pt x="47" y="46"/>
                </a:cubicBezTo>
                <a:cubicBezTo>
                  <a:pt x="35" y="53"/>
                  <a:pt x="27" y="67"/>
                  <a:pt x="27" y="81"/>
                </a:cubicBezTo>
                <a:cubicBezTo>
                  <a:pt x="28" y="125"/>
                  <a:pt x="40" y="168"/>
                  <a:pt x="62" y="206"/>
                </a:cubicBezTo>
                <a:cubicBezTo>
                  <a:pt x="104" y="279"/>
                  <a:pt x="104" y="279"/>
                  <a:pt x="104" y="279"/>
                </a:cubicBezTo>
                <a:cubicBezTo>
                  <a:pt x="126" y="317"/>
                  <a:pt x="157" y="348"/>
                  <a:pt x="195" y="371"/>
                </a:cubicBezTo>
                <a:cubicBezTo>
                  <a:pt x="207" y="379"/>
                  <a:pt x="222" y="379"/>
                  <a:pt x="235" y="372"/>
                </a:cubicBezTo>
                <a:cubicBezTo>
                  <a:pt x="266" y="354"/>
                  <a:pt x="266" y="354"/>
                  <a:pt x="266" y="354"/>
                </a:cubicBezTo>
                <a:cubicBezTo>
                  <a:pt x="267" y="353"/>
                  <a:pt x="268" y="352"/>
                  <a:pt x="268" y="351"/>
                </a:cubicBezTo>
                <a:cubicBezTo>
                  <a:pt x="268" y="350"/>
                  <a:pt x="268" y="349"/>
                  <a:pt x="268" y="347"/>
                </a:cubicBezTo>
                <a:cubicBezTo>
                  <a:pt x="240" y="300"/>
                  <a:pt x="240" y="300"/>
                  <a:pt x="240" y="300"/>
                </a:cubicBezTo>
                <a:cubicBezTo>
                  <a:pt x="239" y="298"/>
                  <a:pt x="238" y="298"/>
                  <a:pt x="237" y="298"/>
                </a:cubicBezTo>
                <a:cubicBezTo>
                  <a:pt x="237" y="298"/>
                  <a:pt x="235" y="297"/>
                  <a:pt x="234" y="298"/>
                </a:cubicBezTo>
                <a:cubicBezTo>
                  <a:pt x="215" y="309"/>
                  <a:pt x="215" y="309"/>
                  <a:pt x="215" y="309"/>
                </a:cubicBezTo>
                <a:cubicBezTo>
                  <a:pt x="193" y="322"/>
                  <a:pt x="166" y="314"/>
                  <a:pt x="153" y="292"/>
                </a:cubicBezTo>
                <a:cubicBezTo>
                  <a:pt x="75" y="157"/>
                  <a:pt x="75" y="157"/>
                  <a:pt x="75" y="157"/>
                </a:cubicBezTo>
                <a:cubicBezTo>
                  <a:pt x="62" y="135"/>
                  <a:pt x="70" y="107"/>
                  <a:pt x="91" y="95"/>
                </a:cubicBezTo>
                <a:cubicBezTo>
                  <a:pt x="110" y="84"/>
                  <a:pt x="110" y="84"/>
                  <a:pt x="110" y="84"/>
                </a:cubicBezTo>
                <a:cubicBezTo>
                  <a:pt x="111" y="83"/>
                  <a:pt x="112" y="82"/>
                  <a:pt x="112" y="81"/>
                </a:cubicBezTo>
                <a:cubicBezTo>
                  <a:pt x="112" y="80"/>
                  <a:pt x="113" y="79"/>
                  <a:pt x="112" y="77"/>
                </a:cubicBezTo>
                <a:cubicBezTo>
                  <a:pt x="84" y="30"/>
                  <a:pt x="84" y="30"/>
                  <a:pt x="84" y="30"/>
                </a:cubicBezTo>
                <a:cubicBezTo>
                  <a:pt x="83" y="29"/>
                  <a:pt x="82" y="28"/>
                  <a:pt x="81" y="28"/>
                </a:cubicBezTo>
                <a:cubicBezTo>
                  <a:pt x="81" y="28"/>
                  <a:pt x="81" y="28"/>
                  <a:pt x="80" y="28"/>
                </a:cubicBezTo>
                <a:close/>
              </a:path>
            </a:pathLst>
          </a:custGeom>
          <a:solidFill>
            <a:schemeClr val="bg1"/>
          </a:solidFill>
          <a:ln>
            <a:noFill/>
          </a:ln>
        </p:spPr>
        <p:txBody>
          <a:bodyPr vert="horz" wrap="square" lIns="109728" tIns="54864" rIns="109728" bIns="54864" numCol="1" anchor="t" anchorCtr="0" compatLnSpc="1">
            <a:prstTxWarp prst="textNoShape">
              <a:avLst/>
            </a:prstTxWarp>
          </a:bodyPr>
          <a:lstStyle/>
          <a:p>
            <a:endParaRPr lang="en-US"/>
          </a:p>
        </p:txBody>
      </p:sp>
      <p:sp>
        <p:nvSpPr>
          <p:cNvPr id="113" name="Freeform 7"/>
          <p:cNvSpPr>
            <a:spLocks/>
          </p:cNvSpPr>
          <p:nvPr/>
        </p:nvSpPr>
        <p:spPr bwMode="auto">
          <a:xfrm>
            <a:off x="2333543" y="3117930"/>
            <a:ext cx="440200" cy="605275"/>
          </a:xfrm>
          <a:custGeom>
            <a:avLst/>
            <a:gdLst>
              <a:gd name="T0" fmla="*/ 130 w 160"/>
              <a:gd name="T1" fmla="*/ 220 h 220"/>
              <a:gd name="T2" fmla="*/ 126 w 160"/>
              <a:gd name="T3" fmla="*/ 219 h 220"/>
              <a:gd name="T4" fmla="*/ 124 w 160"/>
              <a:gd name="T5" fmla="*/ 210 h 220"/>
              <a:gd name="T6" fmla="*/ 122 w 160"/>
              <a:gd name="T7" fmla="*/ 80 h 220"/>
              <a:gd name="T8" fmla="*/ 6 w 160"/>
              <a:gd name="T9" fmla="*/ 14 h 220"/>
              <a:gd name="T10" fmla="*/ 0 w 160"/>
              <a:gd name="T11" fmla="*/ 7 h 220"/>
              <a:gd name="T12" fmla="*/ 6 w 160"/>
              <a:gd name="T13" fmla="*/ 0 h 220"/>
              <a:gd name="T14" fmla="*/ 6 w 160"/>
              <a:gd name="T15" fmla="*/ 0 h 220"/>
              <a:gd name="T16" fmla="*/ 133 w 160"/>
              <a:gd name="T17" fmla="*/ 74 h 220"/>
              <a:gd name="T18" fmla="*/ 135 w 160"/>
              <a:gd name="T19" fmla="*/ 217 h 220"/>
              <a:gd name="T20" fmla="*/ 130 w 160"/>
              <a:gd name="T21"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220">
                <a:moveTo>
                  <a:pt x="130" y="220"/>
                </a:moveTo>
                <a:cubicBezTo>
                  <a:pt x="129" y="220"/>
                  <a:pt x="127" y="220"/>
                  <a:pt x="126" y="219"/>
                </a:cubicBezTo>
                <a:cubicBezTo>
                  <a:pt x="123" y="217"/>
                  <a:pt x="122" y="213"/>
                  <a:pt x="124" y="210"/>
                </a:cubicBezTo>
                <a:cubicBezTo>
                  <a:pt x="146" y="169"/>
                  <a:pt x="145" y="121"/>
                  <a:pt x="122" y="80"/>
                </a:cubicBezTo>
                <a:cubicBezTo>
                  <a:pt x="98" y="39"/>
                  <a:pt x="54" y="14"/>
                  <a:pt x="6" y="14"/>
                </a:cubicBezTo>
                <a:cubicBezTo>
                  <a:pt x="3" y="14"/>
                  <a:pt x="0" y="11"/>
                  <a:pt x="0" y="7"/>
                </a:cubicBezTo>
                <a:cubicBezTo>
                  <a:pt x="0" y="3"/>
                  <a:pt x="3" y="0"/>
                  <a:pt x="6" y="0"/>
                </a:cubicBezTo>
                <a:cubicBezTo>
                  <a:pt x="6" y="0"/>
                  <a:pt x="6" y="0"/>
                  <a:pt x="6" y="0"/>
                </a:cubicBezTo>
                <a:cubicBezTo>
                  <a:pt x="58" y="0"/>
                  <a:pt x="107" y="29"/>
                  <a:pt x="133" y="74"/>
                </a:cubicBezTo>
                <a:cubicBezTo>
                  <a:pt x="159" y="118"/>
                  <a:pt x="160" y="171"/>
                  <a:pt x="135" y="217"/>
                </a:cubicBezTo>
                <a:cubicBezTo>
                  <a:pt x="134" y="219"/>
                  <a:pt x="132" y="220"/>
                  <a:pt x="130" y="220"/>
                </a:cubicBezTo>
                <a:close/>
              </a:path>
            </a:pathLst>
          </a:custGeom>
          <a:solidFill>
            <a:schemeClr val="bg1"/>
          </a:solidFill>
          <a:ln>
            <a:noFill/>
          </a:ln>
        </p:spPr>
        <p:txBody>
          <a:bodyPr vert="horz" wrap="square" lIns="109728" tIns="54864" rIns="109728" bIns="54864" numCol="1" anchor="t" anchorCtr="0" compatLnSpc="1">
            <a:prstTxWarp prst="textNoShape">
              <a:avLst/>
            </a:prstTxWarp>
          </a:bodyPr>
          <a:lstStyle/>
          <a:p>
            <a:endParaRPr lang="en-US"/>
          </a:p>
        </p:txBody>
      </p:sp>
      <p:sp>
        <p:nvSpPr>
          <p:cNvPr id="114" name="Freeform 8"/>
          <p:cNvSpPr>
            <a:spLocks/>
          </p:cNvSpPr>
          <p:nvPr/>
        </p:nvSpPr>
        <p:spPr bwMode="auto">
          <a:xfrm>
            <a:off x="2306031" y="3244285"/>
            <a:ext cx="330150" cy="443257"/>
          </a:xfrm>
          <a:custGeom>
            <a:avLst/>
            <a:gdLst>
              <a:gd name="T0" fmla="*/ 90 w 120"/>
              <a:gd name="T1" fmla="*/ 161 h 161"/>
              <a:gd name="T2" fmla="*/ 86 w 120"/>
              <a:gd name="T3" fmla="*/ 159 h 161"/>
              <a:gd name="T4" fmla="*/ 85 w 120"/>
              <a:gd name="T5" fmla="*/ 150 h 161"/>
              <a:gd name="T6" fmla="*/ 89 w 120"/>
              <a:gd name="T7" fmla="*/ 59 h 161"/>
              <a:gd name="T8" fmla="*/ 8 w 120"/>
              <a:gd name="T9" fmla="*/ 17 h 161"/>
              <a:gd name="T10" fmla="*/ 1 w 120"/>
              <a:gd name="T11" fmla="*/ 11 h 161"/>
              <a:gd name="T12" fmla="*/ 7 w 120"/>
              <a:gd name="T13" fmla="*/ 4 h 161"/>
              <a:gd name="T14" fmla="*/ 101 w 120"/>
              <a:gd name="T15" fmla="*/ 52 h 161"/>
              <a:gd name="T16" fmla="*/ 96 w 120"/>
              <a:gd name="T17" fmla="*/ 158 h 161"/>
              <a:gd name="T18" fmla="*/ 90 w 120"/>
              <a:gd name="T19"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61">
                <a:moveTo>
                  <a:pt x="90" y="161"/>
                </a:moveTo>
                <a:cubicBezTo>
                  <a:pt x="89" y="161"/>
                  <a:pt x="87" y="160"/>
                  <a:pt x="86" y="159"/>
                </a:cubicBezTo>
                <a:cubicBezTo>
                  <a:pt x="83" y="157"/>
                  <a:pt x="83" y="153"/>
                  <a:pt x="85" y="150"/>
                </a:cubicBezTo>
                <a:cubicBezTo>
                  <a:pt x="104" y="123"/>
                  <a:pt x="106" y="88"/>
                  <a:pt x="89" y="59"/>
                </a:cubicBezTo>
                <a:cubicBezTo>
                  <a:pt x="73" y="30"/>
                  <a:pt x="41" y="14"/>
                  <a:pt x="8" y="17"/>
                </a:cubicBezTo>
                <a:cubicBezTo>
                  <a:pt x="4" y="18"/>
                  <a:pt x="1" y="15"/>
                  <a:pt x="1" y="11"/>
                </a:cubicBezTo>
                <a:cubicBezTo>
                  <a:pt x="0" y="8"/>
                  <a:pt x="3" y="4"/>
                  <a:pt x="7" y="4"/>
                </a:cubicBezTo>
                <a:cubicBezTo>
                  <a:pt x="45" y="0"/>
                  <a:pt x="82" y="19"/>
                  <a:pt x="101" y="52"/>
                </a:cubicBezTo>
                <a:cubicBezTo>
                  <a:pt x="120" y="85"/>
                  <a:pt x="118" y="127"/>
                  <a:pt x="96" y="158"/>
                </a:cubicBezTo>
                <a:cubicBezTo>
                  <a:pt x="94" y="160"/>
                  <a:pt x="92" y="161"/>
                  <a:pt x="90" y="161"/>
                </a:cubicBezTo>
                <a:close/>
              </a:path>
            </a:pathLst>
          </a:custGeom>
          <a:solidFill>
            <a:schemeClr val="bg1"/>
          </a:solidFill>
          <a:ln>
            <a:noFill/>
          </a:ln>
        </p:spPr>
        <p:txBody>
          <a:bodyPr vert="horz" wrap="square" lIns="109728" tIns="54864" rIns="109728" bIns="54864" numCol="1" anchor="t" anchorCtr="0" compatLnSpc="1">
            <a:prstTxWarp prst="textNoShape">
              <a:avLst/>
            </a:prstTxWarp>
          </a:bodyPr>
          <a:lstStyle/>
          <a:p>
            <a:endParaRPr lang="en-US"/>
          </a:p>
        </p:txBody>
      </p:sp>
      <p:sp>
        <p:nvSpPr>
          <p:cNvPr id="115" name="Freeform 9"/>
          <p:cNvSpPr>
            <a:spLocks/>
          </p:cNvSpPr>
          <p:nvPr/>
        </p:nvSpPr>
        <p:spPr bwMode="auto">
          <a:xfrm>
            <a:off x="2289726" y="3373695"/>
            <a:ext cx="208891" cy="255764"/>
          </a:xfrm>
          <a:custGeom>
            <a:avLst/>
            <a:gdLst>
              <a:gd name="T0" fmla="*/ 48 w 76"/>
              <a:gd name="T1" fmla="*/ 93 h 93"/>
              <a:gd name="T2" fmla="*/ 43 w 76"/>
              <a:gd name="T3" fmla="*/ 91 h 93"/>
              <a:gd name="T4" fmla="*/ 44 w 76"/>
              <a:gd name="T5" fmla="*/ 81 h 93"/>
              <a:gd name="T6" fmla="*/ 53 w 76"/>
              <a:gd name="T7" fmla="*/ 37 h 93"/>
              <a:gd name="T8" fmla="*/ 9 w 76"/>
              <a:gd name="T9" fmla="*/ 21 h 93"/>
              <a:gd name="T10" fmla="*/ 1 w 76"/>
              <a:gd name="T11" fmla="*/ 18 h 93"/>
              <a:gd name="T12" fmla="*/ 5 w 76"/>
              <a:gd name="T13" fmla="*/ 9 h 93"/>
              <a:gd name="T14" fmla="*/ 64 w 76"/>
              <a:gd name="T15" fmla="*/ 30 h 93"/>
              <a:gd name="T16" fmla="*/ 52 w 76"/>
              <a:gd name="T17" fmla="*/ 92 h 93"/>
              <a:gd name="T18" fmla="*/ 48 w 76"/>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93">
                <a:moveTo>
                  <a:pt x="48" y="93"/>
                </a:moveTo>
                <a:cubicBezTo>
                  <a:pt x="46" y="93"/>
                  <a:pt x="44" y="92"/>
                  <a:pt x="43" y="91"/>
                </a:cubicBezTo>
                <a:cubicBezTo>
                  <a:pt x="41" y="88"/>
                  <a:pt x="41" y="84"/>
                  <a:pt x="44" y="81"/>
                </a:cubicBezTo>
                <a:cubicBezTo>
                  <a:pt x="57" y="71"/>
                  <a:pt x="61" y="51"/>
                  <a:pt x="53" y="37"/>
                </a:cubicBezTo>
                <a:cubicBezTo>
                  <a:pt x="44" y="22"/>
                  <a:pt x="25" y="15"/>
                  <a:pt x="9" y="21"/>
                </a:cubicBezTo>
                <a:cubicBezTo>
                  <a:pt x="6" y="23"/>
                  <a:pt x="2" y="21"/>
                  <a:pt x="1" y="18"/>
                </a:cubicBezTo>
                <a:cubicBezTo>
                  <a:pt x="0" y="14"/>
                  <a:pt x="1" y="11"/>
                  <a:pt x="5" y="9"/>
                </a:cubicBezTo>
                <a:cubicBezTo>
                  <a:pt x="27" y="0"/>
                  <a:pt x="52" y="9"/>
                  <a:pt x="64" y="30"/>
                </a:cubicBezTo>
                <a:cubicBezTo>
                  <a:pt x="76" y="50"/>
                  <a:pt x="71" y="77"/>
                  <a:pt x="52" y="92"/>
                </a:cubicBezTo>
                <a:cubicBezTo>
                  <a:pt x="51" y="93"/>
                  <a:pt x="50" y="93"/>
                  <a:pt x="48" y="93"/>
                </a:cubicBezTo>
                <a:close/>
              </a:path>
            </a:pathLst>
          </a:custGeom>
          <a:solidFill>
            <a:schemeClr val="bg1"/>
          </a:solidFill>
          <a:ln>
            <a:noFill/>
          </a:ln>
        </p:spPr>
        <p:txBody>
          <a:bodyPr vert="horz" wrap="square" lIns="109728" tIns="54864" rIns="109728" bIns="54864" numCol="1" anchor="t" anchorCtr="0" compatLnSpc="1">
            <a:prstTxWarp prst="textNoShape">
              <a:avLst/>
            </a:prstTxWarp>
          </a:bodyPr>
          <a:lstStyle/>
          <a:p>
            <a:endParaRPr lang="en-US"/>
          </a:p>
        </p:txBody>
      </p:sp>
      <p:sp>
        <p:nvSpPr>
          <p:cNvPr id="116" name="Oval 115"/>
          <p:cNvSpPr/>
          <p:nvPr/>
        </p:nvSpPr>
        <p:spPr>
          <a:xfrm>
            <a:off x="4236597" y="4029976"/>
            <a:ext cx="1764433" cy="1764433"/>
          </a:xfrm>
          <a:prstGeom prst="ellipse">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118" name="Oval 117"/>
          <p:cNvSpPr/>
          <p:nvPr/>
        </p:nvSpPr>
        <p:spPr>
          <a:xfrm>
            <a:off x="8432079" y="3884747"/>
            <a:ext cx="2214839" cy="221483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120" name="Rectangle 119"/>
          <p:cNvSpPr/>
          <p:nvPr/>
        </p:nvSpPr>
        <p:spPr>
          <a:xfrm>
            <a:off x="8424181" y="6138341"/>
            <a:ext cx="2246616" cy="2111343"/>
          </a:xfrm>
          <a:prstGeom prst="rect">
            <a:avLst/>
          </a:prstGeom>
        </p:spPr>
        <p:txBody>
          <a:bodyPr wrap="square" lIns="109722" tIns="54862" rIns="109722" bIns="54862">
            <a:spAutoFit/>
          </a:bodyPr>
          <a:lstStyle/>
          <a:p>
            <a:pPr algn="ctr"/>
            <a:r>
              <a:rPr lang="en-US" dirty="0" smtClean="0">
                <a:solidFill>
                  <a:schemeClr val="tx1">
                    <a:lumMod val="75000"/>
                    <a:lumOff val="25000"/>
                  </a:schemeClr>
                </a:solidFill>
                <a:latin typeface="Arial" charset="0"/>
                <a:ea typeface="Arial" charset="0"/>
                <a:cs typeface="Arial" charset="0"/>
              </a:rPr>
              <a:t>Employees solving same </a:t>
            </a:r>
            <a:r>
              <a:rPr lang="en-US" b="1" dirty="0" smtClean="0">
                <a:solidFill>
                  <a:schemeClr val="tx1">
                    <a:lumMod val="75000"/>
                    <a:lumOff val="25000"/>
                  </a:schemeClr>
                </a:solidFill>
                <a:latin typeface="Arial" charset="0"/>
                <a:ea typeface="Arial" charset="0"/>
                <a:cs typeface="Arial" charset="0"/>
              </a:rPr>
              <a:t>problems </a:t>
            </a:r>
            <a:br>
              <a:rPr lang="en-US" b="1" dirty="0" smtClean="0">
                <a:solidFill>
                  <a:schemeClr val="tx1">
                    <a:lumMod val="75000"/>
                    <a:lumOff val="25000"/>
                  </a:schemeClr>
                </a:solidFill>
                <a:latin typeface="Arial" charset="0"/>
                <a:ea typeface="Arial" charset="0"/>
                <a:cs typeface="Arial" charset="0"/>
              </a:rPr>
            </a:br>
            <a:r>
              <a:rPr lang="en-US" b="1" dirty="0" smtClean="0">
                <a:solidFill>
                  <a:schemeClr val="tx1">
                    <a:lumMod val="75000"/>
                    <a:lumOff val="25000"/>
                  </a:schemeClr>
                </a:solidFill>
                <a:latin typeface="Arial" charset="0"/>
                <a:ea typeface="Arial" charset="0"/>
                <a:cs typeface="Arial" charset="0"/>
              </a:rPr>
              <a:t>over and over</a:t>
            </a:r>
            <a:endParaRPr lang="en-US" b="1" dirty="0">
              <a:solidFill>
                <a:schemeClr val="tx1">
                  <a:lumMod val="75000"/>
                  <a:lumOff val="25000"/>
                </a:schemeClr>
              </a:solidFill>
              <a:latin typeface="Arial" charset="0"/>
              <a:ea typeface="Arial" charset="0"/>
              <a:cs typeface="Arial" charset="0"/>
            </a:endParaRPr>
          </a:p>
        </p:txBody>
      </p:sp>
      <p:sp>
        <p:nvSpPr>
          <p:cNvPr id="121" name="Rectangle 120"/>
          <p:cNvSpPr/>
          <p:nvPr/>
        </p:nvSpPr>
        <p:spPr>
          <a:xfrm>
            <a:off x="11349699" y="5109411"/>
            <a:ext cx="2261874" cy="2111343"/>
          </a:xfrm>
          <a:prstGeom prst="rect">
            <a:avLst/>
          </a:prstGeom>
        </p:spPr>
        <p:txBody>
          <a:bodyPr wrap="square" lIns="109722" tIns="54862" rIns="109722" bIns="54862">
            <a:spAutoFit/>
          </a:bodyPr>
          <a:lstStyle/>
          <a:p>
            <a:pPr algn="ctr"/>
            <a:r>
              <a:rPr lang="en-US" dirty="0" smtClean="0">
                <a:solidFill>
                  <a:schemeClr val="tx1">
                    <a:lumMod val="75000"/>
                    <a:lumOff val="25000"/>
                  </a:schemeClr>
                </a:solidFill>
                <a:latin typeface="Arial" charset="0"/>
                <a:ea typeface="Arial" charset="0"/>
                <a:cs typeface="Arial" charset="0"/>
              </a:rPr>
              <a:t>Pressure to </a:t>
            </a:r>
            <a:r>
              <a:rPr lang="en-US" b="1" dirty="0" smtClean="0">
                <a:solidFill>
                  <a:schemeClr val="tx1">
                    <a:lumMod val="75000"/>
                    <a:lumOff val="25000"/>
                  </a:schemeClr>
                </a:solidFill>
                <a:latin typeface="Arial" charset="0"/>
                <a:ea typeface="Arial" charset="0"/>
                <a:cs typeface="Arial" charset="0"/>
              </a:rPr>
              <a:t>improve productivity, </a:t>
            </a:r>
            <a:r>
              <a:rPr lang="en-US" dirty="0" smtClean="0">
                <a:solidFill>
                  <a:schemeClr val="tx1">
                    <a:lumMod val="75000"/>
                    <a:lumOff val="25000"/>
                  </a:schemeClr>
                </a:solidFill>
                <a:latin typeface="Arial" charset="0"/>
                <a:ea typeface="Arial" charset="0"/>
                <a:cs typeface="Arial" charset="0"/>
              </a:rPr>
              <a:t>CSAT </a:t>
            </a:r>
          </a:p>
          <a:p>
            <a:pPr algn="ctr"/>
            <a:r>
              <a:rPr lang="en-US" dirty="0" smtClean="0">
                <a:solidFill>
                  <a:schemeClr val="tx1">
                    <a:lumMod val="75000"/>
                    <a:lumOff val="25000"/>
                  </a:schemeClr>
                </a:solidFill>
                <a:latin typeface="Arial" charset="0"/>
                <a:ea typeface="Arial" charset="0"/>
                <a:cs typeface="Arial" charset="0"/>
              </a:rPr>
              <a:t>and margin</a:t>
            </a:r>
            <a:endParaRPr lang="en-US" dirty="0">
              <a:solidFill>
                <a:schemeClr val="tx1">
                  <a:lumMod val="75000"/>
                  <a:lumOff val="25000"/>
                </a:schemeClr>
              </a:solidFill>
              <a:latin typeface="Arial" charset="0"/>
              <a:ea typeface="Arial" charset="0"/>
              <a:cs typeface="Arial" charset="0"/>
            </a:endParaRPr>
          </a:p>
        </p:txBody>
      </p:sp>
      <p:sp>
        <p:nvSpPr>
          <p:cNvPr id="122" name="Rectangle 121"/>
          <p:cNvSpPr/>
          <p:nvPr/>
        </p:nvSpPr>
        <p:spPr>
          <a:xfrm>
            <a:off x="3990557" y="6004417"/>
            <a:ext cx="2246616" cy="1711234"/>
          </a:xfrm>
          <a:prstGeom prst="rect">
            <a:avLst/>
          </a:prstGeom>
        </p:spPr>
        <p:txBody>
          <a:bodyPr wrap="square" lIns="109722" tIns="54862" rIns="109722" bIns="54862">
            <a:spAutoFit/>
          </a:bodyPr>
          <a:lstStyle/>
          <a:p>
            <a:pPr algn="ctr"/>
            <a:r>
              <a:rPr lang="en-US" dirty="0" smtClean="0">
                <a:solidFill>
                  <a:schemeClr val="tx1">
                    <a:lumMod val="75000"/>
                    <a:lumOff val="25000"/>
                  </a:schemeClr>
                </a:solidFill>
                <a:latin typeface="Arial" charset="0"/>
                <a:ea typeface="Arial" charset="0"/>
                <a:cs typeface="Arial" charset="0"/>
              </a:rPr>
              <a:t>Escalations </a:t>
            </a:r>
            <a:br>
              <a:rPr lang="en-US" dirty="0" smtClean="0">
                <a:solidFill>
                  <a:schemeClr val="tx1">
                    <a:lumMod val="75000"/>
                    <a:lumOff val="25000"/>
                  </a:schemeClr>
                </a:solidFill>
                <a:latin typeface="Arial" charset="0"/>
                <a:ea typeface="Arial" charset="0"/>
                <a:cs typeface="Arial" charset="0"/>
              </a:rPr>
            </a:br>
            <a:r>
              <a:rPr lang="en-US" dirty="0" smtClean="0">
                <a:solidFill>
                  <a:schemeClr val="tx1">
                    <a:lumMod val="75000"/>
                    <a:lumOff val="25000"/>
                  </a:schemeClr>
                </a:solidFill>
                <a:latin typeface="Arial" charset="0"/>
                <a:ea typeface="Arial" charset="0"/>
                <a:cs typeface="Arial" charset="0"/>
              </a:rPr>
              <a:t>and </a:t>
            </a:r>
            <a:r>
              <a:rPr lang="en-US" b="1" dirty="0" smtClean="0">
                <a:solidFill>
                  <a:schemeClr val="tx1">
                    <a:lumMod val="75000"/>
                    <a:lumOff val="25000"/>
                  </a:schemeClr>
                </a:solidFill>
                <a:latin typeface="Arial" charset="0"/>
                <a:ea typeface="Arial" charset="0"/>
                <a:cs typeface="Arial" charset="0"/>
              </a:rPr>
              <a:t>backlog clearing </a:t>
            </a:r>
            <a:r>
              <a:rPr lang="en-US" dirty="0" smtClean="0">
                <a:solidFill>
                  <a:schemeClr val="tx1">
                    <a:lumMod val="75000"/>
                    <a:lumOff val="25000"/>
                  </a:schemeClr>
                </a:solidFill>
                <a:latin typeface="Arial" charset="0"/>
                <a:ea typeface="Arial" charset="0"/>
                <a:cs typeface="Arial" charset="0"/>
              </a:rPr>
              <a:t/>
            </a:r>
            <a:br>
              <a:rPr lang="en-US" dirty="0" smtClean="0">
                <a:solidFill>
                  <a:schemeClr val="tx1">
                    <a:lumMod val="75000"/>
                    <a:lumOff val="25000"/>
                  </a:schemeClr>
                </a:solidFill>
                <a:latin typeface="Arial" charset="0"/>
                <a:ea typeface="Arial" charset="0"/>
                <a:cs typeface="Arial" charset="0"/>
              </a:rPr>
            </a:br>
            <a:r>
              <a:rPr lang="en-US" dirty="0" smtClean="0">
                <a:solidFill>
                  <a:schemeClr val="tx1">
                    <a:lumMod val="75000"/>
                    <a:lumOff val="25000"/>
                  </a:schemeClr>
                </a:solidFill>
                <a:latin typeface="Arial" charset="0"/>
                <a:ea typeface="Arial" charset="0"/>
                <a:cs typeface="Arial" charset="0"/>
              </a:rPr>
              <a:t>needed focus</a:t>
            </a:r>
            <a:endParaRPr lang="en-US" dirty="0">
              <a:solidFill>
                <a:schemeClr val="tx1">
                  <a:lumMod val="75000"/>
                  <a:lumOff val="25000"/>
                </a:schemeClr>
              </a:solidFill>
              <a:latin typeface="Arial" charset="0"/>
              <a:ea typeface="Arial" charset="0"/>
              <a:cs typeface="Arial" charset="0"/>
            </a:endParaRPr>
          </a:p>
        </p:txBody>
      </p:sp>
      <p:sp>
        <p:nvSpPr>
          <p:cNvPr id="123" name="Rectangle 122"/>
          <p:cNvSpPr/>
          <p:nvPr/>
        </p:nvSpPr>
        <p:spPr>
          <a:xfrm>
            <a:off x="6218635" y="4136983"/>
            <a:ext cx="2116843" cy="1311124"/>
          </a:xfrm>
          <a:prstGeom prst="rect">
            <a:avLst/>
          </a:prstGeom>
        </p:spPr>
        <p:txBody>
          <a:bodyPr wrap="square" lIns="109722" tIns="54862" rIns="109722" bIns="54862">
            <a:spAutoFit/>
          </a:bodyPr>
          <a:lstStyle/>
          <a:p>
            <a:pPr algn="ctr"/>
            <a:r>
              <a:rPr lang="en-US" b="1" dirty="0" smtClean="0">
                <a:solidFill>
                  <a:schemeClr val="tx1">
                    <a:lumMod val="75000"/>
                    <a:lumOff val="25000"/>
                  </a:schemeClr>
                </a:solidFill>
                <a:latin typeface="Arial" charset="0"/>
                <a:ea typeface="Arial" charset="0"/>
                <a:cs typeface="Arial" charset="0"/>
              </a:rPr>
              <a:t>15-20% </a:t>
            </a:r>
            <a:r>
              <a:rPr lang="en-US" dirty="0" smtClean="0">
                <a:solidFill>
                  <a:schemeClr val="tx1">
                    <a:lumMod val="75000"/>
                    <a:lumOff val="25000"/>
                  </a:schemeClr>
                </a:solidFill>
                <a:latin typeface="Arial" charset="0"/>
                <a:ea typeface="Arial" charset="0"/>
                <a:cs typeface="Arial" charset="0"/>
              </a:rPr>
              <a:t/>
            </a:r>
            <a:br>
              <a:rPr lang="en-US" dirty="0" smtClean="0">
                <a:solidFill>
                  <a:schemeClr val="tx1">
                    <a:lumMod val="75000"/>
                    <a:lumOff val="25000"/>
                  </a:schemeClr>
                </a:solidFill>
                <a:latin typeface="Arial" charset="0"/>
                <a:ea typeface="Arial" charset="0"/>
                <a:cs typeface="Arial" charset="0"/>
              </a:rPr>
            </a:br>
            <a:r>
              <a:rPr lang="en-US" dirty="0" smtClean="0">
                <a:solidFill>
                  <a:schemeClr val="tx1">
                    <a:lumMod val="75000"/>
                    <a:lumOff val="25000"/>
                  </a:schemeClr>
                </a:solidFill>
                <a:latin typeface="Arial" charset="0"/>
                <a:ea typeface="Arial" charset="0"/>
                <a:cs typeface="Arial" charset="0"/>
              </a:rPr>
              <a:t>agent </a:t>
            </a:r>
            <a:r>
              <a:rPr lang="en-US" dirty="0">
                <a:solidFill>
                  <a:schemeClr val="tx1">
                    <a:lumMod val="75000"/>
                    <a:lumOff val="25000"/>
                  </a:schemeClr>
                </a:solidFill>
                <a:latin typeface="Arial" charset="0"/>
                <a:ea typeface="Arial" charset="0"/>
                <a:cs typeface="Arial" charset="0"/>
              </a:rPr>
              <a:t/>
            </a:r>
            <a:br>
              <a:rPr lang="en-US" dirty="0">
                <a:solidFill>
                  <a:schemeClr val="tx1">
                    <a:lumMod val="75000"/>
                    <a:lumOff val="25000"/>
                  </a:schemeClr>
                </a:solidFill>
                <a:latin typeface="Arial" charset="0"/>
                <a:ea typeface="Arial" charset="0"/>
                <a:cs typeface="Arial" charset="0"/>
              </a:rPr>
            </a:br>
            <a:r>
              <a:rPr lang="en-US" dirty="0" smtClean="0">
                <a:solidFill>
                  <a:schemeClr val="tx1">
                    <a:lumMod val="75000"/>
                    <a:lumOff val="25000"/>
                  </a:schemeClr>
                </a:solidFill>
                <a:latin typeface="Arial" charset="0"/>
                <a:ea typeface="Arial" charset="0"/>
                <a:cs typeface="Arial" charset="0"/>
              </a:rPr>
              <a:t>turnover</a:t>
            </a:r>
            <a:endParaRPr lang="en-US" dirty="0">
              <a:solidFill>
                <a:schemeClr val="tx1">
                  <a:lumMod val="75000"/>
                  <a:lumOff val="25000"/>
                </a:schemeClr>
              </a:solidFill>
              <a:latin typeface="Arial" charset="0"/>
              <a:ea typeface="Arial" charset="0"/>
              <a:cs typeface="Arial" charset="0"/>
            </a:endParaRPr>
          </a:p>
        </p:txBody>
      </p:sp>
      <p:grpSp>
        <p:nvGrpSpPr>
          <p:cNvPr id="41" name="Group 40"/>
          <p:cNvGrpSpPr/>
          <p:nvPr/>
        </p:nvGrpSpPr>
        <p:grpSpPr>
          <a:xfrm>
            <a:off x="4833695" y="4625870"/>
            <a:ext cx="560258" cy="620747"/>
            <a:chOff x="4028079" y="3854891"/>
            <a:chExt cx="466882" cy="517289"/>
          </a:xfrm>
        </p:grpSpPr>
        <p:sp>
          <p:nvSpPr>
            <p:cNvPr id="127" name="Freeform 126"/>
            <p:cNvSpPr>
              <a:spLocks noEditPoints="1"/>
            </p:cNvSpPr>
            <p:nvPr/>
          </p:nvSpPr>
          <p:spPr bwMode="auto">
            <a:xfrm>
              <a:off x="4028079" y="3854891"/>
              <a:ext cx="466882" cy="422911"/>
            </a:xfrm>
            <a:custGeom>
              <a:avLst/>
              <a:gdLst>
                <a:gd name="T0" fmla="*/ 229 w 242"/>
                <a:gd name="T1" fmla="*/ 219 h 219"/>
                <a:gd name="T2" fmla="*/ 12 w 242"/>
                <a:gd name="T3" fmla="*/ 219 h 219"/>
                <a:gd name="T4" fmla="*/ 0 w 242"/>
                <a:gd name="T5" fmla="*/ 206 h 219"/>
                <a:gd name="T6" fmla="*/ 0 w 242"/>
                <a:gd name="T7" fmla="*/ 121 h 219"/>
                <a:gd name="T8" fmla="*/ 121 w 242"/>
                <a:gd name="T9" fmla="*/ 0 h 219"/>
                <a:gd name="T10" fmla="*/ 242 w 242"/>
                <a:gd name="T11" fmla="*/ 121 h 219"/>
                <a:gd name="T12" fmla="*/ 242 w 242"/>
                <a:gd name="T13" fmla="*/ 207 h 219"/>
                <a:gd name="T14" fmla="*/ 229 w 242"/>
                <a:gd name="T15" fmla="*/ 219 h 219"/>
                <a:gd name="T16" fmla="*/ 25 w 242"/>
                <a:gd name="T17" fmla="*/ 194 h 219"/>
                <a:gd name="T18" fmla="*/ 216 w 242"/>
                <a:gd name="T19" fmla="*/ 194 h 219"/>
                <a:gd name="T20" fmla="*/ 216 w 242"/>
                <a:gd name="T21" fmla="*/ 121 h 219"/>
                <a:gd name="T22" fmla="*/ 121 w 242"/>
                <a:gd name="T23" fmla="*/ 25 h 219"/>
                <a:gd name="T24" fmla="*/ 25 w 242"/>
                <a:gd name="T25" fmla="*/ 121 h 219"/>
                <a:gd name="T26" fmla="*/ 25 w 242"/>
                <a:gd name="T2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2" h="219">
                  <a:moveTo>
                    <a:pt x="229" y="219"/>
                  </a:moveTo>
                  <a:cubicBezTo>
                    <a:pt x="12" y="219"/>
                    <a:pt x="12" y="219"/>
                    <a:pt x="12" y="219"/>
                  </a:cubicBezTo>
                  <a:cubicBezTo>
                    <a:pt x="5" y="219"/>
                    <a:pt x="0" y="213"/>
                    <a:pt x="0" y="206"/>
                  </a:cubicBezTo>
                  <a:cubicBezTo>
                    <a:pt x="0" y="121"/>
                    <a:pt x="0" y="121"/>
                    <a:pt x="0" y="121"/>
                  </a:cubicBezTo>
                  <a:cubicBezTo>
                    <a:pt x="0" y="54"/>
                    <a:pt x="54" y="0"/>
                    <a:pt x="121" y="0"/>
                  </a:cubicBezTo>
                  <a:cubicBezTo>
                    <a:pt x="187" y="0"/>
                    <a:pt x="242" y="54"/>
                    <a:pt x="242" y="121"/>
                  </a:cubicBezTo>
                  <a:cubicBezTo>
                    <a:pt x="242" y="207"/>
                    <a:pt x="242" y="207"/>
                    <a:pt x="242" y="207"/>
                  </a:cubicBezTo>
                  <a:cubicBezTo>
                    <a:pt x="242" y="213"/>
                    <a:pt x="236" y="219"/>
                    <a:pt x="229" y="219"/>
                  </a:cubicBezTo>
                  <a:close/>
                  <a:moveTo>
                    <a:pt x="25" y="194"/>
                  </a:moveTo>
                  <a:cubicBezTo>
                    <a:pt x="216" y="194"/>
                    <a:pt x="216" y="194"/>
                    <a:pt x="216" y="194"/>
                  </a:cubicBezTo>
                  <a:cubicBezTo>
                    <a:pt x="216" y="121"/>
                    <a:pt x="216" y="121"/>
                    <a:pt x="216" y="121"/>
                  </a:cubicBezTo>
                  <a:cubicBezTo>
                    <a:pt x="216" y="68"/>
                    <a:pt x="174" y="25"/>
                    <a:pt x="121" y="25"/>
                  </a:cubicBezTo>
                  <a:cubicBezTo>
                    <a:pt x="68" y="25"/>
                    <a:pt x="25" y="68"/>
                    <a:pt x="25" y="121"/>
                  </a:cubicBezTo>
                  <a:lnTo>
                    <a:pt x="25" y="1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p:cNvSpPr>
            <p:nvPr/>
          </p:nvSpPr>
          <p:spPr bwMode="auto">
            <a:xfrm>
              <a:off x="4112804" y="3939974"/>
              <a:ext cx="171953" cy="111895"/>
            </a:xfrm>
            <a:custGeom>
              <a:avLst/>
              <a:gdLst>
                <a:gd name="T0" fmla="*/ 14 w 89"/>
                <a:gd name="T1" fmla="*/ 58 h 58"/>
                <a:gd name="T2" fmla="*/ 5 w 89"/>
                <a:gd name="T3" fmla="*/ 55 h 58"/>
                <a:gd name="T4" fmla="*/ 4 w 89"/>
                <a:gd name="T5" fmla="*/ 37 h 58"/>
                <a:gd name="T6" fmla="*/ 74 w 89"/>
                <a:gd name="T7" fmla="*/ 1 h 58"/>
                <a:gd name="T8" fmla="*/ 88 w 89"/>
                <a:gd name="T9" fmla="*/ 12 h 58"/>
                <a:gd name="T10" fmla="*/ 77 w 89"/>
                <a:gd name="T11" fmla="*/ 27 h 58"/>
                <a:gd name="T12" fmla="*/ 22 w 89"/>
                <a:gd name="T13" fmla="*/ 55 h 58"/>
                <a:gd name="T14" fmla="*/ 14 w 89"/>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8">
                  <a:moveTo>
                    <a:pt x="14" y="58"/>
                  </a:moveTo>
                  <a:cubicBezTo>
                    <a:pt x="11" y="58"/>
                    <a:pt x="7" y="57"/>
                    <a:pt x="5" y="55"/>
                  </a:cubicBezTo>
                  <a:cubicBezTo>
                    <a:pt x="0" y="50"/>
                    <a:pt x="0" y="42"/>
                    <a:pt x="4" y="37"/>
                  </a:cubicBezTo>
                  <a:cubicBezTo>
                    <a:pt x="23" y="18"/>
                    <a:pt x="46" y="5"/>
                    <a:pt x="74" y="1"/>
                  </a:cubicBezTo>
                  <a:cubicBezTo>
                    <a:pt x="80" y="0"/>
                    <a:pt x="87" y="5"/>
                    <a:pt x="88" y="12"/>
                  </a:cubicBezTo>
                  <a:cubicBezTo>
                    <a:pt x="89" y="19"/>
                    <a:pt x="84" y="25"/>
                    <a:pt x="77" y="27"/>
                  </a:cubicBezTo>
                  <a:cubicBezTo>
                    <a:pt x="56" y="30"/>
                    <a:pt x="37" y="40"/>
                    <a:pt x="22" y="55"/>
                  </a:cubicBezTo>
                  <a:cubicBezTo>
                    <a:pt x="20" y="56"/>
                    <a:pt x="17" y="58"/>
                    <a:pt x="14"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4028079" y="4323919"/>
              <a:ext cx="466882" cy="48261"/>
            </a:xfrm>
            <a:custGeom>
              <a:avLst/>
              <a:gdLst>
                <a:gd name="T0" fmla="*/ 229 w 242"/>
                <a:gd name="T1" fmla="*/ 25 h 25"/>
                <a:gd name="T2" fmla="*/ 12 w 242"/>
                <a:gd name="T3" fmla="*/ 25 h 25"/>
                <a:gd name="T4" fmla="*/ 0 w 242"/>
                <a:gd name="T5" fmla="*/ 13 h 25"/>
                <a:gd name="T6" fmla="*/ 12 w 242"/>
                <a:gd name="T7" fmla="*/ 0 h 25"/>
                <a:gd name="T8" fmla="*/ 229 w 242"/>
                <a:gd name="T9" fmla="*/ 0 h 25"/>
                <a:gd name="T10" fmla="*/ 242 w 242"/>
                <a:gd name="T11" fmla="*/ 13 h 25"/>
                <a:gd name="T12" fmla="*/ 229 w 242"/>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42" h="25">
                  <a:moveTo>
                    <a:pt x="229" y="25"/>
                  </a:moveTo>
                  <a:cubicBezTo>
                    <a:pt x="12" y="25"/>
                    <a:pt x="12" y="25"/>
                    <a:pt x="12" y="25"/>
                  </a:cubicBezTo>
                  <a:cubicBezTo>
                    <a:pt x="5" y="25"/>
                    <a:pt x="0" y="20"/>
                    <a:pt x="0" y="13"/>
                  </a:cubicBezTo>
                  <a:cubicBezTo>
                    <a:pt x="0" y="6"/>
                    <a:pt x="5" y="0"/>
                    <a:pt x="12" y="0"/>
                  </a:cubicBezTo>
                  <a:cubicBezTo>
                    <a:pt x="229" y="0"/>
                    <a:pt x="229" y="0"/>
                    <a:pt x="229" y="0"/>
                  </a:cubicBezTo>
                  <a:cubicBezTo>
                    <a:pt x="236" y="0"/>
                    <a:pt x="242" y="6"/>
                    <a:pt x="242" y="13"/>
                  </a:cubicBezTo>
                  <a:cubicBezTo>
                    <a:pt x="242" y="20"/>
                    <a:pt x="236" y="25"/>
                    <a:pt x="229"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0" name="Freeform 129"/>
          <p:cNvSpPr>
            <a:spLocks/>
          </p:cNvSpPr>
          <p:nvPr/>
        </p:nvSpPr>
        <p:spPr bwMode="auto">
          <a:xfrm>
            <a:off x="5440284" y="4827495"/>
            <a:ext cx="123120" cy="57913"/>
          </a:xfrm>
          <a:custGeom>
            <a:avLst/>
            <a:gdLst>
              <a:gd name="T0" fmla="*/ 40 w 53"/>
              <a:gd name="T1" fmla="*/ 25 h 25"/>
              <a:gd name="T2" fmla="*/ 13 w 53"/>
              <a:gd name="T3" fmla="*/ 25 h 25"/>
              <a:gd name="T4" fmla="*/ 0 w 53"/>
              <a:gd name="T5" fmla="*/ 13 h 25"/>
              <a:gd name="T6" fmla="*/ 13 w 53"/>
              <a:gd name="T7" fmla="*/ 0 h 25"/>
              <a:gd name="T8" fmla="*/ 40 w 53"/>
              <a:gd name="T9" fmla="*/ 0 h 25"/>
              <a:gd name="T10" fmla="*/ 53 w 53"/>
              <a:gd name="T11" fmla="*/ 13 h 25"/>
              <a:gd name="T12" fmla="*/ 40 w 5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3" h="25">
                <a:moveTo>
                  <a:pt x="40" y="25"/>
                </a:moveTo>
                <a:cubicBezTo>
                  <a:pt x="13" y="25"/>
                  <a:pt x="13" y="25"/>
                  <a:pt x="13" y="25"/>
                </a:cubicBezTo>
                <a:cubicBezTo>
                  <a:pt x="6" y="25"/>
                  <a:pt x="0" y="20"/>
                  <a:pt x="0" y="13"/>
                </a:cubicBezTo>
                <a:cubicBezTo>
                  <a:pt x="0" y="6"/>
                  <a:pt x="6" y="0"/>
                  <a:pt x="13" y="0"/>
                </a:cubicBezTo>
                <a:cubicBezTo>
                  <a:pt x="40" y="0"/>
                  <a:pt x="40" y="0"/>
                  <a:pt x="40" y="0"/>
                </a:cubicBezTo>
                <a:cubicBezTo>
                  <a:pt x="47" y="0"/>
                  <a:pt x="53" y="6"/>
                  <a:pt x="53" y="13"/>
                </a:cubicBezTo>
                <a:cubicBezTo>
                  <a:pt x="52" y="20"/>
                  <a:pt x="47" y="25"/>
                  <a:pt x="40"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p>
        </p:txBody>
      </p:sp>
      <p:sp>
        <p:nvSpPr>
          <p:cNvPr id="131" name="Freeform 130"/>
          <p:cNvSpPr>
            <a:spLocks/>
          </p:cNvSpPr>
          <p:nvPr/>
        </p:nvSpPr>
        <p:spPr bwMode="auto">
          <a:xfrm>
            <a:off x="4664245" y="4827495"/>
            <a:ext cx="120546" cy="57913"/>
          </a:xfrm>
          <a:custGeom>
            <a:avLst/>
            <a:gdLst>
              <a:gd name="T0" fmla="*/ 39 w 52"/>
              <a:gd name="T1" fmla="*/ 25 h 25"/>
              <a:gd name="T2" fmla="*/ 12 w 52"/>
              <a:gd name="T3" fmla="*/ 25 h 25"/>
              <a:gd name="T4" fmla="*/ 0 w 52"/>
              <a:gd name="T5" fmla="*/ 13 h 25"/>
              <a:gd name="T6" fmla="*/ 12 w 52"/>
              <a:gd name="T7" fmla="*/ 0 h 25"/>
              <a:gd name="T8" fmla="*/ 39 w 52"/>
              <a:gd name="T9" fmla="*/ 0 h 25"/>
              <a:gd name="T10" fmla="*/ 52 w 52"/>
              <a:gd name="T11" fmla="*/ 13 h 25"/>
              <a:gd name="T12" fmla="*/ 39 w 52"/>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2" h="25">
                <a:moveTo>
                  <a:pt x="39" y="25"/>
                </a:moveTo>
                <a:cubicBezTo>
                  <a:pt x="12" y="25"/>
                  <a:pt x="12" y="25"/>
                  <a:pt x="12" y="25"/>
                </a:cubicBezTo>
                <a:cubicBezTo>
                  <a:pt x="5" y="25"/>
                  <a:pt x="0" y="20"/>
                  <a:pt x="0" y="13"/>
                </a:cubicBezTo>
                <a:cubicBezTo>
                  <a:pt x="0" y="6"/>
                  <a:pt x="5" y="0"/>
                  <a:pt x="12" y="0"/>
                </a:cubicBezTo>
                <a:cubicBezTo>
                  <a:pt x="39" y="0"/>
                  <a:pt x="39" y="0"/>
                  <a:pt x="39" y="0"/>
                </a:cubicBezTo>
                <a:cubicBezTo>
                  <a:pt x="46" y="0"/>
                  <a:pt x="52" y="6"/>
                  <a:pt x="52" y="13"/>
                </a:cubicBezTo>
                <a:cubicBezTo>
                  <a:pt x="52" y="20"/>
                  <a:pt x="46" y="25"/>
                  <a:pt x="39"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p>
        </p:txBody>
      </p:sp>
      <p:sp>
        <p:nvSpPr>
          <p:cNvPr id="132" name="Freeform 131"/>
          <p:cNvSpPr>
            <a:spLocks/>
          </p:cNvSpPr>
          <p:nvPr/>
        </p:nvSpPr>
        <p:spPr bwMode="auto">
          <a:xfrm>
            <a:off x="4784790" y="4526345"/>
            <a:ext cx="108964" cy="108964"/>
          </a:xfrm>
          <a:custGeom>
            <a:avLst/>
            <a:gdLst>
              <a:gd name="T0" fmla="*/ 24 w 47"/>
              <a:gd name="T1" fmla="*/ 42 h 47"/>
              <a:gd name="T2" fmla="*/ 5 w 47"/>
              <a:gd name="T3" fmla="*/ 23 h 47"/>
              <a:gd name="T4" fmla="*/ 5 w 47"/>
              <a:gd name="T5" fmla="*/ 5 h 47"/>
              <a:gd name="T6" fmla="*/ 23 w 47"/>
              <a:gd name="T7" fmla="*/ 5 h 47"/>
              <a:gd name="T8" fmla="*/ 42 w 47"/>
              <a:gd name="T9" fmla="*/ 25 h 47"/>
              <a:gd name="T10" fmla="*/ 42 w 47"/>
              <a:gd name="T11" fmla="*/ 42 h 47"/>
              <a:gd name="T12" fmla="*/ 24 w 47"/>
              <a:gd name="T13" fmla="*/ 42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24" y="42"/>
                </a:moveTo>
                <a:cubicBezTo>
                  <a:pt x="5" y="23"/>
                  <a:pt x="5" y="23"/>
                  <a:pt x="5" y="23"/>
                </a:cubicBezTo>
                <a:cubicBezTo>
                  <a:pt x="0" y="18"/>
                  <a:pt x="0" y="10"/>
                  <a:pt x="5" y="5"/>
                </a:cubicBezTo>
                <a:cubicBezTo>
                  <a:pt x="10" y="0"/>
                  <a:pt x="18" y="0"/>
                  <a:pt x="23" y="5"/>
                </a:cubicBezTo>
                <a:cubicBezTo>
                  <a:pt x="42" y="25"/>
                  <a:pt x="42" y="25"/>
                  <a:pt x="42" y="25"/>
                </a:cubicBezTo>
                <a:cubicBezTo>
                  <a:pt x="47" y="30"/>
                  <a:pt x="47" y="37"/>
                  <a:pt x="42" y="42"/>
                </a:cubicBezTo>
                <a:cubicBezTo>
                  <a:pt x="36" y="47"/>
                  <a:pt x="29" y="47"/>
                  <a:pt x="24"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p>
        </p:txBody>
      </p:sp>
      <p:sp>
        <p:nvSpPr>
          <p:cNvPr id="133" name="Freeform 132"/>
          <p:cNvSpPr>
            <a:spLocks/>
          </p:cNvSpPr>
          <p:nvPr/>
        </p:nvSpPr>
        <p:spPr bwMode="auto">
          <a:xfrm>
            <a:off x="5083796" y="4408374"/>
            <a:ext cx="57913" cy="120116"/>
          </a:xfrm>
          <a:custGeom>
            <a:avLst/>
            <a:gdLst>
              <a:gd name="T0" fmla="*/ 0 w 25"/>
              <a:gd name="T1" fmla="*/ 39 h 52"/>
              <a:gd name="T2" fmla="*/ 0 w 25"/>
              <a:gd name="T3" fmla="*/ 12 h 52"/>
              <a:gd name="T4" fmla="*/ 13 w 25"/>
              <a:gd name="T5" fmla="*/ 0 h 52"/>
              <a:gd name="T6" fmla="*/ 25 w 25"/>
              <a:gd name="T7" fmla="*/ 12 h 52"/>
              <a:gd name="T8" fmla="*/ 25 w 25"/>
              <a:gd name="T9" fmla="*/ 39 h 52"/>
              <a:gd name="T10" fmla="*/ 13 w 25"/>
              <a:gd name="T11" fmla="*/ 52 h 52"/>
              <a:gd name="T12" fmla="*/ 0 w 25"/>
              <a:gd name="T13" fmla="*/ 39 h 52"/>
            </a:gdLst>
            <a:ahLst/>
            <a:cxnLst>
              <a:cxn ang="0">
                <a:pos x="T0" y="T1"/>
              </a:cxn>
              <a:cxn ang="0">
                <a:pos x="T2" y="T3"/>
              </a:cxn>
              <a:cxn ang="0">
                <a:pos x="T4" y="T5"/>
              </a:cxn>
              <a:cxn ang="0">
                <a:pos x="T6" y="T7"/>
              </a:cxn>
              <a:cxn ang="0">
                <a:pos x="T8" y="T9"/>
              </a:cxn>
              <a:cxn ang="0">
                <a:pos x="T10" y="T11"/>
              </a:cxn>
              <a:cxn ang="0">
                <a:pos x="T12" y="T13"/>
              </a:cxn>
            </a:cxnLst>
            <a:rect l="0" t="0" r="r" b="b"/>
            <a:pathLst>
              <a:path w="25" h="52">
                <a:moveTo>
                  <a:pt x="0" y="39"/>
                </a:moveTo>
                <a:cubicBezTo>
                  <a:pt x="0" y="12"/>
                  <a:pt x="0" y="12"/>
                  <a:pt x="0" y="12"/>
                </a:cubicBezTo>
                <a:cubicBezTo>
                  <a:pt x="0" y="5"/>
                  <a:pt x="6" y="0"/>
                  <a:pt x="13" y="0"/>
                </a:cubicBezTo>
                <a:cubicBezTo>
                  <a:pt x="20" y="0"/>
                  <a:pt x="25" y="5"/>
                  <a:pt x="25" y="12"/>
                </a:cubicBezTo>
                <a:cubicBezTo>
                  <a:pt x="25" y="39"/>
                  <a:pt x="25" y="39"/>
                  <a:pt x="25" y="39"/>
                </a:cubicBezTo>
                <a:cubicBezTo>
                  <a:pt x="25" y="46"/>
                  <a:pt x="20" y="52"/>
                  <a:pt x="13" y="52"/>
                </a:cubicBezTo>
                <a:cubicBezTo>
                  <a:pt x="6" y="52"/>
                  <a:pt x="0" y="46"/>
                  <a:pt x="0"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p>
        </p:txBody>
      </p:sp>
      <p:sp>
        <p:nvSpPr>
          <p:cNvPr id="134" name="Freeform 133"/>
          <p:cNvSpPr>
            <a:spLocks/>
          </p:cNvSpPr>
          <p:nvPr/>
        </p:nvSpPr>
        <p:spPr bwMode="auto">
          <a:xfrm>
            <a:off x="5333896" y="4526345"/>
            <a:ext cx="108964" cy="108964"/>
          </a:xfrm>
          <a:custGeom>
            <a:avLst/>
            <a:gdLst>
              <a:gd name="T0" fmla="*/ 5 w 47"/>
              <a:gd name="T1" fmla="*/ 25 h 47"/>
              <a:gd name="T2" fmla="*/ 24 w 47"/>
              <a:gd name="T3" fmla="*/ 5 h 47"/>
              <a:gd name="T4" fmla="*/ 42 w 47"/>
              <a:gd name="T5" fmla="*/ 5 h 47"/>
              <a:gd name="T6" fmla="*/ 42 w 47"/>
              <a:gd name="T7" fmla="*/ 23 h 47"/>
              <a:gd name="T8" fmla="*/ 23 w 47"/>
              <a:gd name="T9" fmla="*/ 42 h 47"/>
              <a:gd name="T10" fmla="*/ 5 w 47"/>
              <a:gd name="T11" fmla="*/ 42 h 47"/>
              <a:gd name="T12" fmla="*/ 5 w 47"/>
              <a:gd name="T13" fmla="*/ 25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5" y="25"/>
                </a:moveTo>
                <a:cubicBezTo>
                  <a:pt x="24" y="5"/>
                  <a:pt x="24" y="5"/>
                  <a:pt x="24" y="5"/>
                </a:cubicBezTo>
                <a:cubicBezTo>
                  <a:pt x="29" y="0"/>
                  <a:pt x="37" y="0"/>
                  <a:pt x="42" y="5"/>
                </a:cubicBezTo>
                <a:cubicBezTo>
                  <a:pt x="47" y="10"/>
                  <a:pt x="47" y="18"/>
                  <a:pt x="42" y="23"/>
                </a:cubicBezTo>
                <a:cubicBezTo>
                  <a:pt x="23" y="42"/>
                  <a:pt x="23" y="42"/>
                  <a:pt x="23" y="42"/>
                </a:cubicBezTo>
                <a:cubicBezTo>
                  <a:pt x="17" y="47"/>
                  <a:pt x="10" y="47"/>
                  <a:pt x="5" y="42"/>
                </a:cubicBezTo>
                <a:cubicBezTo>
                  <a:pt x="0" y="37"/>
                  <a:pt x="0" y="30"/>
                  <a:pt x="5"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endParaRPr lang="en-US"/>
          </a:p>
        </p:txBody>
      </p:sp>
      <p:sp>
        <p:nvSpPr>
          <p:cNvPr id="117" name="Oval 116"/>
          <p:cNvSpPr/>
          <p:nvPr/>
        </p:nvSpPr>
        <p:spPr>
          <a:xfrm>
            <a:off x="6545178" y="2540259"/>
            <a:ext cx="1425350" cy="142535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grpSp>
        <p:nvGrpSpPr>
          <p:cNvPr id="38" name="Group 37"/>
          <p:cNvGrpSpPr/>
          <p:nvPr/>
        </p:nvGrpSpPr>
        <p:grpSpPr>
          <a:xfrm>
            <a:off x="6968674" y="2852327"/>
            <a:ext cx="585521" cy="792906"/>
            <a:chOff x="4560888" y="1346199"/>
            <a:chExt cx="3070226" cy="4157664"/>
          </a:xfrm>
          <a:solidFill>
            <a:schemeClr val="bg1"/>
          </a:solidFill>
        </p:grpSpPr>
        <p:sp>
          <p:nvSpPr>
            <p:cNvPr id="135" name="Freeform 6"/>
            <p:cNvSpPr>
              <a:spLocks/>
            </p:cNvSpPr>
            <p:nvPr/>
          </p:nvSpPr>
          <p:spPr bwMode="auto">
            <a:xfrm>
              <a:off x="5710239" y="1346199"/>
              <a:ext cx="1920875" cy="3368673"/>
            </a:xfrm>
            <a:custGeom>
              <a:avLst/>
              <a:gdLst>
                <a:gd name="T0" fmla="*/ 45 w 224"/>
                <a:gd name="T1" fmla="*/ 64 h 393"/>
                <a:gd name="T2" fmla="*/ 85 w 224"/>
                <a:gd name="T3" fmla="*/ 24 h 393"/>
                <a:gd name="T4" fmla="*/ 85 w 224"/>
                <a:gd name="T5" fmla="*/ 5 h 393"/>
                <a:gd name="T6" fmla="*/ 67 w 224"/>
                <a:gd name="T7" fmla="*/ 5 h 393"/>
                <a:gd name="T8" fmla="*/ 4 w 224"/>
                <a:gd name="T9" fmla="*/ 68 h 393"/>
                <a:gd name="T10" fmla="*/ 0 w 224"/>
                <a:gd name="T11" fmla="*/ 77 h 393"/>
                <a:gd name="T12" fmla="*/ 4 w 224"/>
                <a:gd name="T13" fmla="*/ 87 h 393"/>
                <a:gd name="T14" fmla="*/ 67 w 224"/>
                <a:gd name="T15" fmla="*/ 149 h 393"/>
                <a:gd name="T16" fmla="*/ 76 w 224"/>
                <a:gd name="T17" fmla="*/ 153 h 393"/>
                <a:gd name="T18" fmla="*/ 85 w 224"/>
                <a:gd name="T19" fmla="*/ 149 h 393"/>
                <a:gd name="T20" fmla="*/ 85 w 224"/>
                <a:gd name="T21" fmla="*/ 130 h 393"/>
                <a:gd name="T22" fmla="*/ 45 w 224"/>
                <a:gd name="T23" fmla="*/ 91 h 393"/>
                <a:gd name="T24" fmla="*/ 197 w 224"/>
                <a:gd name="T25" fmla="*/ 243 h 393"/>
                <a:gd name="T26" fmla="*/ 130 w 224"/>
                <a:gd name="T27" fmla="*/ 369 h 393"/>
                <a:gd name="T28" fmla="*/ 127 w 224"/>
                <a:gd name="T29" fmla="*/ 388 h 393"/>
                <a:gd name="T30" fmla="*/ 138 w 224"/>
                <a:gd name="T31" fmla="*/ 393 h 393"/>
                <a:gd name="T32" fmla="*/ 145 w 224"/>
                <a:gd name="T33" fmla="*/ 391 h 393"/>
                <a:gd name="T34" fmla="*/ 224 w 224"/>
                <a:gd name="T35" fmla="*/ 243 h 393"/>
                <a:gd name="T36" fmla="*/ 45 w 224"/>
                <a:gd name="T37" fmla="*/ 6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 h="393">
                  <a:moveTo>
                    <a:pt x="45" y="64"/>
                  </a:moveTo>
                  <a:cubicBezTo>
                    <a:pt x="85" y="24"/>
                    <a:pt x="85" y="24"/>
                    <a:pt x="85" y="24"/>
                  </a:cubicBezTo>
                  <a:cubicBezTo>
                    <a:pt x="90" y="19"/>
                    <a:pt x="90" y="11"/>
                    <a:pt x="85" y="5"/>
                  </a:cubicBezTo>
                  <a:cubicBezTo>
                    <a:pt x="80" y="0"/>
                    <a:pt x="72" y="0"/>
                    <a:pt x="67" y="5"/>
                  </a:cubicBezTo>
                  <a:cubicBezTo>
                    <a:pt x="4" y="68"/>
                    <a:pt x="4" y="68"/>
                    <a:pt x="4" y="68"/>
                  </a:cubicBezTo>
                  <a:cubicBezTo>
                    <a:pt x="2" y="70"/>
                    <a:pt x="0" y="74"/>
                    <a:pt x="0" y="77"/>
                  </a:cubicBezTo>
                  <a:cubicBezTo>
                    <a:pt x="0" y="81"/>
                    <a:pt x="2" y="84"/>
                    <a:pt x="4" y="87"/>
                  </a:cubicBezTo>
                  <a:cubicBezTo>
                    <a:pt x="67" y="149"/>
                    <a:pt x="67" y="149"/>
                    <a:pt x="67" y="149"/>
                  </a:cubicBezTo>
                  <a:cubicBezTo>
                    <a:pt x="69" y="152"/>
                    <a:pt x="73" y="153"/>
                    <a:pt x="76" y="153"/>
                  </a:cubicBezTo>
                  <a:cubicBezTo>
                    <a:pt x="79" y="153"/>
                    <a:pt x="83" y="152"/>
                    <a:pt x="85" y="149"/>
                  </a:cubicBezTo>
                  <a:cubicBezTo>
                    <a:pt x="90" y="144"/>
                    <a:pt x="90" y="136"/>
                    <a:pt x="85" y="130"/>
                  </a:cubicBezTo>
                  <a:cubicBezTo>
                    <a:pt x="45" y="91"/>
                    <a:pt x="45" y="91"/>
                    <a:pt x="45" y="91"/>
                  </a:cubicBezTo>
                  <a:cubicBezTo>
                    <a:pt x="129" y="91"/>
                    <a:pt x="197" y="159"/>
                    <a:pt x="197" y="243"/>
                  </a:cubicBezTo>
                  <a:cubicBezTo>
                    <a:pt x="197" y="294"/>
                    <a:pt x="172" y="341"/>
                    <a:pt x="130" y="369"/>
                  </a:cubicBezTo>
                  <a:cubicBezTo>
                    <a:pt x="124" y="373"/>
                    <a:pt x="123" y="382"/>
                    <a:pt x="127" y="388"/>
                  </a:cubicBezTo>
                  <a:cubicBezTo>
                    <a:pt x="129" y="391"/>
                    <a:pt x="133" y="393"/>
                    <a:pt x="138" y="393"/>
                  </a:cubicBezTo>
                  <a:cubicBezTo>
                    <a:pt x="140" y="393"/>
                    <a:pt x="143" y="393"/>
                    <a:pt x="145" y="391"/>
                  </a:cubicBezTo>
                  <a:cubicBezTo>
                    <a:pt x="194" y="358"/>
                    <a:pt x="224" y="302"/>
                    <a:pt x="224" y="243"/>
                  </a:cubicBezTo>
                  <a:cubicBezTo>
                    <a:pt x="224" y="145"/>
                    <a:pt x="144" y="64"/>
                    <a:pt x="45"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7"/>
            <p:cNvSpPr>
              <a:spLocks/>
            </p:cNvSpPr>
            <p:nvPr/>
          </p:nvSpPr>
          <p:spPr bwMode="auto">
            <a:xfrm>
              <a:off x="4560888" y="2109788"/>
              <a:ext cx="1912940" cy="3394075"/>
            </a:xfrm>
            <a:custGeom>
              <a:avLst/>
              <a:gdLst>
                <a:gd name="T0" fmla="*/ 157 w 223"/>
                <a:gd name="T1" fmla="*/ 248 h 396"/>
                <a:gd name="T2" fmla="*/ 138 w 223"/>
                <a:gd name="T3" fmla="*/ 248 h 396"/>
                <a:gd name="T4" fmla="*/ 138 w 223"/>
                <a:gd name="T5" fmla="*/ 267 h 396"/>
                <a:gd name="T6" fmla="*/ 178 w 223"/>
                <a:gd name="T7" fmla="*/ 306 h 396"/>
                <a:gd name="T8" fmla="*/ 26 w 223"/>
                <a:gd name="T9" fmla="*/ 154 h 396"/>
                <a:gd name="T10" fmla="*/ 95 w 223"/>
                <a:gd name="T11" fmla="*/ 26 h 396"/>
                <a:gd name="T12" fmla="*/ 99 w 223"/>
                <a:gd name="T13" fmla="*/ 8 h 396"/>
                <a:gd name="T14" fmla="*/ 81 w 223"/>
                <a:gd name="T15" fmla="*/ 4 h 396"/>
                <a:gd name="T16" fmla="*/ 0 w 223"/>
                <a:gd name="T17" fmla="*/ 154 h 396"/>
                <a:gd name="T18" fmla="*/ 178 w 223"/>
                <a:gd name="T19" fmla="*/ 333 h 396"/>
                <a:gd name="T20" fmla="*/ 138 w 223"/>
                <a:gd name="T21" fmla="*/ 373 h 396"/>
                <a:gd name="T22" fmla="*/ 138 w 223"/>
                <a:gd name="T23" fmla="*/ 392 h 396"/>
                <a:gd name="T24" fmla="*/ 147 w 223"/>
                <a:gd name="T25" fmla="*/ 396 h 396"/>
                <a:gd name="T26" fmla="*/ 157 w 223"/>
                <a:gd name="T27" fmla="*/ 392 h 396"/>
                <a:gd name="T28" fmla="*/ 219 w 223"/>
                <a:gd name="T29" fmla="*/ 329 h 396"/>
                <a:gd name="T30" fmla="*/ 223 w 223"/>
                <a:gd name="T31" fmla="*/ 320 h 396"/>
                <a:gd name="T32" fmla="*/ 219 w 223"/>
                <a:gd name="T33" fmla="*/ 310 h 396"/>
                <a:gd name="T34" fmla="*/ 157 w 223"/>
                <a:gd name="T35" fmla="*/ 24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396">
                  <a:moveTo>
                    <a:pt x="157" y="248"/>
                  </a:moveTo>
                  <a:cubicBezTo>
                    <a:pt x="152" y="243"/>
                    <a:pt x="143" y="243"/>
                    <a:pt x="138" y="248"/>
                  </a:cubicBezTo>
                  <a:cubicBezTo>
                    <a:pt x="133" y="253"/>
                    <a:pt x="133" y="261"/>
                    <a:pt x="138" y="267"/>
                  </a:cubicBezTo>
                  <a:cubicBezTo>
                    <a:pt x="178" y="306"/>
                    <a:pt x="178" y="306"/>
                    <a:pt x="178" y="306"/>
                  </a:cubicBezTo>
                  <a:cubicBezTo>
                    <a:pt x="94" y="306"/>
                    <a:pt x="26" y="238"/>
                    <a:pt x="26" y="154"/>
                  </a:cubicBezTo>
                  <a:cubicBezTo>
                    <a:pt x="26" y="102"/>
                    <a:pt x="52" y="55"/>
                    <a:pt x="95" y="26"/>
                  </a:cubicBezTo>
                  <a:cubicBezTo>
                    <a:pt x="101" y="22"/>
                    <a:pt x="103" y="14"/>
                    <a:pt x="99" y="8"/>
                  </a:cubicBezTo>
                  <a:cubicBezTo>
                    <a:pt x="95" y="2"/>
                    <a:pt x="87" y="0"/>
                    <a:pt x="81" y="4"/>
                  </a:cubicBezTo>
                  <a:cubicBezTo>
                    <a:pt x="30" y="38"/>
                    <a:pt x="0" y="94"/>
                    <a:pt x="0" y="154"/>
                  </a:cubicBezTo>
                  <a:cubicBezTo>
                    <a:pt x="0" y="252"/>
                    <a:pt x="80" y="333"/>
                    <a:pt x="178" y="333"/>
                  </a:cubicBezTo>
                  <a:cubicBezTo>
                    <a:pt x="138" y="373"/>
                    <a:pt x="138" y="373"/>
                    <a:pt x="138" y="373"/>
                  </a:cubicBezTo>
                  <a:cubicBezTo>
                    <a:pt x="133" y="378"/>
                    <a:pt x="133" y="386"/>
                    <a:pt x="138" y="392"/>
                  </a:cubicBezTo>
                  <a:cubicBezTo>
                    <a:pt x="141" y="394"/>
                    <a:pt x="144" y="396"/>
                    <a:pt x="147" y="396"/>
                  </a:cubicBezTo>
                  <a:cubicBezTo>
                    <a:pt x="151" y="396"/>
                    <a:pt x="154" y="394"/>
                    <a:pt x="157" y="392"/>
                  </a:cubicBezTo>
                  <a:cubicBezTo>
                    <a:pt x="219" y="329"/>
                    <a:pt x="219" y="329"/>
                    <a:pt x="219" y="329"/>
                  </a:cubicBezTo>
                  <a:cubicBezTo>
                    <a:pt x="222" y="327"/>
                    <a:pt x="223" y="323"/>
                    <a:pt x="223" y="320"/>
                  </a:cubicBezTo>
                  <a:cubicBezTo>
                    <a:pt x="223" y="316"/>
                    <a:pt x="222" y="313"/>
                    <a:pt x="219" y="310"/>
                  </a:cubicBezTo>
                  <a:lnTo>
                    <a:pt x="157"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41"/>
          <p:cNvGrpSpPr/>
          <p:nvPr/>
        </p:nvGrpSpPr>
        <p:grpSpPr>
          <a:xfrm>
            <a:off x="9007703" y="4466123"/>
            <a:ext cx="1079573" cy="1110986"/>
            <a:chOff x="7506419" y="3721769"/>
            <a:chExt cx="899644" cy="925822"/>
          </a:xfrm>
        </p:grpSpPr>
        <p:sp>
          <p:nvSpPr>
            <p:cNvPr id="137" name="Freeform 6"/>
            <p:cNvSpPr>
              <a:spLocks noEditPoints="1"/>
            </p:cNvSpPr>
            <p:nvPr/>
          </p:nvSpPr>
          <p:spPr bwMode="auto">
            <a:xfrm>
              <a:off x="7789139" y="4018887"/>
              <a:ext cx="332022" cy="334203"/>
            </a:xfrm>
            <a:custGeom>
              <a:avLst/>
              <a:gdLst>
                <a:gd name="T0" fmla="*/ 71 w 141"/>
                <a:gd name="T1" fmla="*/ 142 h 142"/>
                <a:gd name="T2" fmla="*/ 0 w 141"/>
                <a:gd name="T3" fmla="*/ 71 h 142"/>
                <a:gd name="T4" fmla="*/ 71 w 141"/>
                <a:gd name="T5" fmla="*/ 0 h 142"/>
                <a:gd name="T6" fmla="*/ 141 w 141"/>
                <a:gd name="T7" fmla="*/ 71 h 142"/>
                <a:gd name="T8" fmla="*/ 71 w 141"/>
                <a:gd name="T9" fmla="*/ 142 h 142"/>
                <a:gd name="T10" fmla="*/ 71 w 141"/>
                <a:gd name="T11" fmla="*/ 14 h 142"/>
                <a:gd name="T12" fmla="*/ 13 w 141"/>
                <a:gd name="T13" fmla="*/ 71 h 142"/>
                <a:gd name="T14" fmla="*/ 71 w 141"/>
                <a:gd name="T15" fmla="*/ 128 h 142"/>
                <a:gd name="T16" fmla="*/ 128 w 141"/>
                <a:gd name="T17" fmla="*/ 71 h 142"/>
                <a:gd name="T18" fmla="*/ 71 w 141"/>
                <a:gd name="T19" fmla="*/ 1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2">
                  <a:moveTo>
                    <a:pt x="71" y="142"/>
                  </a:moveTo>
                  <a:cubicBezTo>
                    <a:pt x="32" y="142"/>
                    <a:pt x="0" y="110"/>
                    <a:pt x="0" y="71"/>
                  </a:cubicBezTo>
                  <a:cubicBezTo>
                    <a:pt x="0" y="32"/>
                    <a:pt x="32" y="0"/>
                    <a:pt x="71" y="0"/>
                  </a:cubicBezTo>
                  <a:cubicBezTo>
                    <a:pt x="110" y="0"/>
                    <a:pt x="141" y="32"/>
                    <a:pt x="141" y="71"/>
                  </a:cubicBezTo>
                  <a:cubicBezTo>
                    <a:pt x="141" y="110"/>
                    <a:pt x="110" y="142"/>
                    <a:pt x="71" y="142"/>
                  </a:cubicBezTo>
                  <a:close/>
                  <a:moveTo>
                    <a:pt x="71" y="14"/>
                  </a:moveTo>
                  <a:cubicBezTo>
                    <a:pt x="39" y="14"/>
                    <a:pt x="13" y="39"/>
                    <a:pt x="13" y="71"/>
                  </a:cubicBezTo>
                  <a:cubicBezTo>
                    <a:pt x="13" y="103"/>
                    <a:pt x="39" y="128"/>
                    <a:pt x="71" y="128"/>
                  </a:cubicBezTo>
                  <a:cubicBezTo>
                    <a:pt x="102" y="128"/>
                    <a:pt x="128" y="103"/>
                    <a:pt x="128" y="71"/>
                  </a:cubicBezTo>
                  <a:cubicBezTo>
                    <a:pt x="128" y="39"/>
                    <a:pt x="102" y="14"/>
                    <a:pt x="71"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7"/>
            <p:cNvSpPr>
              <a:spLocks noEditPoints="1"/>
            </p:cNvSpPr>
            <p:nvPr/>
          </p:nvSpPr>
          <p:spPr bwMode="auto">
            <a:xfrm>
              <a:off x="7506419" y="3721769"/>
              <a:ext cx="899644" cy="925822"/>
            </a:xfrm>
            <a:custGeom>
              <a:avLst/>
              <a:gdLst>
                <a:gd name="T0" fmla="*/ 156 w 382"/>
                <a:gd name="T1" fmla="*/ 390 h 393"/>
                <a:gd name="T2" fmla="*/ 130 w 382"/>
                <a:gd name="T3" fmla="*/ 346 h 393"/>
                <a:gd name="T4" fmla="*/ 42 w 382"/>
                <a:gd name="T5" fmla="*/ 321 h 393"/>
                <a:gd name="T6" fmla="*/ 1 w 382"/>
                <a:gd name="T7" fmla="*/ 265 h 393"/>
                <a:gd name="T8" fmla="*/ 28 w 382"/>
                <a:gd name="T9" fmla="*/ 220 h 393"/>
                <a:gd name="T10" fmla="*/ 29 w 382"/>
                <a:gd name="T11" fmla="*/ 167 h 393"/>
                <a:gd name="T12" fmla="*/ 5 w 382"/>
                <a:gd name="T13" fmla="*/ 121 h 393"/>
                <a:gd name="T14" fmla="*/ 47 w 382"/>
                <a:gd name="T15" fmla="*/ 67 h 393"/>
                <a:gd name="T16" fmla="*/ 137 w 382"/>
                <a:gd name="T17" fmla="*/ 46 h 393"/>
                <a:gd name="T18" fmla="*/ 164 w 382"/>
                <a:gd name="T19" fmla="*/ 2 h 393"/>
                <a:gd name="T20" fmla="*/ 235 w 382"/>
                <a:gd name="T21" fmla="*/ 11 h 393"/>
                <a:gd name="T22" fmla="*/ 299 w 382"/>
                <a:gd name="T23" fmla="*/ 76 h 393"/>
                <a:gd name="T24" fmla="*/ 351 w 382"/>
                <a:gd name="T25" fmla="*/ 78 h 393"/>
                <a:gd name="T26" fmla="*/ 378 w 382"/>
                <a:gd name="T27" fmla="*/ 141 h 393"/>
                <a:gd name="T28" fmla="*/ 355 w 382"/>
                <a:gd name="T29" fmla="*/ 197 h 393"/>
                <a:gd name="T30" fmla="*/ 375 w 382"/>
                <a:gd name="T31" fmla="*/ 260 h 393"/>
                <a:gd name="T32" fmla="*/ 346 w 382"/>
                <a:gd name="T33" fmla="*/ 323 h 393"/>
                <a:gd name="T34" fmla="*/ 293 w 382"/>
                <a:gd name="T35" fmla="*/ 322 h 393"/>
                <a:gd name="T36" fmla="*/ 226 w 382"/>
                <a:gd name="T37" fmla="*/ 384 h 393"/>
                <a:gd name="T38" fmla="*/ 191 w 382"/>
                <a:gd name="T39" fmla="*/ 393 h 393"/>
                <a:gd name="T40" fmla="*/ 206 w 382"/>
                <a:gd name="T41" fmla="*/ 366 h 393"/>
                <a:gd name="T42" fmla="*/ 230 w 382"/>
                <a:gd name="T43" fmla="*/ 325 h 393"/>
                <a:gd name="T44" fmla="*/ 277 w 382"/>
                <a:gd name="T45" fmla="*/ 301 h 393"/>
                <a:gd name="T46" fmla="*/ 291 w 382"/>
                <a:gd name="T47" fmla="*/ 295 h 393"/>
                <a:gd name="T48" fmla="*/ 349 w 382"/>
                <a:gd name="T49" fmla="*/ 270 h 393"/>
                <a:gd name="T50" fmla="*/ 325 w 382"/>
                <a:gd name="T51" fmla="*/ 229 h 393"/>
                <a:gd name="T52" fmla="*/ 326 w 382"/>
                <a:gd name="T53" fmla="*/ 223 h 393"/>
                <a:gd name="T54" fmla="*/ 327 w 382"/>
                <a:gd name="T55" fmla="*/ 177 h 393"/>
                <a:gd name="T56" fmla="*/ 329 w 382"/>
                <a:gd name="T57" fmla="*/ 161 h 393"/>
                <a:gd name="T58" fmla="*/ 335 w 382"/>
                <a:gd name="T59" fmla="*/ 100 h 393"/>
                <a:gd name="T60" fmla="*/ 286 w 382"/>
                <a:gd name="T61" fmla="*/ 100 h 393"/>
                <a:gd name="T62" fmla="*/ 241 w 382"/>
                <a:gd name="T63" fmla="*/ 73 h 393"/>
                <a:gd name="T64" fmla="*/ 228 w 382"/>
                <a:gd name="T65" fmla="*/ 64 h 393"/>
                <a:gd name="T66" fmla="*/ 175 w 382"/>
                <a:gd name="T67" fmla="*/ 28 h 393"/>
                <a:gd name="T68" fmla="*/ 151 w 382"/>
                <a:gd name="T69" fmla="*/ 69 h 393"/>
                <a:gd name="T70" fmla="*/ 104 w 382"/>
                <a:gd name="T71" fmla="*/ 93 h 393"/>
                <a:gd name="T72" fmla="*/ 90 w 382"/>
                <a:gd name="T73" fmla="*/ 99 h 393"/>
                <a:gd name="T74" fmla="*/ 32 w 382"/>
                <a:gd name="T75" fmla="*/ 125 h 393"/>
                <a:gd name="T76" fmla="*/ 57 w 382"/>
                <a:gd name="T77" fmla="*/ 166 h 393"/>
                <a:gd name="T78" fmla="*/ 53 w 382"/>
                <a:gd name="T79" fmla="*/ 197 h 393"/>
                <a:gd name="T80" fmla="*/ 55 w 382"/>
                <a:gd name="T81" fmla="*/ 222 h 393"/>
                <a:gd name="T82" fmla="*/ 29 w 382"/>
                <a:gd name="T83" fmla="*/ 262 h 393"/>
                <a:gd name="T84" fmla="*/ 86 w 382"/>
                <a:gd name="T85" fmla="*/ 291 h 393"/>
                <a:gd name="T86" fmla="*/ 100 w 382"/>
                <a:gd name="T87" fmla="*/ 297 h 393"/>
                <a:gd name="T88" fmla="*/ 145 w 382"/>
                <a:gd name="T89" fmla="*/ 323 h 393"/>
                <a:gd name="T90" fmla="*/ 168 w 382"/>
                <a:gd name="T91" fmla="*/ 36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 h="393">
                  <a:moveTo>
                    <a:pt x="191" y="393"/>
                  </a:moveTo>
                  <a:cubicBezTo>
                    <a:pt x="179" y="393"/>
                    <a:pt x="168" y="392"/>
                    <a:pt x="156" y="390"/>
                  </a:cubicBezTo>
                  <a:cubicBezTo>
                    <a:pt x="152" y="390"/>
                    <a:pt x="148" y="387"/>
                    <a:pt x="146" y="382"/>
                  </a:cubicBezTo>
                  <a:cubicBezTo>
                    <a:pt x="130" y="346"/>
                    <a:pt x="130" y="346"/>
                    <a:pt x="130" y="346"/>
                  </a:cubicBezTo>
                  <a:cubicBezTo>
                    <a:pt x="113" y="339"/>
                    <a:pt x="97" y="330"/>
                    <a:pt x="83" y="318"/>
                  </a:cubicBezTo>
                  <a:cubicBezTo>
                    <a:pt x="42" y="321"/>
                    <a:pt x="42" y="321"/>
                    <a:pt x="42" y="321"/>
                  </a:cubicBezTo>
                  <a:cubicBezTo>
                    <a:pt x="37" y="321"/>
                    <a:pt x="33" y="320"/>
                    <a:pt x="30" y="316"/>
                  </a:cubicBezTo>
                  <a:cubicBezTo>
                    <a:pt x="18" y="300"/>
                    <a:pt x="8" y="283"/>
                    <a:pt x="1" y="265"/>
                  </a:cubicBezTo>
                  <a:cubicBezTo>
                    <a:pt x="0" y="260"/>
                    <a:pt x="1" y="256"/>
                    <a:pt x="3" y="252"/>
                  </a:cubicBezTo>
                  <a:cubicBezTo>
                    <a:pt x="28" y="220"/>
                    <a:pt x="28" y="220"/>
                    <a:pt x="28" y="220"/>
                  </a:cubicBezTo>
                  <a:cubicBezTo>
                    <a:pt x="27" y="212"/>
                    <a:pt x="26" y="204"/>
                    <a:pt x="26" y="197"/>
                  </a:cubicBezTo>
                  <a:cubicBezTo>
                    <a:pt x="26" y="187"/>
                    <a:pt x="27" y="177"/>
                    <a:pt x="29" y="167"/>
                  </a:cubicBezTo>
                  <a:cubicBezTo>
                    <a:pt x="6" y="134"/>
                    <a:pt x="6" y="134"/>
                    <a:pt x="6" y="134"/>
                  </a:cubicBezTo>
                  <a:cubicBezTo>
                    <a:pt x="3" y="131"/>
                    <a:pt x="3" y="126"/>
                    <a:pt x="5" y="121"/>
                  </a:cubicBezTo>
                  <a:cubicBezTo>
                    <a:pt x="12" y="103"/>
                    <a:pt x="23" y="87"/>
                    <a:pt x="36" y="72"/>
                  </a:cubicBezTo>
                  <a:cubicBezTo>
                    <a:pt x="39" y="68"/>
                    <a:pt x="43" y="66"/>
                    <a:pt x="47" y="67"/>
                  </a:cubicBezTo>
                  <a:cubicBezTo>
                    <a:pt x="88" y="72"/>
                    <a:pt x="88" y="72"/>
                    <a:pt x="88" y="72"/>
                  </a:cubicBezTo>
                  <a:cubicBezTo>
                    <a:pt x="103" y="61"/>
                    <a:pt x="119" y="52"/>
                    <a:pt x="137" y="46"/>
                  </a:cubicBezTo>
                  <a:cubicBezTo>
                    <a:pt x="154" y="10"/>
                    <a:pt x="154" y="10"/>
                    <a:pt x="154" y="10"/>
                  </a:cubicBezTo>
                  <a:cubicBezTo>
                    <a:pt x="156" y="6"/>
                    <a:pt x="160" y="3"/>
                    <a:pt x="164" y="2"/>
                  </a:cubicBezTo>
                  <a:cubicBezTo>
                    <a:pt x="184" y="0"/>
                    <a:pt x="205" y="0"/>
                    <a:pt x="224" y="3"/>
                  </a:cubicBezTo>
                  <a:cubicBezTo>
                    <a:pt x="229" y="4"/>
                    <a:pt x="233" y="7"/>
                    <a:pt x="235" y="11"/>
                  </a:cubicBezTo>
                  <a:cubicBezTo>
                    <a:pt x="250" y="48"/>
                    <a:pt x="250" y="48"/>
                    <a:pt x="250" y="48"/>
                  </a:cubicBezTo>
                  <a:cubicBezTo>
                    <a:pt x="268" y="55"/>
                    <a:pt x="284" y="64"/>
                    <a:pt x="299" y="76"/>
                  </a:cubicBezTo>
                  <a:cubicBezTo>
                    <a:pt x="340" y="73"/>
                    <a:pt x="340" y="73"/>
                    <a:pt x="340" y="73"/>
                  </a:cubicBezTo>
                  <a:cubicBezTo>
                    <a:pt x="344" y="73"/>
                    <a:pt x="348" y="74"/>
                    <a:pt x="351" y="78"/>
                  </a:cubicBezTo>
                  <a:cubicBezTo>
                    <a:pt x="363" y="93"/>
                    <a:pt x="373" y="110"/>
                    <a:pt x="380" y="128"/>
                  </a:cubicBezTo>
                  <a:cubicBezTo>
                    <a:pt x="382" y="133"/>
                    <a:pt x="381" y="138"/>
                    <a:pt x="378" y="141"/>
                  </a:cubicBezTo>
                  <a:cubicBezTo>
                    <a:pt x="353" y="173"/>
                    <a:pt x="353" y="173"/>
                    <a:pt x="353" y="173"/>
                  </a:cubicBezTo>
                  <a:cubicBezTo>
                    <a:pt x="355" y="182"/>
                    <a:pt x="355" y="190"/>
                    <a:pt x="355" y="197"/>
                  </a:cubicBezTo>
                  <a:cubicBezTo>
                    <a:pt x="355" y="207"/>
                    <a:pt x="354" y="218"/>
                    <a:pt x="352" y="228"/>
                  </a:cubicBezTo>
                  <a:cubicBezTo>
                    <a:pt x="375" y="260"/>
                    <a:pt x="375" y="260"/>
                    <a:pt x="375" y="260"/>
                  </a:cubicBezTo>
                  <a:cubicBezTo>
                    <a:pt x="378" y="264"/>
                    <a:pt x="379" y="269"/>
                    <a:pt x="377" y="273"/>
                  </a:cubicBezTo>
                  <a:cubicBezTo>
                    <a:pt x="369" y="291"/>
                    <a:pt x="359" y="308"/>
                    <a:pt x="346" y="323"/>
                  </a:cubicBezTo>
                  <a:cubicBezTo>
                    <a:pt x="343" y="326"/>
                    <a:pt x="339" y="328"/>
                    <a:pt x="334" y="327"/>
                  </a:cubicBezTo>
                  <a:cubicBezTo>
                    <a:pt x="293" y="322"/>
                    <a:pt x="293" y="322"/>
                    <a:pt x="293" y="322"/>
                  </a:cubicBezTo>
                  <a:cubicBezTo>
                    <a:pt x="278" y="333"/>
                    <a:pt x="262" y="342"/>
                    <a:pt x="244" y="348"/>
                  </a:cubicBezTo>
                  <a:cubicBezTo>
                    <a:pt x="226" y="384"/>
                    <a:pt x="226" y="384"/>
                    <a:pt x="226" y="384"/>
                  </a:cubicBezTo>
                  <a:cubicBezTo>
                    <a:pt x="225" y="388"/>
                    <a:pt x="221" y="391"/>
                    <a:pt x="216" y="392"/>
                  </a:cubicBezTo>
                  <a:cubicBezTo>
                    <a:pt x="208" y="393"/>
                    <a:pt x="199" y="393"/>
                    <a:pt x="191" y="393"/>
                  </a:cubicBezTo>
                  <a:close/>
                  <a:moveTo>
                    <a:pt x="168" y="365"/>
                  </a:moveTo>
                  <a:cubicBezTo>
                    <a:pt x="180" y="367"/>
                    <a:pt x="193" y="367"/>
                    <a:pt x="206" y="366"/>
                  </a:cubicBezTo>
                  <a:cubicBezTo>
                    <a:pt x="222" y="332"/>
                    <a:pt x="222" y="332"/>
                    <a:pt x="222" y="332"/>
                  </a:cubicBezTo>
                  <a:cubicBezTo>
                    <a:pt x="224" y="329"/>
                    <a:pt x="227" y="326"/>
                    <a:pt x="230" y="325"/>
                  </a:cubicBezTo>
                  <a:cubicBezTo>
                    <a:pt x="235" y="323"/>
                    <a:pt x="235" y="323"/>
                    <a:pt x="235" y="323"/>
                  </a:cubicBezTo>
                  <a:cubicBezTo>
                    <a:pt x="251" y="318"/>
                    <a:pt x="265" y="311"/>
                    <a:pt x="277" y="301"/>
                  </a:cubicBezTo>
                  <a:cubicBezTo>
                    <a:pt x="281" y="298"/>
                    <a:pt x="281" y="298"/>
                    <a:pt x="281" y="298"/>
                  </a:cubicBezTo>
                  <a:cubicBezTo>
                    <a:pt x="284" y="295"/>
                    <a:pt x="288" y="295"/>
                    <a:pt x="291" y="295"/>
                  </a:cubicBezTo>
                  <a:cubicBezTo>
                    <a:pt x="330" y="300"/>
                    <a:pt x="330" y="300"/>
                    <a:pt x="330" y="300"/>
                  </a:cubicBezTo>
                  <a:cubicBezTo>
                    <a:pt x="338" y="290"/>
                    <a:pt x="344" y="280"/>
                    <a:pt x="349" y="270"/>
                  </a:cubicBezTo>
                  <a:cubicBezTo>
                    <a:pt x="327" y="239"/>
                    <a:pt x="327" y="239"/>
                    <a:pt x="327" y="239"/>
                  </a:cubicBezTo>
                  <a:cubicBezTo>
                    <a:pt x="325" y="236"/>
                    <a:pt x="324" y="232"/>
                    <a:pt x="325" y="229"/>
                  </a:cubicBezTo>
                  <a:cubicBezTo>
                    <a:pt x="326" y="223"/>
                    <a:pt x="326" y="223"/>
                    <a:pt x="326" y="223"/>
                  </a:cubicBezTo>
                  <a:cubicBezTo>
                    <a:pt x="326" y="223"/>
                    <a:pt x="326" y="223"/>
                    <a:pt x="326" y="223"/>
                  </a:cubicBezTo>
                  <a:cubicBezTo>
                    <a:pt x="328" y="214"/>
                    <a:pt x="329" y="206"/>
                    <a:pt x="329" y="197"/>
                  </a:cubicBezTo>
                  <a:cubicBezTo>
                    <a:pt x="329" y="191"/>
                    <a:pt x="328" y="184"/>
                    <a:pt x="327" y="177"/>
                  </a:cubicBezTo>
                  <a:cubicBezTo>
                    <a:pt x="326" y="171"/>
                    <a:pt x="326" y="171"/>
                    <a:pt x="326" y="171"/>
                  </a:cubicBezTo>
                  <a:cubicBezTo>
                    <a:pt x="325" y="167"/>
                    <a:pt x="326" y="164"/>
                    <a:pt x="329" y="161"/>
                  </a:cubicBezTo>
                  <a:cubicBezTo>
                    <a:pt x="352" y="131"/>
                    <a:pt x="352" y="131"/>
                    <a:pt x="352" y="131"/>
                  </a:cubicBezTo>
                  <a:cubicBezTo>
                    <a:pt x="348" y="120"/>
                    <a:pt x="342" y="110"/>
                    <a:pt x="335" y="100"/>
                  </a:cubicBezTo>
                  <a:cubicBezTo>
                    <a:pt x="295" y="103"/>
                    <a:pt x="295" y="103"/>
                    <a:pt x="295" y="103"/>
                  </a:cubicBezTo>
                  <a:cubicBezTo>
                    <a:pt x="292" y="104"/>
                    <a:pt x="288" y="102"/>
                    <a:pt x="286" y="100"/>
                  </a:cubicBezTo>
                  <a:cubicBezTo>
                    <a:pt x="282" y="97"/>
                    <a:pt x="282" y="97"/>
                    <a:pt x="282" y="97"/>
                  </a:cubicBezTo>
                  <a:cubicBezTo>
                    <a:pt x="269" y="86"/>
                    <a:pt x="256" y="78"/>
                    <a:pt x="241" y="73"/>
                  </a:cubicBezTo>
                  <a:cubicBezTo>
                    <a:pt x="236" y="71"/>
                    <a:pt x="236" y="71"/>
                    <a:pt x="236" y="71"/>
                  </a:cubicBezTo>
                  <a:cubicBezTo>
                    <a:pt x="232" y="70"/>
                    <a:pt x="229" y="67"/>
                    <a:pt x="228" y="64"/>
                  </a:cubicBezTo>
                  <a:cubicBezTo>
                    <a:pt x="213" y="29"/>
                    <a:pt x="213" y="29"/>
                    <a:pt x="213" y="29"/>
                  </a:cubicBezTo>
                  <a:cubicBezTo>
                    <a:pt x="200" y="27"/>
                    <a:pt x="188" y="27"/>
                    <a:pt x="175" y="28"/>
                  </a:cubicBezTo>
                  <a:cubicBezTo>
                    <a:pt x="158" y="63"/>
                    <a:pt x="158" y="63"/>
                    <a:pt x="158" y="63"/>
                  </a:cubicBezTo>
                  <a:cubicBezTo>
                    <a:pt x="157" y="66"/>
                    <a:pt x="154" y="68"/>
                    <a:pt x="151" y="69"/>
                  </a:cubicBezTo>
                  <a:cubicBezTo>
                    <a:pt x="145" y="71"/>
                    <a:pt x="145" y="71"/>
                    <a:pt x="145" y="71"/>
                  </a:cubicBezTo>
                  <a:cubicBezTo>
                    <a:pt x="130" y="76"/>
                    <a:pt x="117" y="84"/>
                    <a:pt x="104" y="93"/>
                  </a:cubicBezTo>
                  <a:cubicBezTo>
                    <a:pt x="100" y="96"/>
                    <a:pt x="100" y="96"/>
                    <a:pt x="100" y="96"/>
                  </a:cubicBezTo>
                  <a:cubicBezTo>
                    <a:pt x="97" y="99"/>
                    <a:pt x="94" y="100"/>
                    <a:pt x="90" y="99"/>
                  </a:cubicBezTo>
                  <a:cubicBezTo>
                    <a:pt x="51" y="94"/>
                    <a:pt x="51" y="94"/>
                    <a:pt x="51" y="94"/>
                  </a:cubicBezTo>
                  <a:cubicBezTo>
                    <a:pt x="44" y="104"/>
                    <a:pt x="37" y="114"/>
                    <a:pt x="32" y="125"/>
                  </a:cubicBezTo>
                  <a:cubicBezTo>
                    <a:pt x="54" y="156"/>
                    <a:pt x="54" y="156"/>
                    <a:pt x="54" y="156"/>
                  </a:cubicBezTo>
                  <a:cubicBezTo>
                    <a:pt x="56" y="159"/>
                    <a:pt x="57" y="163"/>
                    <a:pt x="57" y="166"/>
                  </a:cubicBezTo>
                  <a:cubicBezTo>
                    <a:pt x="55" y="172"/>
                    <a:pt x="55" y="172"/>
                    <a:pt x="55" y="172"/>
                  </a:cubicBezTo>
                  <a:cubicBezTo>
                    <a:pt x="54" y="180"/>
                    <a:pt x="53" y="189"/>
                    <a:pt x="53" y="197"/>
                  </a:cubicBezTo>
                  <a:cubicBezTo>
                    <a:pt x="53" y="203"/>
                    <a:pt x="53" y="209"/>
                    <a:pt x="55" y="216"/>
                  </a:cubicBezTo>
                  <a:cubicBezTo>
                    <a:pt x="55" y="222"/>
                    <a:pt x="55" y="222"/>
                    <a:pt x="55" y="222"/>
                  </a:cubicBezTo>
                  <a:cubicBezTo>
                    <a:pt x="56" y="226"/>
                    <a:pt x="55" y="229"/>
                    <a:pt x="53" y="232"/>
                  </a:cubicBezTo>
                  <a:cubicBezTo>
                    <a:pt x="29" y="262"/>
                    <a:pt x="29" y="262"/>
                    <a:pt x="29" y="262"/>
                  </a:cubicBezTo>
                  <a:cubicBezTo>
                    <a:pt x="34" y="273"/>
                    <a:pt x="40" y="284"/>
                    <a:pt x="47" y="294"/>
                  </a:cubicBezTo>
                  <a:cubicBezTo>
                    <a:pt x="86" y="291"/>
                    <a:pt x="86" y="291"/>
                    <a:pt x="86" y="291"/>
                  </a:cubicBezTo>
                  <a:cubicBezTo>
                    <a:pt x="90" y="290"/>
                    <a:pt x="93" y="291"/>
                    <a:pt x="96" y="294"/>
                  </a:cubicBezTo>
                  <a:cubicBezTo>
                    <a:pt x="100" y="297"/>
                    <a:pt x="100" y="297"/>
                    <a:pt x="100" y="297"/>
                  </a:cubicBezTo>
                  <a:cubicBezTo>
                    <a:pt x="112" y="307"/>
                    <a:pt x="125" y="315"/>
                    <a:pt x="140" y="321"/>
                  </a:cubicBezTo>
                  <a:cubicBezTo>
                    <a:pt x="145" y="323"/>
                    <a:pt x="145" y="323"/>
                    <a:pt x="145" y="323"/>
                  </a:cubicBezTo>
                  <a:cubicBezTo>
                    <a:pt x="148" y="324"/>
                    <a:pt x="151" y="327"/>
                    <a:pt x="152" y="330"/>
                  </a:cubicBezTo>
                  <a:lnTo>
                    <a:pt x="168"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9" name="Oval 118"/>
          <p:cNvSpPr/>
          <p:nvPr/>
        </p:nvSpPr>
        <p:spPr>
          <a:xfrm>
            <a:off x="11272097" y="2513148"/>
            <a:ext cx="2476176" cy="2476176"/>
          </a:xfrm>
          <a:prstGeom prst="ellipse">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31" name="Up Arrow 30"/>
          <p:cNvSpPr/>
          <p:nvPr/>
        </p:nvSpPr>
        <p:spPr>
          <a:xfrm>
            <a:off x="12418345" y="3216677"/>
            <a:ext cx="233735" cy="982277"/>
          </a:xfrm>
          <a:prstGeom prst="upArrow">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lnSpc>
                <a:spcPct val="90000"/>
              </a:lnSpc>
            </a:pPr>
            <a:endParaRPr lang="en-US" dirty="0" smtClean="0"/>
          </a:p>
        </p:txBody>
      </p:sp>
      <p:sp>
        <p:nvSpPr>
          <p:cNvPr id="32" name="Up Arrow 31"/>
          <p:cNvSpPr/>
          <p:nvPr/>
        </p:nvSpPr>
        <p:spPr>
          <a:xfrm>
            <a:off x="12205711" y="3400507"/>
            <a:ext cx="233735" cy="798446"/>
          </a:xfrm>
          <a:prstGeom prst="upArrow">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lnSpc>
                <a:spcPct val="90000"/>
              </a:lnSpc>
            </a:pPr>
            <a:endParaRPr lang="en-US" dirty="0" smtClean="0"/>
          </a:p>
        </p:txBody>
      </p:sp>
      <p:sp>
        <p:nvSpPr>
          <p:cNvPr id="33" name="Up Arrow 32"/>
          <p:cNvSpPr/>
          <p:nvPr/>
        </p:nvSpPr>
        <p:spPr>
          <a:xfrm>
            <a:off x="12630979" y="3465334"/>
            <a:ext cx="233735" cy="733619"/>
          </a:xfrm>
          <a:prstGeom prst="upArrow">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lnSpc>
                <a:spcPct val="90000"/>
              </a:lnSpc>
            </a:pPr>
            <a:endParaRPr lang="en-US" dirty="0" smtClean="0"/>
          </a:p>
        </p:txBody>
      </p:sp>
      <p:sp>
        <p:nvSpPr>
          <p:cNvPr id="34" name="Up Arrow 33"/>
          <p:cNvSpPr/>
          <p:nvPr/>
        </p:nvSpPr>
        <p:spPr>
          <a:xfrm>
            <a:off x="12843611" y="3552279"/>
            <a:ext cx="233735" cy="646675"/>
          </a:xfrm>
          <a:prstGeom prst="upArrow">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lnSpc>
                <a:spcPct val="90000"/>
              </a:lnSpc>
            </a:pPr>
            <a:endParaRPr lang="en-US" dirty="0" smtClean="0"/>
          </a:p>
        </p:txBody>
      </p:sp>
      <p:sp>
        <p:nvSpPr>
          <p:cNvPr id="35" name="Up Arrow 34"/>
          <p:cNvSpPr/>
          <p:nvPr/>
        </p:nvSpPr>
        <p:spPr>
          <a:xfrm>
            <a:off x="11993078" y="3697629"/>
            <a:ext cx="233735" cy="501325"/>
          </a:xfrm>
          <a:prstGeom prst="upArrow">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lnSpc>
                <a:spcPct val="90000"/>
              </a:lnSpc>
            </a:pPr>
            <a:endParaRPr lang="en-US" dirty="0" smtClean="0"/>
          </a:p>
        </p:txBody>
      </p:sp>
    </p:spTree>
    <p:extLst>
      <p:ext uri="{BB962C8B-B14F-4D97-AF65-F5344CB8AC3E}">
        <p14:creationId xmlns:p14="http://schemas.microsoft.com/office/powerpoint/2010/main" val="318384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112"/>
                                        </p:tgtEl>
                                        <p:attrNameLst>
                                          <p:attrName>style.visibility</p:attrName>
                                        </p:attrNameLst>
                                      </p:cBhvr>
                                      <p:to>
                                        <p:strVal val="visible"/>
                                      </p:to>
                                    </p:set>
                                    <p:anim calcmode="lin" valueType="num">
                                      <p:cBhvr>
                                        <p:cTn id="12" dur="1000" fill="hold"/>
                                        <p:tgtEl>
                                          <p:spTgt spid="112"/>
                                        </p:tgtEl>
                                        <p:attrNameLst>
                                          <p:attrName>ppt_w</p:attrName>
                                        </p:attrNameLst>
                                      </p:cBhvr>
                                      <p:tavLst>
                                        <p:tav tm="0">
                                          <p:val>
                                            <p:fltVal val="0"/>
                                          </p:val>
                                        </p:tav>
                                        <p:tav tm="100000">
                                          <p:val>
                                            <p:strVal val="#ppt_w"/>
                                          </p:val>
                                        </p:tav>
                                      </p:tavLst>
                                    </p:anim>
                                    <p:anim calcmode="lin" valueType="num">
                                      <p:cBhvr>
                                        <p:cTn id="13" dur="1000" fill="hold"/>
                                        <p:tgtEl>
                                          <p:spTgt spid="112"/>
                                        </p:tgtEl>
                                        <p:attrNameLst>
                                          <p:attrName>ppt_h</p:attrName>
                                        </p:attrNameLst>
                                      </p:cBhvr>
                                      <p:tavLst>
                                        <p:tav tm="0">
                                          <p:val>
                                            <p:fltVal val="0"/>
                                          </p:val>
                                        </p:tav>
                                        <p:tav tm="100000">
                                          <p:val>
                                            <p:strVal val="#ppt_h"/>
                                          </p:val>
                                        </p:tav>
                                      </p:tavLst>
                                    </p:anim>
                                    <p:anim calcmode="lin" valueType="num">
                                      <p:cBhvr>
                                        <p:cTn id="14" dur="1000" fill="hold"/>
                                        <p:tgtEl>
                                          <p:spTgt spid="112"/>
                                        </p:tgtEl>
                                        <p:attrNameLst>
                                          <p:attrName>style.rotation</p:attrName>
                                        </p:attrNameLst>
                                      </p:cBhvr>
                                      <p:tavLst>
                                        <p:tav tm="0">
                                          <p:val>
                                            <p:fltVal val="90"/>
                                          </p:val>
                                        </p:tav>
                                        <p:tav tm="100000">
                                          <p:val>
                                            <p:fltVal val="0"/>
                                          </p:val>
                                        </p:tav>
                                      </p:tavLst>
                                    </p:anim>
                                    <p:animEffect transition="in" filter="fade">
                                      <p:cBhvr>
                                        <p:cTn id="15" dur="1000"/>
                                        <p:tgtEl>
                                          <p:spTgt spid="11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1000"/>
                                        <p:tgtEl>
                                          <p:spTgt spid="111"/>
                                        </p:tgtEl>
                                      </p:cBhvr>
                                    </p:animEffect>
                                    <p:anim calcmode="lin" valueType="num">
                                      <p:cBhvr>
                                        <p:cTn id="19" dur="1000" fill="hold"/>
                                        <p:tgtEl>
                                          <p:spTgt spid="111"/>
                                        </p:tgtEl>
                                        <p:attrNameLst>
                                          <p:attrName>ppt_x</p:attrName>
                                        </p:attrNameLst>
                                      </p:cBhvr>
                                      <p:tavLst>
                                        <p:tav tm="0">
                                          <p:val>
                                            <p:strVal val="#ppt_x"/>
                                          </p:val>
                                        </p:tav>
                                        <p:tav tm="100000">
                                          <p:val>
                                            <p:strVal val="#ppt_x"/>
                                          </p:val>
                                        </p:tav>
                                      </p:tavLst>
                                    </p:anim>
                                    <p:anim calcmode="lin" valueType="num">
                                      <p:cBhvr>
                                        <p:cTn id="20" dur="1000" fill="hold"/>
                                        <p:tgtEl>
                                          <p:spTgt spid="111"/>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15"/>
                                        </p:tgtEl>
                                        <p:attrNameLst>
                                          <p:attrName>style.visibility</p:attrName>
                                        </p:attrNameLst>
                                      </p:cBhvr>
                                      <p:to>
                                        <p:strVal val="visible"/>
                                      </p:to>
                                    </p:set>
                                    <p:animEffect transition="in" filter="fade">
                                      <p:cBhvr>
                                        <p:cTn id="23" dur="500"/>
                                        <p:tgtEl>
                                          <p:spTgt spid="115"/>
                                        </p:tgtEl>
                                      </p:cBhvr>
                                    </p:animEffect>
                                  </p:childTnLst>
                                </p:cTn>
                              </p:par>
                              <p:par>
                                <p:cTn id="24" presetID="10" presetClass="entr" presetSubtype="0" fill="hold" grpId="0" nodeType="withEffect">
                                  <p:stCondLst>
                                    <p:cond delay="70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500"/>
                                        <p:tgtEl>
                                          <p:spTgt spid="114"/>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500"/>
                                        <p:tgtEl>
                                          <p:spTgt spid="113"/>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 calcmode="lin" valueType="num">
                                      <p:cBhvr>
                                        <p:cTn id="37" dur="500" fill="hold"/>
                                        <p:tgtEl>
                                          <p:spTgt spid="116"/>
                                        </p:tgtEl>
                                        <p:attrNameLst>
                                          <p:attrName>ppt_w</p:attrName>
                                        </p:attrNameLst>
                                      </p:cBhvr>
                                      <p:tavLst>
                                        <p:tav tm="0">
                                          <p:val>
                                            <p:fltVal val="0"/>
                                          </p:val>
                                        </p:tav>
                                        <p:tav tm="100000">
                                          <p:val>
                                            <p:strVal val="#ppt_w"/>
                                          </p:val>
                                        </p:tav>
                                      </p:tavLst>
                                    </p:anim>
                                    <p:anim calcmode="lin" valueType="num">
                                      <p:cBhvr>
                                        <p:cTn id="38" dur="500" fill="hold"/>
                                        <p:tgtEl>
                                          <p:spTgt spid="116"/>
                                        </p:tgtEl>
                                        <p:attrNameLst>
                                          <p:attrName>ppt_h</p:attrName>
                                        </p:attrNameLst>
                                      </p:cBhvr>
                                      <p:tavLst>
                                        <p:tav tm="0">
                                          <p:val>
                                            <p:fltVal val="0"/>
                                          </p:val>
                                        </p:tav>
                                        <p:tav tm="100000">
                                          <p:val>
                                            <p:strVal val="#ppt_h"/>
                                          </p:val>
                                        </p:tav>
                                      </p:tavLst>
                                    </p:anim>
                                    <p:animEffect transition="in" filter="fade">
                                      <p:cBhvr>
                                        <p:cTn id="39" dur="500"/>
                                        <p:tgtEl>
                                          <p:spTgt spid="116"/>
                                        </p:tgtEl>
                                      </p:cBhvr>
                                    </p:animEffect>
                                  </p:childTnLst>
                                </p:cTn>
                              </p:par>
                              <p:par>
                                <p:cTn id="40" presetID="31"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1000" fill="hold"/>
                                        <p:tgtEl>
                                          <p:spTgt spid="41"/>
                                        </p:tgtEl>
                                        <p:attrNameLst>
                                          <p:attrName>ppt_w</p:attrName>
                                        </p:attrNameLst>
                                      </p:cBhvr>
                                      <p:tavLst>
                                        <p:tav tm="0">
                                          <p:val>
                                            <p:fltVal val="0"/>
                                          </p:val>
                                        </p:tav>
                                        <p:tav tm="100000">
                                          <p:val>
                                            <p:strVal val="#ppt_w"/>
                                          </p:val>
                                        </p:tav>
                                      </p:tavLst>
                                    </p:anim>
                                    <p:anim calcmode="lin" valueType="num">
                                      <p:cBhvr>
                                        <p:cTn id="43" dur="1000" fill="hold"/>
                                        <p:tgtEl>
                                          <p:spTgt spid="41"/>
                                        </p:tgtEl>
                                        <p:attrNameLst>
                                          <p:attrName>ppt_h</p:attrName>
                                        </p:attrNameLst>
                                      </p:cBhvr>
                                      <p:tavLst>
                                        <p:tav tm="0">
                                          <p:val>
                                            <p:fltVal val="0"/>
                                          </p:val>
                                        </p:tav>
                                        <p:tav tm="100000">
                                          <p:val>
                                            <p:strVal val="#ppt_h"/>
                                          </p:val>
                                        </p:tav>
                                      </p:tavLst>
                                    </p:anim>
                                    <p:anim calcmode="lin" valueType="num">
                                      <p:cBhvr>
                                        <p:cTn id="44" dur="1000" fill="hold"/>
                                        <p:tgtEl>
                                          <p:spTgt spid="41"/>
                                        </p:tgtEl>
                                        <p:attrNameLst>
                                          <p:attrName>style.rotation</p:attrName>
                                        </p:attrNameLst>
                                      </p:cBhvr>
                                      <p:tavLst>
                                        <p:tav tm="0">
                                          <p:val>
                                            <p:fltVal val="90"/>
                                          </p:val>
                                        </p:tav>
                                        <p:tav tm="100000">
                                          <p:val>
                                            <p:fltVal val="0"/>
                                          </p:val>
                                        </p:tav>
                                      </p:tavLst>
                                    </p:anim>
                                    <p:animEffect transition="in" filter="fade">
                                      <p:cBhvr>
                                        <p:cTn id="45" dur="1000"/>
                                        <p:tgtEl>
                                          <p:spTgt spid="41"/>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par>
                                <p:cTn id="51" presetID="31" presetClass="entr" presetSubtype="0" fill="hold" grpId="0" nodeType="withEffect">
                                  <p:stCondLst>
                                    <p:cond delay="500"/>
                                  </p:stCondLst>
                                  <p:childTnLst>
                                    <p:set>
                                      <p:cBhvr>
                                        <p:cTn id="52" dur="1" fill="hold">
                                          <p:stCondLst>
                                            <p:cond delay="0"/>
                                          </p:stCondLst>
                                        </p:cTn>
                                        <p:tgtEl>
                                          <p:spTgt spid="131"/>
                                        </p:tgtEl>
                                        <p:attrNameLst>
                                          <p:attrName>style.visibility</p:attrName>
                                        </p:attrNameLst>
                                      </p:cBhvr>
                                      <p:to>
                                        <p:strVal val="visible"/>
                                      </p:to>
                                    </p:set>
                                    <p:anim calcmode="lin" valueType="num">
                                      <p:cBhvr>
                                        <p:cTn id="53" dur="1000" fill="hold"/>
                                        <p:tgtEl>
                                          <p:spTgt spid="131"/>
                                        </p:tgtEl>
                                        <p:attrNameLst>
                                          <p:attrName>ppt_w</p:attrName>
                                        </p:attrNameLst>
                                      </p:cBhvr>
                                      <p:tavLst>
                                        <p:tav tm="0">
                                          <p:val>
                                            <p:fltVal val="0"/>
                                          </p:val>
                                        </p:tav>
                                        <p:tav tm="100000">
                                          <p:val>
                                            <p:strVal val="#ppt_w"/>
                                          </p:val>
                                        </p:tav>
                                      </p:tavLst>
                                    </p:anim>
                                    <p:anim calcmode="lin" valueType="num">
                                      <p:cBhvr>
                                        <p:cTn id="54" dur="1000" fill="hold"/>
                                        <p:tgtEl>
                                          <p:spTgt spid="131"/>
                                        </p:tgtEl>
                                        <p:attrNameLst>
                                          <p:attrName>ppt_h</p:attrName>
                                        </p:attrNameLst>
                                      </p:cBhvr>
                                      <p:tavLst>
                                        <p:tav tm="0">
                                          <p:val>
                                            <p:fltVal val="0"/>
                                          </p:val>
                                        </p:tav>
                                        <p:tav tm="100000">
                                          <p:val>
                                            <p:strVal val="#ppt_h"/>
                                          </p:val>
                                        </p:tav>
                                      </p:tavLst>
                                    </p:anim>
                                    <p:anim calcmode="lin" valueType="num">
                                      <p:cBhvr>
                                        <p:cTn id="55" dur="1000" fill="hold"/>
                                        <p:tgtEl>
                                          <p:spTgt spid="131"/>
                                        </p:tgtEl>
                                        <p:attrNameLst>
                                          <p:attrName>style.rotation</p:attrName>
                                        </p:attrNameLst>
                                      </p:cBhvr>
                                      <p:tavLst>
                                        <p:tav tm="0">
                                          <p:val>
                                            <p:fltVal val="90"/>
                                          </p:val>
                                        </p:tav>
                                        <p:tav tm="100000">
                                          <p:val>
                                            <p:fltVal val="0"/>
                                          </p:val>
                                        </p:tav>
                                      </p:tavLst>
                                    </p:anim>
                                    <p:animEffect transition="in" filter="fade">
                                      <p:cBhvr>
                                        <p:cTn id="56" dur="1000"/>
                                        <p:tgtEl>
                                          <p:spTgt spid="131"/>
                                        </p:tgtEl>
                                      </p:cBhvr>
                                    </p:animEffect>
                                  </p:childTnLst>
                                </p:cTn>
                              </p:par>
                              <p:par>
                                <p:cTn id="57" presetID="31" presetClass="entr" presetSubtype="0" fill="hold" grpId="0" nodeType="withEffect">
                                  <p:stCondLst>
                                    <p:cond delay="500"/>
                                  </p:stCondLst>
                                  <p:childTnLst>
                                    <p:set>
                                      <p:cBhvr>
                                        <p:cTn id="58" dur="1" fill="hold">
                                          <p:stCondLst>
                                            <p:cond delay="0"/>
                                          </p:stCondLst>
                                        </p:cTn>
                                        <p:tgtEl>
                                          <p:spTgt spid="132"/>
                                        </p:tgtEl>
                                        <p:attrNameLst>
                                          <p:attrName>style.visibility</p:attrName>
                                        </p:attrNameLst>
                                      </p:cBhvr>
                                      <p:to>
                                        <p:strVal val="visible"/>
                                      </p:to>
                                    </p:set>
                                    <p:anim calcmode="lin" valueType="num">
                                      <p:cBhvr>
                                        <p:cTn id="59" dur="1000" fill="hold"/>
                                        <p:tgtEl>
                                          <p:spTgt spid="132"/>
                                        </p:tgtEl>
                                        <p:attrNameLst>
                                          <p:attrName>ppt_w</p:attrName>
                                        </p:attrNameLst>
                                      </p:cBhvr>
                                      <p:tavLst>
                                        <p:tav tm="0">
                                          <p:val>
                                            <p:fltVal val="0"/>
                                          </p:val>
                                        </p:tav>
                                        <p:tav tm="100000">
                                          <p:val>
                                            <p:strVal val="#ppt_w"/>
                                          </p:val>
                                        </p:tav>
                                      </p:tavLst>
                                    </p:anim>
                                    <p:anim calcmode="lin" valueType="num">
                                      <p:cBhvr>
                                        <p:cTn id="60" dur="1000" fill="hold"/>
                                        <p:tgtEl>
                                          <p:spTgt spid="132"/>
                                        </p:tgtEl>
                                        <p:attrNameLst>
                                          <p:attrName>ppt_h</p:attrName>
                                        </p:attrNameLst>
                                      </p:cBhvr>
                                      <p:tavLst>
                                        <p:tav tm="0">
                                          <p:val>
                                            <p:fltVal val="0"/>
                                          </p:val>
                                        </p:tav>
                                        <p:tav tm="100000">
                                          <p:val>
                                            <p:strVal val="#ppt_h"/>
                                          </p:val>
                                        </p:tav>
                                      </p:tavLst>
                                    </p:anim>
                                    <p:anim calcmode="lin" valueType="num">
                                      <p:cBhvr>
                                        <p:cTn id="61" dur="1000" fill="hold"/>
                                        <p:tgtEl>
                                          <p:spTgt spid="132"/>
                                        </p:tgtEl>
                                        <p:attrNameLst>
                                          <p:attrName>style.rotation</p:attrName>
                                        </p:attrNameLst>
                                      </p:cBhvr>
                                      <p:tavLst>
                                        <p:tav tm="0">
                                          <p:val>
                                            <p:fltVal val="90"/>
                                          </p:val>
                                        </p:tav>
                                        <p:tav tm="100000">
                                          <p:val>
                                            <p:fltVal val="0"/>
                                          </p:val>
                                        </p:tav>
                                      </p:tavLst>
                                    </p:anim>
                                    <p:animEffect transition="in" filter="fade">
                                      <p:cBhvr>
                                        <p:cTn id="62" dur="1000"/>
                                        <p:tgtEl>
                                          <p:spTgt spid="132"/>
                                        </p:tgtEl>
                                      </p:cBhvr>
                                    </p:animEffect>
                                  </p:childTnLst>
                                </p:cTn>
                              </p:par>
                              <p:par>
                                <p:cTn id="63" presetID="31" presetClass="entr" presetSubtype="0" fill="hold" grpId="0" nodeType="withEffect">
                                  <p:stCondLst>
                                    <p:cond delay="500"/>
                                  </p:stCondLst>
                                  <p:childTnLst>
                                    <p:set>
                                      <p:cBhvr>
                                        <p:cTn id="64" dur="1" fill="hold">
                                          <p:stCondLst>
                                            <p:cond delay="0"/>
                                          </p:stCondLst>
                                        </p:cTn>
                                        <p:tgtEl>
                                          <p:spTgt spid="133"/>
                                        </p:tgtEl>
                                        <p:attrNameLst>
                                          <p:attrName>style.visibility</p:attrName>
                                        </p:attrNameLst>
                                      </p:cBhvr>
                                      <p:to>
                                        <p:strVal val="visible"/>
                                      </p:to>
                                    </p:set>
                                    <p:anim calcmode="lin" valueType="num">
                                      <p:cBhvr>
                                        <p:cTn id="65" dur="1000" fill="hold"/>
                                        <p:tgtEl>
                                          <p:spTgt spid="133"/>
                                        </p:tgtEl>
                                        <p:attrNameLst>
                                          <p:attrName>ppt_w</p:attrName>
                                        </p:attrNameLst>
                                      </p:cBhvr>
                                      <p:tavLst>
                                        <p:tav tm="0">
                                          <p:val>
                                            <p:fltVal val="0"/>
                                          </p:val>
                                        </p:tav>
                                        <p:tav tm="100000">
                                          <p:val>
                                            <p:strVal val="#ppt_w"/>
                                          </p:val>
                                        </p:tav>
                                      </p:tavLst>
                                    </p:anim>
                                    <p:anim calcmode="lin" valueType="num">
                                      <p:cBhvr>
                                        <p:cTn id="66" dur="1000" fill="hold"/>
                                        <p:tgtEl>
                                          <p:spTgt spid="133"/>
                                        </p:tgtEl>
                                        <p:attrNameLst>
                                          <p:attrName>ppt_h</p:attrName>
                                        </p:attrNameLst>
                                      </p:cBhvr>
                                      <p:tavLst>
                                        <p:tav tm="0">
                                          <p:val>
                                            <p:fltVal val="0"/>
                                          </p:val>
                                        </p:tav>
                                        <p:tav tm="100000">
                                          <p:val>
                                            <p:strVal val="#ppt_h"/>
                                          </p:val>
                                        </p:tav>
                                      </p:tavLst>
                                    </p:anim>
                                    <p:anim calcmode="lin" valueType="num">
                                      <p:cBhvr>
                                        <p:cTn id="67" dur="1000" fill="hold"/>
                                        <p:tgtEl>
                                          <p:spTgt spid="133"/>
                                        </p:tgtEl>
                                        <p:attrNameLst>
                                          <p:attrName>style.rotation</p:attrName>
                                        </p:attrNameLst>
                                      </p:cBhvr>
                                      <p:tavLst>
                                        <p:tav tm="0">
                                          <p:val>
                                            <p:fltVal val="90"/>
                                          </p:val>
                                        </p:tav>
                                        <p:tav tm="100000">
                                          <p:val>
                                            <p:fltVal val="0"/>
                                          </p:val>
                                        </p:tav>
                                      </p:tavLst>
                                    </p:anim>
                                    <p:animEffect transition="in" filter="fade">
                                      <p:cBhvr>
                                        <p:cTn id="68" dur="1000"/>
                                        <p:tgtEl>
                                          <p:spTgt spid="133"/>
                                        </p:tgtEl>
                                      </p:cBhvr>
                                    </p:animEffect>
                                  </p:childTnLst>
                                </p:cTn>
                              </p:par>
                              <p:par>
                                <p:cTn id="69" presetID="31" presetClass="entr" presetSubtype="0" fill="hold" grpId="0" nodeType="withEffect">
                                  <p:stCondLst>
                                    <p:cond delay="50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 calcmode="lin" valueType="num">
                                      <p:cBhvr>
                                        <p:cTn id="73" dur="1000" fill="hold"/>
                                        <p:tgtEl>
                                          <p:spTgt spid="134"/>
                                        </p:tgtEl>
                                        <p:attrNameLst>
                                          <p:attrName>style.rotation</p:attrName>
                                        </p:attrNameLst>
                                      </p:cBhvr>
                                      <p:tavLst>
                                        <p:tav tm="0">
                                          <p:val>
                                            <p:fltVal val="90"/>
                                          </p:val>
                                        </p:tav>
                                        <p:tav tm="100000">
                                          <p:val>
                                            <p:fltVal val="0"/>
                                          </p:val>
                                        </p:tav>
                                      </p:tavLst>
                                    </p:anim>
                                    <p:animEffect transition="in" filter="fade">
                                      <p:cBhvr>
                                        <p:cTn id="74" dur="1000"/>
                                        <p:tgtEl>
                                          <p:spTgt spid="134"/>
                                        </p:tgtEl>
                                      </p:cBhvr>
                                    </p:animEffect>
                                  </p:childTnLst>
                                </p:cTn>
                              </p:par>
                              <p:par>
                                <p:cTn id="75" presetID="31" presetClass="entr" presetSubtype="0" fill="hold" grpId="0" nodeType="withEffect">
                                  <p:stCondLst>
                                    <p:cond delay="500"/>
                                  </p:stCondLst>
                                  <p:childTnLst>
                                    <p:set>
                                      <p:cBhvr>
                                        <p:cTn id="76" dur="1" fill="hold">
                                          <p:stCondLst>
                                            <p:cond delay="0"/>
                                          </p:stCondLst>
                                        </p:cTn>
                                        <p:tgtEl>
                                          <p:spTgt spid="130"/>
                                        </p:tgtEl>
                                        <p:attrNameLst>
                                          <p:attrName>style.visibility</p:attrName>
                                        </p:attrNameLst>
                                      </p:cBhvr>
                                      <p:to>
                                        <p:strVal val="visible"/>
                                      </p:to>
                                    </p:set>
                                    <p:anim calcmode="lin" valueType="num">
                                      <p:cBhvr>
                                        <p:cTn id="77" dur="1000" fill="hold"/>
                                        <p:tgtEl>
                                          <p:spTgt spid="130"/>
                                        </p:tgtEl>
                                        <p:attrNameLst>
                                          <p:attrName>ppt_w</p:attrName>
                                        </p:attrNameLst>
                                      </p:cBhvr>
                                      <p:tavLst>
                                        <p:tav tm="0">
                                          <p:val>
                                            <p:fltVal val="0"/>
                                          </p:val>
                                        </p:tav>
                                        <p:tav tm="100000">
                                          <p:val>
                                            <p:strVal val="#ppt_w"/>
                                          </p:val>
                                        </p:tav>
                                      </p:tavLst>
                                    </p:anim>
                                    <p:anim calcmode="lin" valueType="num">
                                      <p:cBhvr>
                                        <p:cTn id="78" dur="1000" fill="hold"/>
                                        <p:tgtEl>
                                          <p:spTgt spid="130"/>
                                        </p:tgtEl>
                                        <p:attrNameLst>
                                          <p:attrName>ppt_h</p:attrName>
                                        </p:attrNameLst>
                                      </p:cBhvr>
                                      <p:tavLst>
                                        <p:tav tm="0">
                                          <p:val>
                                            <p:fltVal val="0"/>
                                          </p:val>
                                        </p:tav>
                                        <p:tav tm="100000">
                                          <p:val>
                                            <p:strVal val="#ppt_h"/>
                                          </p:val>
                                        </p:tav>
                                      </p:tavLst>
                                    </p:anim>
                                    <p:anim calcmode="lin" valueType="num">
                                      <p:cBhvr>
                                        <p:cTn id="79" dur="1000" fill="hold"/>
                                        <p:tgtEl>
                                          <p:spTgt spid="130"/>
                                        </p:tgtEl>
                                        <p:attrNameLst>
                                          <p:attrName>style.rotation</p:attrName>
                                        </p:attrNameLst>
                                      </p:cBhvr>
                                      <p:tavLst>
                                        <p:tav tm="0">
                                          <p:val>
                                            <p:fltVal val="90"/>
                                          </p:val>
                                        </p:tav>
                                        <p:tav tm="100000">
                                          <p:val>
                                            <p:fltVal val="0"/>
                                          </p:val>
                                        </p:tav>
                                      </p:tavLst>
                                    </p:anim>
                                    <p:animEffect transition="in" filter="fade">
                                      <p:cBhvr>
                                        <p:cTn id="80" dur="1000"/>
                                        <p:tgtEl>
                                          <p:spTgt spid="130"/>
                                        </p:tgtEl>
                                      </p:cBhvr>
                                    </p:animEffect>
                                  </p:childTnLst>
                                </p:cTn>
                              </p:par>
                            </p:childTnLst>
                          </p:cTn>
                        </p:par>
                        <p:par>
                          <p:cTn id="81" fill="hold">
                            <p:stCondLst>
                              <p:cond delay="3500"/>
                            </p:stCondLst>
                            <p:childTnLst>
                              <p:par>
                                <p:cTn id="82" presetID="22" presetClass="entr" presetSubtype="8" fill="hold" nodeType="after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wipe(left)">
                                      <p:cBhvr>
                                        <p:cTn id="84" dur="500"/>
                                        <p:tgtEl>
                                          <p:spTgt spid="124"/>
                                        </p:tgtEl>
                                      </p:cBhvr>
                                    </p:animEffect>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117"/>
                                        </p:tgtEl>
                                        <p:attrNameLst>
                                          <p:attrName>style.visibility</p:attrName>
                                        </p:attrNameLst>
                                      </p:cBhvr>
                                      <p:to>
                                        <p:strVal val="visible"/>
                                      </p:to>
                                    </p:set>
                                    <p:anim calcmode="lin" valueType="num">
                                      <p:cBhvr>
                                        <p:cTn id="88" dur="500" fill="hold"/>
                                        <p:tgtEl>
                                          <p:spTgt spid="117"/>
                                        </p:tgtEl>
                                        <p:attrNameLst>
                                          <p:attrName>ppt_w</p:attrName>
                                        </p:attrNameLst>
                                      </p:cBhvr>
                                      <p:tavLst>
                                        <p:tav tm="0">
                                          <p:val>
                                            <p:fltVal val="0"/>
                                          </p:val>
                                        </p:tav>
                                        <p:tav tm="100000">
                                          <p:val>
                                            <p:strVal val="#ppt_w"/>
                                          </p:val>
                                        </p:tav>
                                      </p:tavLst>
                                    </p:anim>
                                    <p:anim calcmode="lin" valueType="num">
                                      <p:cBhvr>
                                        <p:cTn id="89" dur="500" fill="hold"/>
                                        <p:tgtEl>
                                          <p:spTgt spid="117"/>
                                        </p:tgtEl>
                                        <p:attrNameLst>
                                          <p:attrName>ppt_h</p:attrName>
                                        </p:attrNameLst>
                                      </p:cBhvr>
                                      <p:tavLst>
                                        <p:tav tm="0">
                                          <p:val>
                                            <p:fltVal val="0"/>
                                          </p:val>
                                        </p:tav>
                                        <p:tav tm="100000">
                                          <p:val>
                                            <p:strVal val="#ppt_h"/>
                                          </p:val>
                                        </p:tav>
                                      </p:tavLst>
                                    </p:anim>
                                    <p:animEffect transition="in" filter="fade">
                                      <p:cBhvr>
                                        <p:cTn id="90" dur="500"/>
                                        <p:tgtEl>
                                          <p:spTgt spid="117"/>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animEffect transition="in" filter="fade">
                                      <p:cBhvr>
                                        <p:cTn id="93" dur="1000"/>
                                        <p:tgtEl>
                                          <p:spTgt spid="123"/>
                                        </p:tgtEl>
                                      </p:cBhvr>
                                    </p:animEffect>
                                    <p:anim calcmode="lin" valueType="num">
                                      <p:cBhvr>
                                        <p:cTn id="94" dur="1000" fill="hold"/>
                                        <p:tgtEl>
                                          <p:spTgt spid="123"/>
                                        </p:tgtEl>
                                        <p:attrNameLst>
                                          <p:attrName>ppt_x</p:attrName>
                                        </p:attrNameLst>
                                      </p:cBhvr>
                                      <p:tavLst>
                                        <p:tav tm="0">
                                          <p:val>
                                            <p:strVal val="#ppt_x"/>
                                          </p:val>
                                        </p:tav>
                                        <p:tav tm="100000">
                                          <p:val>
                                            <p:strVal val="#ppt_x"/>
                                          </p:val>
                                        </p:tav>
                                      </p:tavLst>
                                    </p:anim>
                                    <p:anim calcmode="lin" valueType="num">
                                      <p:cBhvr>
                                        <p:cTn id="95" dur="1000" fill="hold"/>
                                        <p:tgtEl>
                                          <p:spTgt spid="123"/>
                                        </p:tgtEl>
                                        <p:attrNameLst>
                                          <p:attrName>ppt_y</p:attrName>
                                        </p:attrNameLst>
                                      </p:cBhvr>
                                      <p:tavLst>
                                        <p:tav tm="0">
                                          <p:val>
                                            <p:strVal val="#ppt_y+.1"/>
                                          </p:val>
                                        </p:tav>
                                        <p:tav tm="100000">
                                          <p:val>
                                            <p:strVal val="#ppt_y"/>
                                          </p:val>
                                        </p:tav>
                                      </p:tavLst>
                                    </p:anim>
                                  </p:childTnLst>
                                </p:cTn>
                              </p:par>
                              <p:par>
                                <p:cTn id="96" presetID="10" presetClass="entr" presetSubtype="0" fill="hold"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par>
                                <p:cTn id="99" presetID="8" presetClass="emph" presetSubtype="0" fill="hold" nodeType="withEffect">
                                  <p:stCondLst>
                                    <p:cond delay="0"/>
                                  </p:stCondLst>
                                  <p:childTnLst>
                                    <p:animRot by="-10800000">
                                      <p:cBhvr>
                                        <p:cTn id="100" dur="1000" fill="hold"/>
                                        <p:tgtEl>
                                          <p:spTgt spid="38"/>
                                        </p:tgtEl>
                                        <p:attrNameLst>
                                          <p:attrName>r</p:attrName>
                                        </p:attrNameLst>
                                      </p:cBhvr>
                                    </p:animRot>
                                  </p:childTnLst>
                                </p:cTn>
                              </p:par>
                            </p:childTnLst>
                          </p:cTn>
                        </p:par>
                        <p:par>
                          <p:cTn id="101" fill="hold">
                            <p:stCondLst>
                              <p:cond delay="5000"/>
                            </p:stCondLst>
                            <p:childTnLst>
                              <p:par>
                                <p:cTn id="102" presetID="22" presetClass="entr" presetSubtype="8" fill="hold" nodeType="afterEffect">
                                  <p:stCondLst>
                                    <p:cond delay="0"/>
                                  </p:stCondLst>
                                  <p:childTnLst>
                                    <p:set>
                                      <p:cBhvr>
                                        <p:cTn id="103" dur="1" fill="hold">
                                          <p:stCondLst>
                                            <p:cond delay="0"/>
                                          </p:stCondLst>
                                        </p:cTn>
                                        <p:tgtEl>
                                          <p:spTgt spid="125"/>
                                        </p:tgtEl>
                                        <p:attrNameLst>
                                          <p:attrName>style.visibility</p:attrName>
                                        </p:attrNameLst>
                                      </p:cBhvr>
                                      <p:to>
                                        <p:strVal val="visible"/>
                                      </p:to>
                                    </p:set>
                                    <p:animEffect transition="in" filter="wipe(left)">
                                      <p:cBhvr>
                                        <p:cTn id="104" dur="500"/>
                                        <p:tgtEl>
                                          <p:spTgt spid="125"/>
                                        </p:tgtEl>
                                      </p:cBhvr>
                                    </p:animEffect>
                                  </p:childTnLst>
                                </p:cTn>
                              </p:par>
                            </p:childTnLst>
                          </p:cTn>
                        </p:par>
                        <p:par>
                          <p:cTn id="105" fill="hold">
                            <p:stCondLst>
                              <p:cond delay="5500"/>
                            </p:stCondLst>
                            <p:childTnLst>
                              <p:par>
                                <p:cTn id="106" presetID="53" presetClass="entr" presetSubtype="16"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 calcmode="lin" valueType="num">
                                      <p:cBhvr>
                                        <p:cTn id="108" dur="500" fill="hold"/>
                                        <p:tgtEl>
                                          <p:spTgt spid="118"/>
                                        </p:tgtEl>
                                        <p:attrNameLst>
                                          <p:attrName>ppt_w</p:attrName>
                                        </p:attrNameLst>
                                      </p:cBhvr>
                                      <p:tavLst>
                                        <p:tav tm="0">
                                          <p:val>
                                            <p:fltVal val="0"/>
                                          </p:val>
                                        </p:tav>
                                        <p:tav tm="100000">
                                          <p:val>
                                            <p:strVal val="#ppt_w"/>
                                          </p:val>
                                        </p:tav>
                                      </p:tavLst>
                                    </p:anim>
                                    <p:anim calcmode="lin" valueType="num">
                                      <p:cBhvr>
                                        <p:cTn id="109" dur="500" fill="hold"/>
                                        <p:tgtEl>
                                          <p:spTgt spid="118"/>
                                        </p:tgtEl>
                                        <p:attrNameLst>
                                          <p:attrName>ppt_h</p:attrName>
                                        </p:attrNameLst>
                                      </p:cBhvr>
                                      <p:tavLst>
                                        <p:tav tm="0">
                                          <p:val>
                                            <p:fltVal val="0"/>
                                          </p:val>
                                        </p:tav>
                                        <p:tav tm="100000">
                                          <p:val>
                                            <p:strVal val="#ppt_h"/>
                                          </p:val>
                                        </p:tav>
                                      </p:tavLst>
                                    </p:anim>
                                    <p:animEffect transition="in" filter="fade">
                                      <p:cBhvr>
                                        <p:cTn id="110" dur="500"/>
                                        <p:tgtEl>
                                          <p:spTgt spid="118"/>
                                        </p:tgtEl>
                                      </p:cBhvr>
                                    </p:animEffect>
                                  </p:childTnLst>
                                </p:cTn>
                              </p:par>
                              <p:par>
                                <p:cTn id="111" presetID="42" presetClass="entr" presetSubtype="0" fill="hold" grpId="0" nodeType="withEffect">
                                  <p:stCondLst>
                                    <p:cond delay="0"/>
                                  </p:stCondLst>
                                  <p:childTnLst>
                                    <p:set>
                                      <p:cBhvr>
                                        <p:cTn id="112" dur="1" fill="hold">
                                          <p:stCondLst>
                                            <p:cond delay="0"/>
                                          </p:stCondLst>
                                        </p:cTn>
                                        <p:tgtEl>
                                          <p:spTgt spid="120"/>
                                        </p:tgtEl>
                                        <p:attrNameLst>
                                          <p:attrName>style.visibility</p:attrName>
                                        </p:attrNameLst>
                                      </p:cBhvr>
                                      <p:to>
                                        <p:strVal val="visible"/>
                                      </p:to>
                                    </p:set>
                                    <p:animEffect transition="in" filter="fade">
                                      <p:cBhvr>
                                        <p:cTn id="113" dur="1000"/>
                                        <p:tgtEl>
                                          <p:spTgt spid="120"/>
                                        </p:tgtEl>
                                      </p:cBhvr>
                                    </p:animEffect>
                                    <p:anim calcmode="lin" valueType="num">
                                      <p:cBhvr>
                                        <p:cTn id="114" dur="1000" fill="hold"/>
                                        <p:tgtEl>
                                          <p:spTgt spid="120"/>
                                        </p:tgtEl>
                                        <p:attrNameLst>
                                          <p:attrName>ppt_x</p:attrName>
                                        </p:attrNameLst>
                                      </p:cBhvr>
                                      <p:tavLst>
                                        <p:tav tm="0">
                                          <p:val>
                                            <p:strVal val="#ppt_x"/>
                                          </p:val>
                                        </p:tav>
                                        <p:tav tm="100000">
                                          <p:val>
                                            <p:strVal val="#ppt_x"/>
                                          </p:val>
                                        </p:tav>
                                      </p:tavLst>
                                    </p:anim>
                                    <p:anim calcmode="lin" valueType="num">
                                      <p:cBhvr>
                                        <p:cTn id="115" dur="1000" fill="hold"/>
                                        <p:tgtEl>
                                          <p:spTgt spid="120"/>
                                        </p:tgtEl>
                                        <p:attrNameLst>
                                          <p:attrName>ppt_y</p:attrName>
                                        </p:attrNameLst>
                                      </p:cBhvr>
                                      <p:tavLst>
                                        <p:tav tm="0">
                                          <p:val>
                                            <p:strVal val="#ppt_y+.1"/>
                                          </p:val>
                                        </p:tav>
                                        <p:tav tm="100000">
                                          <p:val>
                                            <p:strVal val="#ppt_y"/>
                                          </p:val>
                                        </p:tav>
                                      </p:tavLst>
                                    </p:anim>
                                  </p:childTnLst>
                                </p:cTn>
                              </p:par>
                              <p:par>
                                <p:cTn id="116" presetID="10" presetClass="entr" presetSubtype="0" fill="hold"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8" presetClass="emph" presetSubtype="0" fill="hold" nodeType="withEffect">
                                  <p:stCondLst>
                                    <p:cond delay="0"/>
                                  </p:stCondLst>
                                  <p:childTnLst>
                                    <p:animRot by="10800000">
                                      <p:cBhvr>
                                        <p:cTn id="120" dur="1000" fill="hold"/>
                                        <p:tgtEl>
                                          <p:spTgt spid="42"/>
                                        </p:tgtEl>
                                        <p:attrNameLst>
                                          <p:attrName>r</p:attrName>
                                        </p:attrNameLst>
                                      </p:cBhvr>
                                    </p:animRot>
                                  </p:childTnLst>
                                </p:cTn>
                              </p:par>
                            </p:childTnLst>
                          </p:cTn>
                        </p:par>
                        <p:par>
                          <p:cTn id="121" fill="hold">
                            <p:stCondLst>
                              <p:cond delay="6500"/>
                            </p:stCondLst>
                            <p:childTnLst>
                              <p:par>
                                <p:cTn id="122" presetID="22" presetClass="entr" presetSubtype="8" fill="hold" nodeType="afterEffect">
                                  <p:stCondLst>
                                    <p:cond delay="0"/>
                                  </p:stCondLst>
                                  <p:childTnLst>
                                    <p:set>
                                      <p:cBhvr>
                                        <p:cTn id="123" dur="1" fill="hold">
                                          <p:stCondLst>
                                            <p:cond delay="0"/>
                                          </p:stCondLst>
                                        </p:cTn>
                                        <p:tgtEl>
                                          <p:spTgt spid="126"/>
                                        </p:tgtEl>
                                        <p:attrNameLst>
                                          <p:attrName>style.visibility</p:attrName>
                                        </p:attrNameLst>
                                      </p:cBhvr>
                                      <p:to>
                                        <p:strVal val="visible"/>
                                      </p:to>
                                    </p:set>
                                    <p:animEffect transition="in" filter="wipe(left)">
                                      <p:cBhvr>
                                        <p:cTn id="124" dur="500"/>
                                        <p:tgtEl>
                                          <p:spTgt spid="126"/>
                                        </p:tgtEl>
                                      </p:cBhvr>
                                    </p:animEffect>
                                  </p:childTnLst>
                                </p:cTn>
                              </p:par>
                            </p:childTnLst>
                          </p:cTn>
                        </p:par>
                        <p:par>
                          <p:cTn id="125" fill="hold">
                            <p:stCondLst>
                              <p:cond delay="7000"/>
                            </p:stCondLst>
                            <p:childTnLst>
                              <p:par>
                                <p:cTn id="126" presetID="53" presetClass="entr" presetSubtype="16" fill="hold" grpId="0" nodeType="afterEffect">
                                  <p:stCondLst>
                                    <p:cond delay="0"/>
                                  </p:stCondLst>
                                  <p:childTnLst>
                                    <p:set>
                                      <p:cBhvr>
                                        <p:cTn id="127" dur="1" fill="hold">
                                          <p:stCondLst>
                                            <p:cond delay="0"/>
                                          </p:stCondLst>
                                        </p:cTn>
                                        <p:tgtEl>
                                          <p:spTgt spid="119"/>
                                        </p:tgtEl>
                                        <p:attrNameLst>
                                          <p:attrName>style.visibility</p:attrName>
                                        </p:attrNameLst>
                                      </p:cBhvr>
                                      <p:to>
                                        <p:strVal val="visible"/>
                                      </p:to>
                                    </p:set>
                                    <p:anim calcmode="lin" valueType="num">
                                      <p:cBhvr>
                                        <p:cTn id="128" dur="500" fill="hold"/>
                                        <p:tgtEl>
                                          <p:spTgt spid="119"/>
                                        </p:tgtEl>
                                        <p:attrNameLst>
                                          <p:attrName>ppt_w</p:attrName>
                                        </p:attrNameLst>
                                      </p:cBhvr>
                                      <p:tavLst>
                                        <p:tav tm="0">
                                          <p:val>
                                            <p:fltVal val="0"/>
                                          </p:val>
                                        </p:tav>
                                        <p:tav tm="100000">
                                          <p:val>
                                            <p:strVal val="#ppt_w"/>
                                          </p:val>
                                        </p:tav>
                                      </p:tavLst>
                                    </p:anim>
                                    <p:anim calcmode="lin" valueType="num">
                                      <p:cBhvr>
                                        <p:cTn id="129" dur="500" fill="hold"/>
                                        <p:tgtEl>
                                          <p:spTgt spid="119"/>
                                        </p:tgtEl>
                                        <p:attrNameLst>
                                          <p:attrName>ppt_h</p:attrName>
                                        </p:attrNameLst>
                                      </p:cBhvr>
                                      <p:tavLst>
                                        <p:tav tm="0">
                                          <p:val>
                                            <p:fltVal val="0"/>
                                          </p:val>
                                        </p:tav>
                                        <p:tav tm="100000">
                                          <p:val>
                                            <p:strVal val="#ppt_h"/>
                                          </p:val>
                                        </p:tav>
                                      </p:tavLst>
                                    </p:anim>
                                    <p:animEffect transition="in" filter="fade">
                                      <p:cBhvr>
                                        <p:cTn id="130" dur="500"/>
                                        <p:tgtEl>
                                          <p:spTgt spid="119"/>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121"/>
                                        </p:tgtEl>
                                        <p:attrNameLst>
                                          <p:attrName>style.visibility</p:attrName>
                                        </p:attrNameLst>
                                      </p:cBhvr>
                                      <p:to>
                                        <p:strVal val="visible"/>
                                      </p:to>
                                    </p:set>
                                    <p:animEffect transition="in" filter="fade">
                                      <p:cBhvr>
                                        <p:cTn id="133" dur="1000"/>
                                        <p:tgtEl>
                                          <p:spTgt spid="121"/>
                                        </p:tgtEl>
                                      </p:cBhvr>
                                    </p:animEffect>
                                    <p:anim calcmode="lin" valueType="num">
                                      <p:cBhvr>
                                        <p:cTn id="134" dur="1000" fill="hold"/>
                                        <p:tgtEl>
                                          <p:spTgt spid="121"/>
                                        </p:tgtEl>
                                        <p:attrNameLst>
                                          <p:attrName>ppt_x</p:attrName>
                                        </p:attrNameLst>
                                      </p:cBhvr>
                                      <p:tavLst>
                                        <p:tav tm="0">
                                          <p:val>
                                            <p:strVal val="#ppt_x"/>
                                          </p:val>
                                        </p:tav>
                                        <p:tav tm="100000">
                                          <p:val>
                                            <p:strVal val="#ppt_x"/>
                                          </p:val>
                                        </p:tav>
                                      </p:tavLst>
                                    </p:anim>
                                    <p:anim calcmode="lin" valueType="num">
                                      <p:cBhvr>
                                        <p:cTn id="135" dur="1000" fill="hold"/>
                                        <p:tgtEl>
                                          <p:spTgt spid="121"/>
                                        </p:tgtEl>
                                        <p:attrNameLst>
                                          <p:attrName>ppt_y</p:attrName>
                                        </p:attrNameLst>
                                      </p:cBhvr>
                                      <p:tavLst>
                                        <p:tav tm="0">
                                          <p:val>
                                            <p:strVal val="#ppt_y+.1"/>
                                          </p:val>
                                        </p:tav>
                                        <p:tav tm="100000">
                                          <p:val>
                                            <p:strVal val="#ppt_y"/>
                                          </p:val>
                                        </p:tav>
                                      </p:tavLst>
                                    </p:anim>
                                  </p:childTnLst>
                                </p:cTn>
                              </p:par>
                              <p:par>
                                <p:cTn id="136" presetID="22" presetClass="entr" presetSubtype="4" fill="hold" grpId="0" nodeType="withEffect">
                                  <p:stCondLst>
                                    <p:cond delay="500"/>
                                  </p:stCondLst>
                                  <p:childTnLst>
                                    <p:set>
                                      <p:cBhvr>
                                        <p:cTn id="137" dur="1" fill="hold">
                                          <p:stCondLst>
                                            <p:cond delay="0"/>
                                          </p:stCondLst>
                                        </p:cTn>
                                        <p:tgtEl>
                                          <p:spTgt spid="31"/>
                                        </p:tgtEl>
                                        <p:attrNameLst>
                                          <p:attrName>style.visibility</p:attrName>
                                        </p:attrNameLst>
                                      </p:cBhvr>
                                      <p:to>
                                        <p:strVal val="visible"/>
                                      </p:to>
                                    </p:set>
                                    <p:animEffect transition="in" filter="wipe(down)">
                                      <p:cBhvr>
                                        <p:cTn id="138" dur="500"/>
                                        <p:tgtEl>
                                          <p:spTgt spid="31"/>
                                        </p:tgtEl>
                                      </p:cBhvr>
                                    </p:animEffect>
                                  </p:childTnLst>
                                </p:cTn>
                              </p:par>
                              <p:par>
                                <p:cTn id="139" presetID="22" presetClass="entr" presetSubtype="4" fill="hold" grpId="0" nodeType="withEffect">
                                  <p:stCondLst>
                                    <p:cond delay="400"/>
                                  </p:stCondLst>
                                  <p:childTnLst>
                                    <p:set>
                                      <p:cBhvr>
                                        <p:cTn id="140" dur="1" fill="hold">
                                          <p:stCondLst>
                                            <p:cond delay="0"/>
                                          </p:stCondLst>
                                        </p:cTn>
                                        <p:tgtEl>
                                          <p:spTgt spid="32"/>
                                        </p:tgtEl>
                                        <p:attrNameLst>
                                          <p:attrName>style.visibility</p:attrName>
                                        </p:attrNameLst>
                                      </p:cBhvr>
                                      <p:to>
                                        <p:strVal val="visible"/>
                                      </p:to>
                                    </p:set>
                                    <p:animEffect transition="in" filter="wipe(down)">
                                      <p:cBhvr>
                                        <p:cTn id="141" dur="500"/>
                                        <p:tgtEl>
                                          <p:spTgt spid="32"/>
                                        </p:tgtEl>
                                      </p:cBhvr>
                                    </p:animEffect>
                                  </p:childTnLst>
                                </p:cTn>
                              </p:par>
                              <p:par>
                                <p:cTn id="142" presetID="22" presetClass="entr" presetSubtype="4" fill="hold" grpId="0" nodeType="withEffect">
                                  <p:stCondLst>
                                    <p:cond delay="200"/>
                                  </p:stCondLst>
                                  <p:childTnLst>
                                    <p:set>
                                      <p:cBhvr>
                                        <p:cTn id="143" dur="1" fill="hold">
                                          <p:stCondLst>
                                            <p:cond delay="0"/>
                                          </p:stCondLst>
                                        </p:cTn>
                                        <p:tgtEl>
                                          <p:spTgt spid="33"/>
                                        </p:tgtEl>
                                        <p:attrNameLst>
                                          <p:attrName>style.visibility</p:attrName>
                                        </p:attrNameLst>
                                      </p:cBhvr>
                                      <p:to>
                                        <p:strVal val="visible"/>
                                      </p:to>
                                    </p:set>
                                    <p:animEffect transition="in" filter="wipe(down)">
                                      <p:cBhvr>
                                        <p:cTn id="144" dur="500"/>
                                        <p:tgtEl>
                                          <p:spTgt spid="33"/>
                                        </p:tgtEl>
                                      </p:cBhvr>
                                    </p:animEffect>
                                  </p:childTnLst>
                                </p:cTn>
                              </p:par>
                              <p:par>
                                <p:cTn id="145" presetID="22" presetClass="entr" presetSubtype="4" fill="hold" grpId="0" nodeType="withEffect">
                                  <p:stCondLst>
                                    <p:cond delay="100"/>
                                  </p:stCondLst>
                                  <p:childTnLst>
                                    <p:set>
                                      <p:cBhvr>
                                        <p:cTn id="146" dur="1" fill="hold">
                                          <p:stCondLst>
                                            <p:cond delay="0"/>
                                          </p:stCondLst>
                                        </p:cTn>
                                        <p:tgtEl>
                                          <p:spTgt spid="34"/>
                                        </p:tgtEl>
                                        <p:attrNameLst>
                                          <p:attrName>style.visibility</p:attrName>
                                        </p:attrNameLst>
                                      </p:cBhvr>
                                      <p:to>
                                        <p:strVal val="visible"/>
                                      </p:to>
                                    </p:set>
                                    <p:animEffect transition="in" filter="wipe(down)">
                                      <p:cBhvr>
                                        <p:cTn id="147" dur="500"/>
                                        <p:tgtEl>
                                          <p:spTgt spid="34"/>
                                        </p:tgtEl>
                                      </p:cBhvr>
                                    </p:animEffect>
                                  </p:childTnLst>
                                </p:cTn>
                              </p:par>
                              <p:par>
                                <p:cTn id="148" presetID="22" presetClass="entr" presetSubtype="4" fill="hold" grpId="0" nodeType="withEffect">
                                  <p:stCondLst>
                                    <p:cond delay="300"/>
                                  </p:stCondLst>
                                  <p:childTnLst>
                                    <p:set>
                                      <p:cBhvr>
                                        <p:cTn id="149" dur="1" fill="hold">
                                          <p:stCondLst>
                                            <p:cond delay="0"/>
                                          </p:stCondLst>
                                        </p:cTn>
                                        <p:tgtEl>
                                          <p:spTgt spid="35"/>
                                        </p:tgtEl>
                                        <p:attrNameLst>
                                          <p:attrName>style.visibility</p:attrName>
                                        </p:attrNameLst>
                                      </p:cBhvr>
                                      <p:to>
                                        <p:strVal val="visible"/>
                                      </p:to>
                                    </p:set>
                                    <p:animEffect transition="in" filter="wipe(down)">
                                      <p:cBhvr>
                                        <p:cTn id="1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1" grpId="0"/>
      <p:bldP spid="112" grpId="0" animBg="1"/>
      <p:bldP spid="113" grpId="0" animBg="1"/>
      <p:bldP spid="114" grpId="0" animBg="1"/>
      <p:bldP spid="115" grpId="0" animBg="1"/>
      <p:bldP spid="116" grpId="0" animBg="1"/>
      <p:bldP spid="118" grpId="0" animBg="1"/>
      <p:bldP spid="120" grpId="0"/>
      <p:bldP spid="121" grpId="0"/>
      <p:bldP spid="122" grpId="0"/>
      <p:bldP spid="123" grpId="0"/>
      <p:bldP spid="130" grpId="0" animBg="1"/>
      <p:bldP spid="131" grpId="0" animBg="1"/>
      <p:bldP spid="132" grpId="0" animBg="1"/>
      <p:bldP spid="133" grpId="0" animBg="1"/>
      <p:bldP spid="134" grpId="0" animBg="1"/>
      <p:bldP spid="117" grpId="0" animBg="1"/>
      <p:bldP spid="119" grpId="0" animBg="1"/>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54958"/>
            <a:ext cx="13167360" cy="1005840"/>
          </a:xfrm>
        </p:spPr>
        <p:txBody>
          <a:bodyPr/>
          <a:lstStyle/>
          <a:p>
            <a:r>
              <a:rPr lang="en-US" sz="4600" b="1" dirty="0">
                <a:latin typeface="Arial"/>
                <a:cs typeface="Arial"/>
              </a:rPr>
              <a:t>Cultural Changes of Transformation</a:t>
            </a:r>
          </a:p>
        </p:txBody>
      </p:sp>
      <p:grpSp>
        <p:nvGrpSpPr>
          <p:cNvPr id="5" name="Group 4"/>
          <p:cNvGrpSpPr/>
          <p:nvPr/>
        </p:nvGrpSpPr>
        <p:grpSpPr>
          <a:xfrm>
            <a:off x="4245235" y="1660358"/>
            <a:ext cx="6342554" cy="5901482"/>
            <a:chOff x="2464943" y="1524001"/>
            <a:chExt cx="4199074" cy="5099382"/>
          </a:xfrm>
          <a:effectLst>
            <a:outerShdw blurRad="50800" dist="38100" dir="5400000" algn="t" rotWithShape="0">
              <a:prstClr val="black">
                <a:alpha val="40000"/>
              </a:prstClr>
            </a:outerShdw>
          </a:effectLst>
        </p:grpSpPr>
        <p:sp>
          <p:nvSpPr>
            <p:cNvPr id="6" name="Oval 18"/>
            <p:cNvSpPr>
              <a:spLocks noChangeArrowheads="1"/>
            </p:cNvSpPr>
            <p:nvPr/>
          </p:nvSpPr>
          <p:spPr bwMode="gray">
            <a:xfrm>
              <a:off x="3928756" y="3156887"/>
              <a:ext cx="1204281" cy="1582972"/>
            </a:xfrm>
            <a:prstGeom prst="ellipse">
              <a:avLst/>
            </a:prstGeom>
            <a:solidFill>
              <a:schemeClr val="accent2">
                <a:lumMod val="40000"/>
                <a:lumOff val="60000"/>
              </a:schemeClr>
            </a:solidFill>
            <a:ln w="6350" algn="ctr">
              <a:noFill/>
              <a:round/>
              <a:headEnd/>
              <a:tailEnd/>
            </a:ln>
          </p:spPr>
          <p:txBody>
            <a:bodyPr wrap="none" lIns="91435" tIns="45718" rIns="91435" bIns="45718" anchor="ctr"/>
            <a:lstStyle/>
            <a:p>
              <a:endParaRPr lang="en-US" sz="1400" dirty="0">
                <a:solidFill>
                  <a:srgbClr val="000000"/>
                </a:solidFill>
                <a:cs typeface="Arial" charset="0"/>
              </a:endParaRPr>
            </a:p>
          </p:txBody>
        </p:sp>
        <p:sp>
          <p:nvSpPr>
            <p:cNvPr id="7" name="Line 13"/>
            <p:cNvSpPr>
              <a:spLocks noChangeShapeType="1"/>
            </p:cNvSpPr>
            <p:nvPr/>
          </p:nvSpPr>
          <p:spPr bwMode="gray">
            <a:xfrm>
              <a:off x="5031733" y="3949846"/>
              <a:ext cx="731321" cy="481262"/>
            </a:xfrm>
            <a:prstGeom prst="line">
              <a:avLst/>
            </a:prstGeom>
            <a:noFill/>
            <a:ln w="28575" cap="rnd">
              <a:solidFill>
                <a:schemeClr val="tx2"/>
              </a:solidFill>
              <a:prstDash val="sysDot"/>
              <a:round/>
              <a:headEnd type="none" w="lg" len="sm"/>
              <a:tailEnd type="none" w="lg" len="sm"/>
            </a:ln>
          </p:spPr>
          <p:txBody>
            <a:bodyPr lIns="0" tIns="0" rIns="0" bIns="0"/>
            <a:lstStyle/>
            <a:p>
              <a:endParaRPr lang="en-US" sz="1400" dirty="0"/>
            </a:p>
          </p:txBody>
        </p:sp>
        <p:sp>
          <p:nvSpPr>
            <p:cNvPr id="8" name="Line 9"/>
            <p:cNvSpPr>
              <a:spLocks noChangeShapeType="1"/>
            </p:cNvSpPr>
            <p:nvPr/>
          </p:nvSpPr>
          <p:spPr bwMode="gray">
            <a:xfrm>
              <a:off x="3893633" y="2713243"/>
              <a:ext cx="420489" cy="710421"/>
            </a:xfrm>
            <a:prstGeom prst="line">
              <a:avLst/>
            </a:prstGeom>
            <a:noFill/>
            <a:ln w="28575" cap="rnd">
              <a:solidFill>
                <a:schemeClr val="tx2"/>
              </a:solidFill>
              <a:prstDash val="sysDot"/>
              <a:round/>
              <a:headEnd type="none" w="lg" len="sm"/>
              <a:tailEnd type="none" w="lg" len="sm"/>
            </a:ln>
          </p:spPr>
          <p:txBody>
            <a:bodyPr lIns="0" tIns="0" rIns="0" bIns="0"/>
            <a:lstStyle/>
            <a:p>
              <a:endParaRPr lang="en-US" sz="1400" dirty="0"/>
            </a:p>
          </p:txBody>
        </p:sp>
        <p:sp>
          <p:nvSpPr>
            <p:cNvPr id="9" name="Line 9"/>
            <p:cNvSpPr>
              <a:spLocks noChangeShapeType="1"/>
            </p:cNvSpPr>
            <p:nvPr/>
          </p:nvSpPr>
          <p:spPr bwMode="gray">
            <a:xfrm flipH="1">
              <a:off x="4735733" y="2713243"/>
              <a:ext cx="420489" cy="710421"/>
            </a:xfrm>
            <a:prstGeom prst="line">
              <a:avLst/>
            </a:prstGeom>
            <a:noFill/>
            <a:ln w="28575" cap="rnd">
              <a:solidFill>
                <a:schemeClr val="tx2"/>
              </a:solidFill>
              <a:prstDash val="sysDot"/>
              <a:round/>
              <a:headEnd type="none" w="lg" len="sm"/>
              <a:tailEnd type="none" w="lg" len="sm"/>
            </a:ln>
          </p:spPr>
          <p:txBody>
            <a:bodyPr lIns="0" tIns="0" rIns="0" bIns="0"/>
            <a:lstStyle/>
            <a:p>
              <a:endParaRPr lang="en-US" sz="1400" dirty="0"/>
            </a:p>
          </p:txBody>
        </p:sp>
        <p:grpSp>
          <p:nvGrpSpPr>
            <p:cNvPr id="10" name="Group 9"/>
            <p:cNvGrpSpPr/>
            <p:nvPr/>
          </p:nvGrpSpPr>
          <p:grpSpPr>
            <a:xfrm>
              <a:off x="4969314" y="1524001"/>
              <a:ext cx="1096373" cy="1441129"/>
              <a:chOff x="7589957" y="1828800"/>
              <a:chExt cx="1754196" cy="1729355"/>
            </a:xfrm>
          </p:grpSpPr>
          <p:sp>
            <p:nvSpPr>
              <p:cNvPr id="27" name="Oval 27"/>
              <p:cNvSpPr>
                <a:spLocks noChangeAspect="1" noChangeArrowheads="1"/>
              </p:cNvSpPr>
              <p:nvPr/>
            </p:nvSpPr>
            <p:spPr bwMode="gray">
              <a:xfrm flipH="1">
                <a:off x="7589957" y="1828800"/>
                <a:ext cx="1754196" cy="1729355"/>
              </a:xfrm>
              <a:prstGeom prst="ellipse">
                <a:avLst/>
              </a:prstGeom>
              <a:solidFill>
                <a:schemeClr val="accent2">
                  <a:lumMod val="40000"/>
                  <a:lumOff val="60000"/>
                </a:schemeClr>
              </a:solidFill>
              <a:ln w="6350" algn="ctr">
                <a:noFill/>
                <a:round/>
                <a:headEnd/>
                <a:tailEnd/>
              </a:ln>
            </p:spPr>
            <p:txBody>
              <a:bodyPr wrap="none" lIns="130622" tIns="65311" rIns="130622" bIns="65311" anchor="ctr"/>
              <a:lstStyle/>
              <a:p>
                <a:endParaRPr lang="en-US" sz="1400" dirty="0">
                  <a:solidFill>
                    <a:srgbClr val="000000"/>
                  </a:solidFill>
                  <a:cs typeface="Arial" charset="0"/>
                </a:endParaRPr>
              </a:p>
            </p:txBody>
          </p:sp>
          <p:sp>
            <p:nvSpPr>
              <p:cNvPr id="28" name="Oval 28"/>
              <p:cNvSpPr>
                <a:spLocks noChangeAspect="1" noChangeArrowheads="1"/>
              </p:cNvSpPr>
              <p:nvPr/>
            </p:nvSpPr>
            <p:spPr bwMode="gray">
              <a:xfrm flipH="1">
                <a:off x="7710108" y="1947249"/>
                <a:ext cx="1513894" cy="1492457"/>
              </a:xfrm>
              <a:prstGeom prst="ellipse">
                <a:avLst/>
              </a:prstGeom>
              <a:solidFill>
                <a:srgbClr val="D55D21"/>
              </a:solidFill>
              <a:ln w="9525" algn="ctr">
                <a:noFill/>
                <a:round/>
                <a:headEnd/>
                <a:tailEnd/>
              </a:ln>
            </p:spPr>
            <p:txBody>
              <a:bodyPr wrap="none" lIns="0" tIns="0" rIns="0" bIns="0" anchor="ctr"/>
              <a:lstStyle/>
              <a:p>
                <a:pPr algn="ctr">
                  <a:lnSpc>
                    <a:spcPct val="90000"/>
                  </a:lnSpc>
                  <a:spcAft>
                    <a:spcPts val="600"/>
                  </a:spcAft>
                </a:pPr>
                <a:r>
                  <a:rPr lang="en-US" sz="1900" b="1" dirty="0">
                    <a:solidFill>
                      <a:schemeClr val="bg1"/>
                    </a:solidFill>
                    <a:cs typeface="Arial" charset="0"/>
                  </a:rPr>
                  <a:t>Data </a:t>
                </a:r>
                <a:endParaRPr lang="en-US" sz="1900" b="1" dirty="0" smtClean="0">
                  <a:solidFill>
                    <a:schemeClr val="bg1"/>
                  </a:solidFill>
                  <a:cs typeface="Arial" charset="0"/>
                </a:endParaRPr>
              </a:p>
              <a:p>
                <a:pPr algn="ctr">
                  <a:lnSpc>
                    <a:spcPct val="90000"/>
                  </a:lnSpc>
                  <a:spcAft>
                    <a:spcPts val="600"/>
                  </a:spcAft>
                </a:pPr>
                <a:r>
                  <a:rPr lang="en-US" sz="1900" b="1" dirty="0" smtClean="0">
                    <a:solidFill>
                      <a:schemeClr val="bg1"/>
                    </a:solidFill>
                    <a:cs typeface="Arial" charset="0"/>
                  </a:rPr>
                  <a:t>Driven</a:t>
                </a:r>
                <a:endParaRPr lang="en-US" sz="1900" b="1" dirty="0">
                  <a:solidFill>
                    <a:schemeClr val="bg1"/>
                  </a:solidFill>
                  <a:cs typeface="Arial" charset="0"/>
                </a:endParaRPr>
              </a:p>
              <a:p>
                <a:pPr algn="ctr">
                  <a:lnSpc>
                    <a:spcPct val="90000"/>
                  </a:lnSpc>
                  <a:spcAft>
                    <a:spcPts val="600"/>
                  </a:spcAft>
                </a:pPr>
                <a:r>
                  <a:rPr lang="en-US" sz="1900" b="1" dirty="0">
                    <a:solidFill>
                      <a:schemeClr val="bg1"/>
                    </a:solidFill>
                    <a:cs typeface="Arial" charset="0"/>
                  </a:rPr>
                  <a:t>Coaching</a:t>
                </a:r>
              </a:p>
            </p:txBody>
          </p:sp>
        </p:grpSp>
        <p:grpSp>
          <p:nvGrpSpPr>
            <p:cNvPr id="11" name="Group 10"/>
            <p:cNvGrpSpPr/>
            <p:nvPr/>
          </p:nvGrpSpPr>
          <p:grpSpPr>
            <a:xfrm>
              <a:off x="2935947" y="1524001"/>
              <a:ext cx="1096373" cy="1441129"/>
              <a:chOff x="5154712" y="1828800"/>
              <a:chExt cx="1754196" cy="1729355"/>
            </a:xfrm>
          </p:grpSpPr>
          <p:sp>
            <p:nvSpPr>
              <p:cNvPr id="25" name="Oval 27"/>
              <p:cNvSpPr>
                <a:spLocks noChangeAspect="1" noChangeArrowheads="1"/>
              </p:cNvSpPr>
              <p:nvPr/>
            </p:nvSpPr>
            <p:spPr bwMode="gray">
              <a:xfrm flipH="1">
                <a:off x="5154712" y="1828800"/>
                <a:ext cx="1754196" cy="1729355"/>
              </a:xfrm>
              <a:prstGeom prst="ellipse">
                <a:avLst/>
              </a:prstGeom>
              <a:solidFill>
                <a:schemeClr val="accent2">
                  <a:lumMod val="40000"/>
                  <a:lumOff val="60000"/>
                </a:schemeClr>
              </a:solidFill>
              <a:ln w="6350" algn="ctr">
                <a:noFill/>
                <a:round/>
                <a:headEnd/>
                <a:tailEnd/>
              </a:ln>
            </p:spPr>
            <p:txBody>
              <a:bodyPr wrap="none" lIns="130622" tIns="65311" rIns="130622" bIns="65311" anchor="ctr"/>
              <a:lstStyle/>
              <a:p>
                <a:endParaRPr lang="en-US" sz="1400" dirty="0">
                  <a:solidFill>
                    <a:srgbClr val="000000"/>
                  </a:solidFill>
                  <a:cs typeface="Arial" charset="0"/>
                </a:endParaRPr>
              </a:p>
            </p:txBody>
          </p:sp>
          <p:sp>
            <p:nvSpPr>
              <p:cNvPr id="26" name="Oval 28"/>
              <p:cNvSpPr>
                <a:spLocks noChangeAspect="1" noChangeArrowheads="1"/>
              </p:cNvSpPr>
              <p:nvPr/>
            </p:nvSpPr>
            <p:spPr bwMode="gray">
              <a:xfrm flipH="1">
                <a:off x="5274863" y="1947249"/>
                <a:ext cx="1513894" cy="1492457"/>
              </a:xfrm>
              <a:prstGeom prst="ellipse">
                <a:avLst/>
              </a:prstGeom>
              <a:solidFill>
                <a:srgbClr val="87A239"/>
              </a:solidFill>
              <a:ln w="9525" algn="ctr">
                <a:noFill/>
                <a:round/>
                <a:headEnd/>
                <a:tailEnd/>
              </a:ln>
            </p:spPr>
            <p:txBody>
              <a:bodyPr wrap="none" lIns="0" tIns="0" rIns="0" bIns="0" anchor="ctr"/>
              <a:lstStyle/>
              <a:p>
                <a:pPr algn="ctr">
                  <a:lnSpc>
                    <a:spcPct val="90000"/>
                  </a:lnSpc>
                  <a:spcAft>
                    <a:spcPts val="600"/>
                  </a:spcAft>
                </a:pPr>
                <a:r>
                  <a:rPr lang="en-US" sz="2000" b="1" dirty="0">
                    <a:solidFill>
                      <a:schemeClr val="bg1"/>
                    </a:solidFill>
                    <a:cs typeface="Arial" charset="0"/>
                  </a:rPr>
                  <a:t>Work </a:t>
                </a:r>
                <a:endParaRPr lang="en-US" sz="2000" b="1" dirty="0" smtClean="0">
                  <a:solidFill>
                    <a:schemeClr val="bg1"/>
                  </a:solidFill>
                  <a:cs typeface="Arial" charset="0"/>
                </a:endParaRPr>
              </a:p>
              <a:p>
                <a:pPr algn="ctr">
                  <a:lnSpc>
                    <a:spcPct val="90000"/>
                  </a:lnSpc>
                  <a:spcAft>
                    <a:spcPts val="600"/>
                  </a:spcAft>
                </a:pPr>
                <a:r>
                  <a:rPr lang="en-US" sz="2000" b="1" dirty="0" smtClean="0">
                    <a:solidFill>
                      <a:schemeClr val="bg1"/>
                    </a:solidFill>
                    <a:cs typeface="Arial" charset="0"/>
                  </a:rPr>
                  <a:t>Only</a:t>
                </a:r>
                <a:endParaRPr lang="en-US" sz="2000" b="1" dirty="0">
                  <a:solidFill>
                    <a:schemeClr val="bg1"/>
                  </a:solidFill>
                  <a:cs typeface="Arial" charset="0"/>
                </a:endParaRPr>
              </a:p>
              <a:p>
                <a:pPr algn="ctr">
                  <a:lnSpc>
                    <a:spcPct val="90000"/>
                  </a:lnSpc>
                  <a:spcAft>
                    <a:spcPts val="600"/>
                  </a:spcAft>
                </a:pPr>
                <a:r>
                  <a:rPr lang="en-US" sz="2000" b="1" dirty="0">
                    <a:solidFill>
                      <a:schemeClr val="bg1"/>
                    </a:solidFill>
                    <a:cs typeface="Arial" charset="0"/>
                  </a:rPr>
                  <a:t>New</a:t>
                </a:r>
              </a:p>
            </p:txBody>
          </p:sp>
        </p:grpSp>
        <p:sp>
          <p:nvSpPr>
            <p:cNvPr id="12" name="Line 12"/>
            <p:cNvSpPr>
              <a:spLocks noChangeShapeType="1"/>
            </p:cNvSpPr>
            <p:nvPr/>
          </p:nvSpPr>
          <p:spPr bwMode="gray">
            <a:xfrm flipH="1">
              <a:off x="3441513" y="4148897"/>
              <a:ext cx="567976" cy="282212"/>
            </a:xfrm>
            <a:prstGeom prst="line">
              <a:avLst/>
            </a:prstGeom>
            <a:noFill/>
            <a:ln w="28575" cap="rnd">
              <a:solidFill>
                <a:schemeClr val="tx2"/>
              </a:solidFill>
              <a:prstDash val="sysDot"/>
              <a:round/>
              <a:headEnd type="none" w="lg" len="sm"/>
              <a:tailEnd type="none" w="lg" len="sm"/>
            </a:ln>
          </p:spPr>
          <p:txBody>
            <a:bodyPr lIns="0" tIns="0" rIns="0" bIns="0"/>
            <a:lstStyle/>
            <a:p>
              <a:endParaRPr lang="en-US" sz="1400" dirty="0"/>
            </a:p>
          </p:txBody>
        </p:sp>
        <p:grpSp>
          <p:nvGrpSpPr>
            <p:cNvPr id="13" name="Group 12"/>
            <p:cNvGrpSpPr/>
            <p:nvPr/>
          </p:nvGrpSpPr>
          <p:grpSpPr>
            <a:xfrm>
              <a:off x="2464943" y="3819356"/>
              <a:ext cx="1096373" cy="1441129"/>
              <a:chOff x="3943910" y="4643384"/>
              <a:chExt cx="1754196" cy="1729355"/>
            </a:xfrm>
          </p:grpSpPr>
          <p:sp>
            <p:nvSpPr>
              <p:cNvPr id="23" name="Oval 27"/>
              <p:cNvSpPr>
                <a:spLocks noChangeAspect="1" noChangeArrowheads="1"/>
              </p:cNvSpPr>
              <p:nvPr/>
            </p:nvSpPr>
            <p:spPr bwMode="gray">
              <a:xfrm flipH="1">
                <a:off x="3943910" y="4643384"/>
                <a:ext cx="1754196" cy="1729355"/>
              </a:xfrm>
              <a:prstGeom prst="ellipse">
                <a:avLst/>
              </a:prstGeom>
              <a:solidFill>
                <a:schemeClr val="accent2">
                  <a:lumMod val="40000"/>
                  <a:lumOff val="60000"/>
                </a:schemeClr>
              </a:solidFill>
              <a:ln w="6350" algn="ctr">
                <a:noFill/>
                <a:round/>
                <a:headEnd/>
                <a:tailEnd/>
              </a:ln>
            </p:spPr>
            <p:txBody>
              <a:bodyPr wrap="none" lIns="130622" tIns="65311" rIns="130622" bIns="65311" anchor="ctr"/>
              <a:lstStyle/>
              <a:p>
                <a:endParaRPr lang="en-US" sz="1400" dirty="0">
                  <a:solidFill>
                    <a:srgbClr val="000000"/>
                  </a:solidFill>
                  <a:cs typeface="Arial" charset="0"/>
                </a:endParaRPr>
              </a:p>
            </p:txBody>
          </p:sp>
          <p:sp>
            <p:nvSpPr>
              <p:cNvPr id="24" name="Oval 28"/>
              <p:cNvSpPr>
                <a:spLocks noChangeAspect="1" noChangeArrowheads="1"/>
              </p:cNvSpPr>
              <p:nvPr/>
            </p:nvSpPr>
            <p:spPr bwMode="gray">
              <a:xfrm flipH="1">
                <a:off x="4064061" y="4785896"/>
                <a:ext cx="1513894" cy="1492457"/>
              </a:xfrm>
              <a:prstGeom prst="ellipse">
                <a:avLst/>
              </a:prstGeom>
              <a:solidFill>
                <a:srgbClr val="279199"/>
              </a:solidFill>
              <a:ln w="9525" algn="ctr">
                <a:noFill/>
                <a:round/>
                <a:headEnd/>
                <a:tailEnd/>
              </a:ln>
            </p:spPr>
            <p:txBody>
              <a:bodyPr wrap="none" lIns="0" tIns="0" rIns="0" bIns="0" anchor="ctr"/>
              <a:lstStyle/>
              <a:p>
                <a:pPr algn="ctr">
                  <a:lnSpc>
                    <a:spcPct val="90000"/>
                  </a:lnSpc>
                </a:pPr>
                <a:r>
                  <a:rPr lang="en-US" sz="2000" b="1" dirty="0">
                    <a:solidFill>
                      <a:schemeClr val="bg1"/>
                    </a:solidFill>
                    <a:cs typeface="Arial" charset="0"/>
                  </a:rPr>
                  <a:t>“Burn the </a:t>
                </a:r>
              </a:p>
              <a:p>
                <a:pPr algn="ctr">
                  <a:lnSpc>
                    <a:spcPct val="90000"/>
                  </a:lnSpc>
                </a:pPr>
                <a:r>
                  <a:rPr lang="en-US" sz="2000" b="1" dirty="0">
                    <a:solidFill>
                      <a:schemeClr val="bg1"/>
                    </a:solidFill>
                    <a:cs typeface="Arial" charset="0"/>
                  </a:rPr>
                  <a:t>Boats”</a:t>
                </a:r>
              </a:p>
            </p:txBody>
          </p:sp>
        </p:grpSp>
        <p:grpSp>
          <p:nvGrpSpPr>
            <p:cNvPr id="14" name="Group 13"/>
            <p:cNvGrpSpPr/>
            <p:nvPr/>
          </p:nvGrpSpPr>
          <p:grpSpPr>
            <a:xfrm>
              <a:off x="5567644" y="3819356"/>
              <a:ext cx="1096373" cy="1441129"/>
              <a:chOff x="8932294" y="3873368"/>
              <a:chExt cx="1754196" cy="1729355"/>
            </a:xfrm>
          </p:grpSpPr>
          <p:sp>
            <p:nvSpPr>
              <p:cNvPr id="21" name="Oval 27"/>
              <p:cNvSpPr>
                <a:spLocks noChangeAspect="1" noChangeArrowheads="1"/>
              </p:cNvSpPr>
              <p:nvPr/>
            </p:nvSpPr>
            <p:spPr bwMode="gray">
              <a:xfrm flipH="1">
                <a:off x="8932294" y="3873368"/>
                <a:ext cx="1754196" cy="1729355"/>
              </a:xfrm>
              <a:prstGeom prst="ellipse">
                <a:avLst/>
              </a:prstGeom>
              <a:solidFill>
                <a:schemeClr val="accent2">
                  <a:lumMod val="40000"/>
                  <a:lumOff val="60000"/>
                </a:schemeClr>
              </a:solidFill>
              <a:ln w="6350" algn="ctr">
                <a:noFill/>
                <a:round/>
                <a:headEnd/>
                <a:tailEnd/>
              </a:ln>
            </p:spPr>
            <p:txBody>
              <a:bodyPr wrap="none" lIns="130622" tIns="65311" rIns="130622" bIns="65311" anchor="ctr"/>
              <a:lstStyle/>
              <a:p>
                <a:endParaRPr lang="en-US" sz="1400" dirty="0">
                  <a:solidFill>
                    <a:srgbClr val="000000"/>
                  </a:solidFill>
                  <a:cs typeface="Arial" charset="0"/>
                </a:endParaRPr>
              </a:p>
            </p:txBody>
          </p:sp>
          <p:sp>
            <p:nvSpPr>
              <p:cNvPr id="22" name="Oval 28"/>
              <p:cNvSpPr>
                <a:spLocks noChangeAspect="1" noChangeArrowheads="1"/>
              </p:cNvSpPr>
              <p:nvPr/>
            </p:nvSpPr>
            <p:spPr bwMode="gray">
              <a:xfrm flipH="1">
                <a:off x="9052445" y="3991817"/>
                <a:ext cx="1513894" cy="1492457"/>
              </a:xfrm>
              <a:prstGeom prst="ellipse">
                <a:avLst/>
              </a:prstGeom>
              <a:solidFill>
                <a:srgbClr val="325887"/>
              </a:solidFill>
              <a:ln w="9525" algn="ctr">
                <a:noFill/>
                <a:round/>
                <a:headEnd/>
                <a:tailEnd/>
              </a:ln>
            </p:spPr>
            <p:txBody>
              <a:bodyPr wrap="none" lIns="0" tIns="0" rIns="0" bIns="0" anchor="ctr"/>
              <a:lstStyle/>
              <a:p>
                <a:pPr algn="ctr">
                  <a:lnSpc>
                    <a:spcPct val="90000"/>
                  </a:lnSpc>
                </a:pPr>
                <a:r>
                  <a:rPr lang="en-US" sz="2000" b="1" dirty="0">
                    <a:solidFill>
                      <a:schemeClr val="bg1"/>
                    </a:solidFill>
                    <a:cs typeface="Arial" charset="0"/>
                  </a:rPr>
                  <a:t>Trust</a:t>
                </a:r>
              </a:p>
            </p:txBody>
          </p:sp>
        </p:grpSp>
        <p:sp>
          <p:nvSpPr>
            <p:cNvPr id="15" name="Line 9"/>
            <p:cNvSpPr>
              <a:spLocks noChangeShapeType="1"/>
            </p:cNvSpPr>
            <p:nvPr/>
          </p:nvSpPr>
          <p:spPr bwMode="gray">
            <a:xfrm flipH="1" flipV="1">
              <a:off x="4585339" y="4526740"/>
              <a:ext cx="0" cy="947628"/>
            </a:xfrm>
            <a:prstGeom prst="line">
              <a:avLst/>
            </a:prstGeom>
            <a:noFill/>
            <a:ln w="28575" cap="rnd">
              <a:solidFill>
                <a:schemeClr val="tx2"/>
              </a:solidFill>
              <a:prstDash val="sysDot"/>
              <a:round/>
              <a:headEnd type="none" w="lg" len="sm"/>
              <a:tailEnd type="none" w="lg" len="sm"/>
            </a:ln>
          </p:spPr>
          <p:txBody>
            <a:bodyPr lIns="0" tIns="0" rIns="0" bIns="0"/>
            <a:lstStyle/>
            <a:p>
              <a:endParaRPr lang="en-US" sz="1400" dirty="0"/>
            </a:p>
          </p:txBody>
        </p:sp>
        <p:grpSp>
          <p:nvGrpSpPr>
            <p:cNvPr id="16" name="Group 15"/>
            <p:cNvGrpSpPr/>
            <p:nvPr/>
          </p:nvGrpSpPr>
          <p:grpSpPr>
            <a:xfrm>
              <a:off x="4051912" y="5182254"/>
              <a:ext cx="1096373" cy="1441129"/>
              <a:chOff x="7589957" y="5905885"/>
              <a:chExt cx="1754196" cy="1729355"/>
            </a:xfrm>
          </p:grpSpPr>
          <p:sp>
            <p:nvSpPr>
              <p:cNvPr id="19" name="Oval 27"/>
              <p:cNvSpPr>
                <a:spLocks noChangeAspect="1" noChangeArrowheads="1"/>
              </p:cNvSpPr>
              <p:nvPr/>
            </p:nvSpPr>
            <p:spPr bwMode="gray">
              <a:xfrm flipH="1">
                <a:off x="7589957" y="5905885"/>
                <a:ext cx="1754196" cy="1729355"/>
              </a:xfrm>
              <a:prstGeom prst="ellipse">
                <a:avLst/>
              </a:prstGeom>
              <a:solidFill>
                <a:schemeClr val="accent2">
                  <a:lumMod val="40000"/>
                  <a:lumOff val="60000"/>
                </a:schemeClr>
              </a:solidFill>
              <a:ln w="6350" algn="ctr">
                <a:noFill/>
                <a:round/>
                <a:headEnd/>
                <a:tailEnd/>
              </a:ln>
            </p:spPr>
            <p:txBody>
              <a:bodyPr wrap="none" lIns="130622" tIns="65311" rIns="130622" bIns="65311" anchor="ctr"/>
              <a:lstStyle/>
              <a:p>
                <a:endParaRPr lang="en-US" sz="1400" dirty="0">
                  <a:solidFill>
                    <a:srgbClr val="000000"/>
                  </a:solidFill>
                  <a:cs typeface="Arial" charset="0"/>
                </a:endParaRPr>
              </a:p>
            </p:txBody>
          </p:sp>
          <p:sp>
            <p:nvSpPr>
              <p:cNvPr id="20" name="Oval 28"/>
              <p:cNvSpPr>
                <a:spLocks noChangeAspect="1" noChangeArrowheads="1"/>
              </p:cNvSpPr>
              <p:nvPr/>
            </p:nvSpPr>
            <p:spPr bwMode="gray">
              <a:xfrm flipH="1">
                <a:off x="7710108" y="6024334"/>
                <a:ext cx="1513894" cy="1492457"/>
              </a:xfrm>
              <a:prstGeom prst="ellipse">
                <a:avLst/>
              </a:prstGeom>
              <a:solidFill>
                <a:srgbClr val="15535A"/>
              </a:solidFill>
              <a:ln w="9525" algn="ctr">
                <a:noFill/>
                <a:round/>
                <a:headEnd/>
                <a:tailEnd/>
              </a:ln>
            </p:spPr>
            <p:txBody>
              <a:bodyPr wrap="none" lIns="0" tIns="0" rIns="0" bIns="0" anchor="ctr"/>
              <a:lstStyle/>
              <a:p>
                <a:pPr algn="ctr">
                  <a:lnSpc>
                    <a:spcPct val="90000"/>
                  </a:lnSpc>
                  <a:spcAft>
                    <a:spcPts val="600"/>
                  </a:spcAft>
                </a:pPr>
                <a:r>
                  <a:rPr lang="en-US" sz="2000" b="1" dirty="0">
                    <a:solidFill>
                      <a:schemeClr val="bg1"/>
                    </a:solidFill>
                    <a:cs typeface="Arial" charset="0"/>
                  </a:rPr>
                  <a:t>Make it</a:t>
                </a:r>
              </a:p>
              <a:p>
                <a:pPr algn="ctr">
                  <a:lnSpc>
                    <a:spcPct val="90000"/>
                  </a:lnSpc>
                  <a:spcAft>
                    <a:spcPts val="600"/>
                  </a:spcAft>
                </a:pPr>
                <a:r>
                  <a:rPr lang="en-US" sz="2000" b="1" dirty="0">
                    <a:solidFill>
                      <a:schemeClr val="bg1"/>
                    </a:solidFill>
                    <a:cs typeface="Arial" charset="0"/>
                  </a:rPr>
                  <a:t>Easy</a:t>
                </a:r>
              </a:p>
            </p:txBody>
          </p:sp>
        </p:grpSp>
        <p:sp>
          <p:nvSpPr>
            <p:cNvPr id="17" name="Oval 19"/>
            <p:cNvSpPr>
              <a:spLocks noChangeArrowheads="1"/>
            </p:cNvSpPr>
            <p:nvPr/>
          </p:nvSpPr>
          <p:spPr bwMode="gray">
            <a:xfrm>
              <a:off x="4009490" y="3263007"/>
              <a:ext cx="1042814" cy="1370731"/>
            </a:xfrm>
            <a:prstGeom prst="ellipse">
              <a:avLst/>
            </a:prstGeom>
            <a:solidFill>
              <a:schemeClr val="accent1"/>
            </a:solidFill>
            <a:ln w="19050" algn="ctr">
              <a:solidFill>
                <a:schemeClr val="bg1"/>
              </a:solidFill>
              <a:round/>
              <a:headEnd/>
              <a:tailEnd/>
            </a:ln>
          </p:spPr>
          <p:txBody>
            <a:bodyPr wrap="none" lIns="0" tIns="0" rIns="0" bIns="0" anchor="ctr"/>
            <a:lstStyle/>
            <a:p>
              <a:endParaRPr lang="en-US" sz="1400" dirty="0">
                <a:solidFill>
                  <a:srgbClr val="000000"/>
                </a:solidFill>
                <a:cs typeface="Arial" charset="0"/>
              </a:endParaRPr>
            </a:p>
          </p:txBody>
        </p:sp>
        <p:pic>
          <p:nvPicPr>
            <p:cNvPr id="18" name="Picture 7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4109285" y="3790666"/>
              <a:ext cx="843222" cy="315414"/>
            </a:xfrm>
            <a:prstGeom prst="rect">
              <a:avLst/>
            </a:prstGeom>
            <a:noFill/>
            <a:ln w="9525" algn="ctr">
              <a:noFill/>
              <a:miter lim="800000"/>
              <a:headEnd/>
              <a:tailEnd/>
            </a:ln>
          </p:spPr>
        </p:pic>
      </p:grpSp>
    </p:spTree>
    <p:extLst>
      <p:ext uri="{BB962C8B-B14F-4D97-AF65-F5344CB8AC3E}">
        <p14:creationId xmlns:p14="http://schemas.microsoft.com/office/powerpoint/2010/main" val="7245627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521658"/>
            <a:ext cx="13898880" cy="537885"/>
          </a:xfrm>
        </p:spPr>
        <p:txBody>
          <a:bodyPr/>
          <a:lstStyle/>
          <a:p>
            <a:r>
              <a:rPr lang="en-US" sz="3600" dirty="0"/>
              <a:t>Transformation of Avaya’s Support </a:t>
            </a:r>
            <a:r>
              <a:rPr lang="en-US" sz="3600" dirty="0" smtClean="0"/>
              <a:t>Services</a:t>
            </a:r>
            <a:endParaRPr lang="en-US" sz="3600" dirty="0"/>
          </a:p>
        </p:txBody>
      </p:sp>
      <p:sp>
        <p:nvSpPr>
          <p:cNvPr id="6" name="Text Placeholder 5"/>
          <p:cNvSpPr>
            <a:spLocks noGrp="1"/>
          </p:cNvSpPr>
          <p:nvPr>
            <p:ph type="body" sz="quarter" idx="13"/>
          </p:nvPr>
        </p:nvSpPr>
        <p:spPr>
          <a:xfrm>
            <a:off x="731520" y="1005152"/>
            <a:ext cx="13167360" cy="548640"/>
          </a:xfrm>
        </p:spPr>
        <p:txBody>
          <a:bodyPr/>
          <a:lstStyle/>
          <a:p>
            <a:r>
              <a:rPr lang="en-US" dirty="0"/>
              <a:t>Focus on solving issues once</a:t>
            </a:r>
          </a:p>
        </p:txBody>
      </p:sp>
      <p:sp>
        <p:nvSpPr>
          <p:cNvPr id="7" name="Oval 6"/>
          <p:cNvSpPr/>
          <p:nvPr/>
        </p:nvSpPr>
        <p:spPr>
          <a:xfrm>
            <a:off x="-338665" y="1684421"/>
            <a:ext cx="5852160" cy="5852160"/>
          </a:xfrm>
          <a:prstGeom prst="ellipse">
            <a:avLst/>
          </a:prstGeom>
          <a:solidFill>
            <a:schemeClr val="tx1">
              <a:lumMod val="90000"/>
              <a:lumOff val="10000"/>
            </a:schemeClr>
          </a:solidFill>
          <a:ln w="3175">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7137" tIns="28568" rIns="57137" bIns="28568" rtlCol="0" anchor="ctr"/>
          <a:lstStyle/>
          <a:p>
            <a:pPr algn="ctr" defTabSz="1305906">
              <a:lnSpc>
                <a:spcPct val="90000"/>
              </a:lnSpc>
            </a:pPr>
            <a:endParaRPr lang="en-US" sz="2700">
              <a:solidFill>
                <a:prstClr val="white"/>
              </a:solidFill>
            </a:endParaRPr>
          </a:p>
        </p:txBody>
      </p:sp>
      <p:sp>
        <p:nvSpPr>
          <p:cNvPr id="8" name="Rectangle 7"/>
          <p:cNvSpPr/>
          <p:nvPr/>
        </p:nvSpPr>
        <p:spPr>
          <a:xfrm>
            <a:off x="7345680" y="1963553"/>
            <a:ext cx="6827520" cy="5277097"/>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30615" tIns="65308" rIns="130615" bIns="65308" rtlCol="0" anchor="ctr"/>
          <a:lstStyle/>
          <a:p>
            <a:pPr algn="ctr">
              <a:lnSpc>
                <a:spcPct val="90000"/>
              </a:lnSpc>
            </a:pPr>
            <a:endParaRPr lang="en-US" dirty="0" smtClean="0"/>
          </a:p>
        </p:txBody>
      </p:sp>
      <p:sp>
        <p:nvSpPr>
          <p:cNvPr id="9" name="Up Arrow 8"/>
          <p:cNvSpPr/>
          <p:nvPr/>
        </p:nvSpPr>
        <p:spPr>
          <a:xfrm>
            <a:off x="6275070" y="3939212"/>
            <a:ext cx="1463040" cy="3301435"/>
          </a:xfrm>
          <a:prstGeom prst="upArrow">
            <a:avLst/>
          </a:prstGeom>
          <a:blipFill>
            <a:blip r:embed="rId3"/>
            <a:tile tx="0" ty="0" sx="100000" sy="100000" flip="none" algn="tl"/>
          </a:blipFill>
          <a:ln w="19050">
            <a:solidFill>
              <a:schemeClr val="bg2">
                <a:lumMod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10" name="TextBox 9"/>
          <p:cNvSpPr txBox="1"/>
          <p:nvPr/>
        </p:nvSpPr>
        <p:spPr>
          <a:xfrm>
            <a:off x="6275070" y="2168536"/>
            <a:ext cx="1463040" cy="1097280"/>
          </a:xfrm>
          <a:prstGeom prst="rect">
            <a:avLst/>
          </a:prstGeom>
          <a:noFill/>
        </p:spPr>
        <p:txBody>
          <a:bodyPr wrap="none" rtlCol="0">
            <a:noAutofit/>
          </a:bodyPr>
          <a:lstStyle/>
          <a:p>
            <a:pPr algn="ctr">
              <a:lnSpc>
                <a:spcPct val="90000"/>
              </a:lnSpc>
            </a:pPr>
            <a:r>
              <a:rPr lang="en-US" sz="2300" dirty="0" smtClean="0">
                <a:solidFill>
                  <a:srgbClr val="646464"/>
                </a:solidFill>
              </a:rPr>
              <a:t>Net</a:t>
            </a:r>
          </a:p>
          <a:p>
            <a:pPr algn="ctr">
              <a:lnSpc>
                <a:spcPct val="90000"/>
              </a:lnSpc>
            </a:pPr>
            <a:r>
              <a:rPr lang="en-US" sz="2300" dirty="0" smtClean="0">
                <a:solidFill>
                  <a:srgbClr val="646464"/>
                </a:solidFill>
              </a:rPr>
              <a:t>Promoter </a:t>
            </a:r>
          </a:p>
          <a:p>
            <a:pPr algn="ctr">
              <a:lnSpc>
                <a:spcPct val="90000"/>
              </a:lnSpc>
            </a:pPr>
            <a:r>
              <a:rPr lang="en-US" sz="2300" dirty="0" smtClean="0">
                <a:solidFill>
                  <a:srgbClr val="646464"/>
                </a:solidFill>
              </a:rPr>
              <a:t>Score</a:t>
            </a:r>
            <a:endParaRPr lang="en-US" sz="2300" dirty="0">
              <a:solidFill>
                <a:srgbClr val="646464"/>
              </a:solidFill>
            </a:endParaRPr>
          </a:p>
          <a:p>
            <a:pPr algn="ctr">
              <a:lnSpc>
                <a:spcPct val="90000"/>
              </a:lnSpc>
            </a:pPr>
            <a:endParaRPr lang="en-US" sz="2300" dirty="0">
              <a:solidFill>
                <a:srgbClr val="646464"/>
              </a:solidFill>
            </a:endParaRPr>
          </a:p>
          <a:p>
            <a:pPr algn="ctr">
              <a:lnSpc>
                <a:spcPct val="90000"/>
              </a:lnSpc>
            </a:pPr>
            <a:r>
              <a:rPr lang="en-US" sz="3400" b="1" dirty="0" smtClean="0">
                <a:solidFill>
                  <a:srgbClr val="646464"/>
                </a:solidFill>
              </a:rPr>
              <a:t>  28 points</a:t>
            </a:r>
            <a:endParaRPr lang="en-US" sz="3400" b="1" dirty="0">
              <a:solidFill>
                <a:srgbClr val="646464"/>
              </a:solidFill>
            </a:endParaRPr>
          </a:p>
        </p:txBody>
      </p:sp>
      <p:sp>
        <p:nvSpPr>
          <p:cNvPr id="11" name="Up Arrow 10"/>
          <p:cNvSpPr/>
          <p:nvPr/>
        </p:nvSpPr>
        <p:spPr>
          <a:xfrm rot="10800000">
            <a:off x="8370570" y="3939212"/>
            <a:ext cx="1463040" cy="3301435"/>
          </a:xfrm>
          <a:prstGeom prst="upArrow">
            <a:avLst/>
          </a:prstGeom>
          <a:blipFill>
            <a:blip r:embed="rId3"/>
            <a:tile tx="0" ty="0" sx="100000" sy="100000" flip="none" algn="tl"/>
          </a:blipFill>
          <a:ln w="19050">
            <a:solidFill>
              <a:schemeClr val="bg2">
                <a:lumMod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2" name="TextBox 11"/>
          <p:cNvSpPr txBox="1"/>
          <p:nvPr/>
        </p:nvSpPr>
        <p:spPr>
          <a:xfrm>
            <a:off x="8370570" y="2168536"/>
            <a:ext cx="1463040" cy="1097280"/>
          </a:xfrm>
          <a:prstGeom prst="rect">
            <a:avLst/>
          </a:prstGeom>
          <a:noFill/>
        </p:spPr>
        <p:txBody>
          <a:bodyPr wrap="none" rtlCol="0">
            <a:noAutofit/>
          </a:bodyPr>
          <a:lstStyle/>
          <a:p>
            <a:pPr algn="ctr">
              <a:lnSpc>
                <a:spcPct val="90000"/>
              </a:lnSpc>
            </a:pPr>
            <a:r>
              <a:rPr lang="en-US" sz="2300" dirty="0">
                <a:solidFill>
                  <a:srgbClr val="646464"/>
                </a:solidFill>
              </a:rPr>
              <a:t>Ticket</a:t>
            </a:r>
          </a:p>
          <a:p>
            <a:pPr algn="ctr">
              <a:lnSpc>
                <a:spcPct val="90000"/>
              </a:lnSpc>
            </a:pPr>
            <a:r>
              <a:rPr lang="en-US" sz="2300" dirty="0">
                <a:solidFill>
                  <a:srgbClr val="646464"/>
                </a:solidFill>
              </a:rPr>
              <a:t>Resolution</a:t>
            </a:r>
          </a:p>
          <a:p>
            <a:pPr algn="ctr">
              <a:lnSpc>
                <a:spcPct val="90000"/>
              </a:lnSpc>
            </a:pPr>
            <a:r>
              <a:rPr lang="en-US" sz="2300" dirty="0">
                <a:solidFill>
                  <a:srgbClr val="646464"/>
                </a:solidFill>
              </a:rPr>
              <a:t>Time</a:t>
            </a:r>
          </a:p>
          <a:p>
            <a:pPr algn="ctr">
              <a:lnSpc>
                <a:spcPct val="90000"/>
              </a:lnSpc>
            </a:pPr>
            <a:r>
              <a:rPr lang="en-US" sz="2300" dirty="0">
                <a:solidFill>
                  <a:srgbClr val="646464"/>
                </a:solidFill>
              </a:rPr>
              <a:t> </a:t>
            </a:r>
          </a:p>
          <a:p>
            <a:pPr algn="ctr">
              <a:lnSpc>
                <a:spcPct val="90000"/>
              </a:lnSpc>
            </a:pPr>
            <a:r>
              <a:rPr lang="en-US" sz="3400" b="1" dirty="0" smtClean="0">
                <a:solidFill>
                  <a:srgbClr val="646464"/>
                </a:solidFill>
              </a:rPr>
              <a:t>  54%</a:t>
            </a:r>
            <a:endParaRPr lang="en-US" sz="3400" b="1" dirty="0">
              <a:solidFill>
                <a:srgbClr val="646464"/>
              </a:solidFill>
            </a:endParaRPr>
          </a:p>
        </p:txBody>
      </p:sp>
      <p:sp>
        <p:nvSpPr>
          <p:cNvPr id="13" name="Up Arrow 12"/>
          <p:cNvSpPr/>
          <p:nvPr/>
        </p:nvSpPr>
        <p:spPr>
          <a:xfrm>
            <a:off x="10553700" y="3939212"/>
            <a:ext cx="1463040" cy="3301435"/>
          </a:xfrm>
          <a:prstGeom prst="upArrow">
            <a:avLst/>
          </a:prstGeom>
          <a:blipFill>
            <a:blip r:embed="rId3"/>
            <a:tile tx="0" ty="0" sx="100000" sy="100000" flip="none" algn="tl"/>
          </a:blipFill>
          <a:ln w="19050">
            <a:solidFill>
              <a:schemeClr val="bg2">
                <a:lumMod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4" name="TextBox 13"/>
          <p:cNvSpPr txBox="1"/>
          <p:nvPr/>
        </p:nvSpPr>
        <p:spPr>
          <a:xfrm>
            <a:off x="10553700" y="2168536"/>
            <a:ext cx="1463040" cy="1097280"/>
          </a:xfrm>
          <a:prstGeom prst="rect">
            <a:avLst/>
          </a:prstGeom>
          <a:noFill/>
        </p:spPr>
        <p:txBody>
          <a:bodyPr wrap="none" rtlCol="0">
            <a:noAutofit/>
          </a:bodyPr>
          <a:lstStyle/>
          <a:p>
            <a:pPr algn="ctr">
              <a:lnSpc>
                <a:spcPct val="90000"/>
              </a:lnSpc>
            </a:pPr>
            <a:r>
              <a:rPr lang="en-US" sz="2300" dirty="0" smtClean="0">
                <a:solidFill>
                  <a:srgbClr val="646464"/>
                </a:solidFill>
              </a:rPr>
              <a:t>Alarms </a:t>
            </a:r>
          </a:p>
          <a:p>
            <a:pPr algn="ctr">
              <a:lnSpc>
                <a:spcPct val="90000"/>
              </a:lnSpc>
            </a:pPr>
            <a:r>
              <a:rPr lang="en-US" sz="2300" dirty="0" smtClean="0">
                <a:solidFill>
                  <a:srgbClr val="646464"/>
                </a:solidFill>
              </a:rPr>
              <a:t>Resolved</a:t>
            </a:r>
          </a:p>
          <a:p>
            <a:pPr algn="ctr">
              <a:lnSpc>
                <a:spcPct val="90000"/>
              </a:lnSpc>
            </a:pPr>
            <a:r>
              <a:rPr lang="en-US" sz="2300" dirty="0" smtClean="0">
                <a:solidFill>
                  <a:srgbClr val="646464"/>
                </a:solidFill>
              </a:rPr>
              <a:t>Through Automation</a:t>
            </a:r>
            <a:endParaRPr lang="en-US" sz="2300" dirty="0">
              <a:solidFill>
                <a:srgbClr val="646464"/>
              </a:solidFill>
            </a:endParaRPr>
          </a:p>
          <a:p>
            <a:pPr algn="ctr">
              <a:lnSpc>
                <a:spcPct val="90000"/>
              </a:lnSpc>
            </a:pPr>
            <a:r>
              <a:rPr lang="en-US" sz="2300" dirty="0">
                <a:solidFill>
                  <a:srgbClr val="646464"/>
                </a:solidFill>
              </a:rPr>
              <a:t> </a:t>
            </a:r>
          </a:p>
          <a:p>
            <a:pPr algn="ctr">
              <a:lnSpc>
                <a:spcPct val="90000"/>
              </a:lnSpc>
            </a:pPr>
            <a:r>
              <a:rPr lang="en-US" sz="3400" b="1" dirty="0" smtClean="0">
                <a:solidFill>
                  <a:srgbClr val="646464"/>
                </a:solidFill>
              </a:rPr>
              <a:t>90%</a:t>
            </a:r>
          </a:p>
        </p:txBody>
      </p:sp>
      <p:sp>
        <p:nvSpPr>
          <p:cNvPr id="15" name="Up Arrow 14"/>
          <p:cNvSpPr/>
          <p:nvPr/>
        </p:nvSpPr>
        <p:spPr>
          <a:xfrm>
            <a:off x="12851130" y="3939212"/>
            <a:ext cx="1463040" cy="3301435"/>
          </a:xfrm>
          <a:prstGeom prst="upArrow">
            <a:avLst/>
          </a:prstGeom>
          <a:blipFill>
            <a:blip r:embed="rId3"/>
            <a:tile tx="0" ty="0" sx="100000" sy="100000" flip="none" algn="tl"/>
          </a:blipFill>
          <a:ln w="19050">
            <a:solidFill>
              <a:schemeClr val="bg2">
                <a:lumMod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6" name="TextBox 15"/>
          <p:cNvSpPr txBox="1"/>
          <p:nvPr/>
        </p:nvSpPr>
        <p:spPr>
          <a:xfrm>
            <a:off x="12851130" y="2168536"/>
            <a:ext cx="1463040" cy="1097280"/>
          </a:xfrm>
          <a:prstGeom prst="rect">
            <a:avLst/>
          </a:prstGeom>
          <a:noFill/>
        </p:spPr>
        <p:txBody>
          <a:bodyPr wrap="none" rtlCol="0">
            <a:noAutofit/>
          </a:bodyPr>
          <a:lstStyle/>
          <a:p>
            <a:pPr algn="ctr">
              <a:lnSpc>
                <a:spcPct val="90000"/>
              </a:lnSpc>
            </a:pPr>
            <a:r>
              <a:rPr lang="en-US" sz="2300" dirty="0" smtClean="0">
                <a:solidFill>
                  <a:srgbClr val="646464"/>
                </a:solidFill>
              </a:rPr>
              <a:t>Employee </a:t>
            </a:r>
          </a:p>
          <a:p>
            <a:pPr algn="ctr">
              <a:lnSpc>
                <a:spcPct val="90000"/>
              </a:lnSpc>
            </a:pPr>
            <a:r>
              <a:rPr lang="en-US" sz="2300" dirty="0" smtClean="0">
                <a:solidFill>
                  <a:srgbClr val="646464"/>
                </a:solidFill>
              </a:rPr>
              <a:t>Engagement</a:t>
            </a:r>
            <a:endParaRPr lang="en-US" sz="2300" dirty="0">
              <a:solidFill>
                <a:srgbClr val="646464"/>
              </a:solidFill>
            </a:endParaRPr>
          </a:p>
          <a:p>
            <a:pPr algn="ctr">
              <a:lnSpc>
                <a:spcPct val="90000"/>
              </a:lnSpc>
            </a:pPr>
            <a:endParaRPr lang="en-US" sz="2300" dirty="0" smtClean="0">
              <a:solidFill>
                <a:srgbClr val="646464"/>
              </a:solidFill>
            </a:endParaRPr>
          </a:p>
          <a:p>
            <a:pPr algn="ctr">
              <a:lnSpc>
                <a:spcPct val="90000"/>
              </a:lnSpc>
            </a:pPr>
            <a:r>
              <a:rPr lang="en-US" sz="2300" dirty="0" smtClean="0">
                <a:solidFill>
                  <a:srgbClr val="646464"/>
                </a:solidFill>
              </a:rPr>
              <a:t> </a:t>
            </a:r>
            <a:endParaRPr lang="en-US" sz="2300" dirty="0">
              <a:solidFill>
                <a:srgbClr val="646464"/>
              </a:solidFill>
            </a:endParaRPr>
          </a:p>
          <a:p>
            <a:pPr algn="ctr">
              <a:lnSpc>
                <a:spcPct val="90000"/>
              </a:lnSpc>
            </a:pPr>
            <a:r>
              <a:rPr lang="en-US" sz="3400" b="1" dirty="0" smtClean="0">
                <a:solidFill>
                  <a:srgbClr val="646464"/>
                </a:solidFill>
              </a:rPr>
              <a:t>  12</a:t>
            </a:r>
            <a:r>
              <a:rPr lang="en-US" sz="3400" b="1" dirty="0">
                <a:solidFill>
                  <a:srgbClr val="646464"/>
                </a:solidFill>
              </a:rPr>
              <a:t>%</a:t>
            </a:r>
          </a:p>
        </p:txBody>
      </p:sp>
      <p:grpSp>
        <p:nvGrpSpPr>
          <p:cNvPr id="17" name="Group 16"/>
          <p:cNvGrpSpPr/>
          <p:nvPr/>
        </p:nvGrpSpPr>
        <p:grpSpPr>
          <a:xfrm>
            <a:off x="0" y="7245413"/>
            <a:ext cx="14630400" cy="986172"/>
            <a:chOff x="0" y="5867399"/>
            <a:chExt cx="9144000" cy="821810"/>
          </a:xfrm>
          <a:solidFill>
            <a:schemeClr val="accent2">
              <a:lumMod val="75000"/>
            </a:schemeClr>
          </a:solidFill>
        </p:grpSpPr>
        <p:sp>
          <p:nvSpPr>
            <p:cNvPr id="18" name="Rectangle 17"/>
            <p:cNvSpPr/>
            <p:nvPr/>
          </p:nvSpPr>
          <p:spPr>
            <a:xfrm>
              <a:off x="0" y="5867399"/>
              <a:ext cx="9144000" cy="82181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sp>
          <p:nvSpPr>
            <p:cNvPr id="19" name="TextBox 18"/>
            <p:cNvSpPr txBox="1"/>
            <p:nvPr/>
          </p:nvSpPr>
          <p:spPr>
            <a:xfrm>
              <a:off x="228600" y="5943600"/>
              <a:ext cx="8610600" cy="745607"/>
            </a:xfrm>
            <a:prstGeom prst="rect">
              <a:avLst/>
            </a:prstGeom>
            <a:grpFill/>
          </p:spPr>
          <p:txBody>
            <a:bodyPr wrap="square" rtlCol="0">
              <a:noAutofit/>
            </a:bodyPr>
            <a:lstStyle/>
            <a:p>
              <a:pPr algn="ctr">
                <a:lnSpc>
                  <a:spcPct val="90000"/>
                </a:lnSpc>
              </a:pPr>
              <a:r>
                <a:rPr lang="en-US" sz="2900" i="1" dirty="0">
                  <a:solidFill>
                    <a:schemeClr val="bg1"/>
                  </a:solidFill>
                </a:rPr>
                <a:t>Results after 3 years of focus on implementing new innovations in support for Avaya customers</a:t>
              </a:r>
            </a:p>
          </p:txBody>
        </p:sp>
      </p:grpSp>
      <p:sp>
        <p:nvSpPr>
          <p:cNvPr id="20" name="Footer Placeholder 4"/>
          <p:cNvSpPr txBox="1">
            <a:spLocks/>
          </p:cNvSpPr>
          <p:nvPr/>
        </p:nvSpPr>
        <p:spPr>
          <a:xfrm>
            <a:off x="4754880" y="8207519"/>
            <a:ext cx="9875520" cy="293370"/>
          </a:xfrm>
          <a:prstGeom prst="rect">
            <a:avLst/>
          </a:prstGeom>
        </p:spPr>
        <p:txBody>
          <a:bodyPr vert="horz" lIns="130615" tIns="65308" rIns="130615" bIns="65308"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i="1" dirty="0" smtClean="0"/>
              <a:t>Statistics are based on Avaya internal Data</a:t>
            </a:r>
            <a:endParaRPr lang="en-US" i="1" dirty="0"/>
          </a:p>
        </p:txBody>
      </p:sp>
      <p:sp>
        <p:nvSpPr>
          <p:cNvPr id="21" name="Oval 20"/>
          <p:cNvSpPr/>
          <p:nvPr/>
        </p:nvSpPr>
        <p:spPr>
          <a:xfrm>
            <a:off x="598595" y="2620835"/>
            <a:ext cx="3977640" cy="3979333"/>
          </a:xfrm>
          <a:prstGeom prst="ellipse">
            <a:avLst/>
          </a:prstGeom>
          <a:solidFill>
            <a:schemeClr val="accent3">
              <a:lumMod val="50000"/>
            </a:schemeClr>
          </a:solidFill>
          <a:ln w="3175">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7137" tIns="28568" rIns="57137" bIns="28568" rtlCol="0" anchor="ctr"/>
          <a:lstStyle/>
          <a:p>
            <a:pPr algn="ctr" defTabSz="1305906">
              <a:lnSpc>
                <a:spcPct val="90000"/>
              </a:lnSpc>
            </a:pPr>
            <a:endParaRPr lang="en-US" sz="2700">
              <a:solidFill>
                <a:prstClr val="white"/>
              </a:solidFill>
            </a:endParaRPr>
          </a:p>
        </p:txBody>
      </p:sp>
      <p:sp>
        <p:nvSpPr>
          <p:cNvPr id="22" name="Oval 21"/>
          <p:cNvSpPr/>
          <p:nvPr/>
        </p:nvSpPr>
        <p:spPr>
          <a:xfrm>
            <a:off x="1549571" y="3573048"/>
            <a:ext cx="2075688" cy="2074907"/>
          </a:xfrm>
          <a:prstGeom prst="ellipse">
            <a:avLst/>
          </a:prstGeom>
          <a:solidFill>
            <a:srgbClr val="CC0000"/>
          </a:solidFill>
          <a:ln w="3175">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7137" tIns="28568" rIns="57137" bIns="28568" rtlCol="0" anchor="ctr"/>
          <a:lstStyle/>
          <a:p>
            <a:pPr algn="ctr" defTabSz="1305906">
              <a:lnSpc>
                <a:spcPct val="90000"/>
              </a:lnSpc>
            </a:pPr>
            <a:r>
              <a:rPr lang="en-US" sz="2700" dirty="0">
                <a:solidFill>
                  <a:prstClr val="white"/>
                </a:solidFill>
              </a:rPr>
              <a:t>Culture</a:t>
            </a:r>
          </a:p>
        </p:txBody>
      </p:sp>
      <p:sp>
        <p:nvSpPr>
          <p:cNvPr id="23" name="TextBox 22"/>
          <p:cNvSpPr txBox="1"/>
          <p:nvPr/>
        </p:nvSpPr>
        <p:spPr>
          <a:xfrm>
            <a:off x="1532467" y="3024813"/>
            <a:ext cx="2109896" cy="914400"/>
          </a:xfrm>
          <a:prstGeom prst="rect">
            <a:avLst/>
          </a:prstGeom>
          <a:noFill/>
        </p:spPr>
        <p:txBody>
          <a:bodyPr wrap="none" rtlCol="0">
            <a:noAutofit/>
          </a:bodyPr>
          <a:lstStyle/>
          <a:p>
            <a:pPr algn="ctr">
              <a:lnSpc>
                <a:spcPct val="90000"/>
              </a:lnSpc>
            </a:pPr>
            <a:r>
              <a:rPr lang="en-US" dirty="0" smtClean="0">
                <a:solidFill>
                  <a:schemeClr val="bg1"/>
                </a:solidFill>
              </a:rPr>
              <a:t>Process</a:t>
            </a:r>
          </a:p>
        </p:txBody>
      </p:sp>
      <p:sp>
        <p:nvSpPr>
          <p:cNvPr id="24" name="TextBox 23"/>
          <p:cNvSpPr txBox="1"/>
          <p:nvPr/>
        </p:nvSpPr>
        <p:spPr>
          <a:xfrm>
            <a:off x="1532467" y="2059635"/>
            <a:ext cx="2109896" cy="914400"/>
          </a:xfrm>
          <a:prstGeom prst="rect">
            <a:avLst/>
          </a:prstGeom>
          <a:noFill/>
        </p:spPr>
        <p:txBody>
          <a:bodyPr wrap="none" rtlCol="0">
            <a:noAutofit/>
          </a:bodyPr>
          <a:lstStyle/>
          <a:p>
            <a:pPr algn="ctr">
              <a:lnSpc>
                <a:spcPct val="90000"/>
              </a:lnSpc>
            </a:pPr>
            <a:r>
              <a:rPr lang="en-US" dirty="0" smtClean="0">
                <a:solidFill>
                  <a:schemeClr val="bg1"/>
                </a:solidFill>
              </a:rPr>
              <a:t>Technology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20" y="541608"/>
            <a:ext cx="13167360" cy="819099"/>
          </a:xfrm>
        </p:spPr>
        <p:txBody>
          <a:bodyPr anchor="ctr"/>
          <a:lstStyle/>
          <a:p>
            <a:r>
              <a:rPr lang="en-US" noProof="0" dirty="0" smtClean="0">
                <a:solidFill>
                  <a:srgbClr val="000000">
                    <a:lumMod val="65000"/>
                    <a:lumOff val="35000"/>
                  </a:srgbClr>
                </a:solidFill>
                <a:latin typeface="Arial Black"/>
              </a:rPr>
              <a:t>customers with expert Systems</a:t>
            </a:r>
            <a:r>
              <a:rPr lang="en-US" baseline="30000" noProof="0" dirty="0" smtClean="0">
                <a:solidFill>
                  <a:srgbClr val="000000">
                    <a:lumMod val="65000"/>
                    <a:lumOff val="35000"/>
                  </a:srgbClr>
                </a:solidFill>
                <a:latin typeface="Arial Black"/>
              </a:rPr>
              <a:t>sm</a:t>
            </a:r>
            <a:r>
              <a:rPr lang="en-US" noProof="0" dirty="0" smtClean="0">
                <a:solidFill>
                  <a:srgbClr val="000000">
                    <a:lumMod val="65000"/>
                    <a:lumOff val="35000"/>
                  </a:srgbClr>
                </a:solidFill>
                <a:latin typeface="Arial Black"/>
              </a:rPr>
              <a:t> are</a:t>
            </a:r>
            <a:endParaRPr lang="en-US" noProof="0" dirty="0">
              <a:latin typeface="Arial" charset="0"/>
              <a:ea typeface="Arial" charset="0"/>
              <a:cs typeface="Arial" charset="0"/>
            </a:endParaRPr>
          </a:p>
        </p:txBody>
      </p:sp>
      <p:sp>
        <p:nvSpPr>
          <p:cNvPr id="4" name="Text Placeholder 3"/>
          <p:cNvSpPr>
            <a:spLocks noGrp="1"/>
          </p:cNvSpPr>
          <p:nvPr>
            <p:ph type="body" sz="quarter" idx="4294967295"/>
          </p:nvPr>
        </p:nvSpPr>
        <p:spPr>
          <a:xfrm>
            <a:off x="875183" y="1250427"/>
            <a:ext cx="10382500" cy="549275"/>
          </a:xfrm>
        </p:spPr>
        <p:txBody>
          <a:bodyPr>
            <a:normAutofit/>
          </a:bodyPr>
          <a:lstStyle/>
          <a:p>
            <a:pPr marL="0" indent="0">
              <a:buNone/>
            </a:pPr>
            <a:r>
              <a:rPr lang="en-US" noProof="0" dirty="0">
                <a:solidFill>
                  <a:srgbClr val="C00000"/>
                </a:solidFill>
                <a:latin typeface="Arial" charset="0"/>
                <a:ea typeface="Arial" charset="0"/>
                <a:cs typeface="Arial" charset="0"/>
              </a:rPr>
              <a:t>73% More Likely to Avoid an Outage*</a:t>
            </a:r>
          </a:p>
        </p:txBody>
      </p:sp>
      <p:sp>
        <p:nvSpPr>
          <p:cNvPr id="6" name="Rectangle 6"/>
          <p:cNvSpPr/>
          <p:nvPr/>
        </p:nvSpPr>
        <p:spPr>
          <a:xfrm flipH="1" flipV="1">
            <a:off x="794515" y="1977584"/>
            <a:ext cx="13373100" cy="3862055"/>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120 h 1690328"/>
              <a:gd name="connsiteX1" fmla="*/ 4023848 w 6535251"/>
              <a:gd name="connsiteY1" fmla="*/ 406235 h 1690328"/>
              <a:gd name="connsiteX2" fmla="*/ 6535251 w 6535251"/>
              <a:gd name="connsiteY2" fmla="*/ 1690328 h 1690328"/>
              <a:gd name="connsiteX0" fmla="*/ 0 w 6535251"/>
              <a:gd name="connsiteY0" fmla="*/ 0 h 1683208"/>
              <a:gd name="connsiteX1" fmla="*/ 4023848 w 6535251"/>
              <a:gd name="connsiteY1" fmla="*/ 399115 h 1683208"/>
              <a:gd name="connsiteX2" fmla="*/ 6535251 w 6535251"/>
              <a:gd name="connsiteY2" fmla="*/ 1683208 h 1683208"/>
              <a:gd name="connsiteX0" fmla="*/ 0 w 6535251"/>
              <a:gd name="connsiteY0" fmla="*/ 0 h 1683208"/>
              <a:gd name="connsiteX1" fmla="*/ 1537371 w 6535251"/>
              <a:gd name="connsiteY1" fmla="*/ 47653 h 1683208"/>
              <a:gd name="connsiteX2" fmla="*/ 4023848 w 6535251"/>
              <a:gd name="connsiteY2" fmla="*/ 399115 h 1683208"/>
              <a:gd name="connsiteX3" fmla="*/ 6535251 w 6535251"/>
              <a:gd name="connsiteY3" fmla="*/ 1683208 h 1683208"/>
              <a:gd name="connsiteX0" fmla="*/ 0 w 6535251"/>
              <a:gd name="connsiteY0" fmla="*/ 0 h 1683208"/>
              <a:gd name="connsiteX1" fmla="*/ 1537371 w 6535251"/>
              <a:gd name="connsiteY1" fmla="*/ 47653 h 1683208"/>
              <a:gd name="connsiteX2" fmla="*/ 4023848 w 6535251"/>
              <a:gd name="connsiteY2" fmla="*/ 399115 h 1683208"/>
              <a:gd name="connsiteX3" fmla="*/ 6535251 w 6535251"/>
              <a:gd name="connsiteY3" fmla="*/ 1683208 h 1683208"/>
              <a:gd name="connsiteX0" fmla="*/ 0 w 6535251"/>
              <a:gd name="connsiteY0" fmla="*/ 0 h 1683208"/>
              <a:gd name="connsiteX1" fmla="*/ 1537371 w 6535251"/>
              <a:gd name="connsiteY1" fmla="*/ 47653 h 1683208"/>
              <a:gd name="connsiteX2" fmla="*/ 6535251 w 6535251"/>
              <a:gd name="connsiteY2" fmla="*/ 1683208 h 1683208"/>
              <a:gd name="connsiteX0" fmla="*/ 0 w 6535251"/>
              <a:gd name="connsiteY0" fmla="*/ 0 h 1683208"/>
              <a:gd name="connsiteX1" fmla="*/ 1537371 w 6535251"/>
              <a:gd name="connsiteY1" fmla="*/ 47653 h 1683208"/>
              <a:gd name="connsiteX2" fmla="*/ 2926833 w 6535251"/>
              <a:gd name="connsiteY2" fmla="*/ 473525 h 1683208"/>
              <a:gd name="connsiteX3" fmla="*/ 6535251 w 6535251"/>
              <a:gd name="connsiteY3" fmla="*/ 1683208 h 1683208"/>
              <a:gd name="connsiteX0" fmla="*/ 0 w 6535251"/>
              <a:gd name="connsiteY0" fmla="*/ 0 h 1683208"/>
              <a:gd name="connsiteX1" fmla="*/ 1537371 w 6535251"/>
              <a:gd name="connsiteY1" fmla="*/ 47653 h 1683208"/>
              <a:gd name="connsiteX2" fmla="*/ 2631012 w 6535251"/>
              <a:gd name="connsiteY2" fmla="*/ 736564 h 1683208"/>
              <a:gd name="connsiteX3" fmla="*/ 6535251 w 6535251"/>
              <a:gd name="connsiteY3" fmla="*/ 1683208 h 1683208"/>
              <a:gd name="connsiteX0" fmla="*/ 0 w 6535251"/>
              <a:gd name="connsiteY0" fmla="*/ 0 h 1683208"/>
              <a:gd name="connsiteX1" fmla="*/ 1537371 w 6535251"/>
              <a:gd name="connsiteY1" fmla="*/ 47653 h 1683208"/>
              <a:gd name="connsiteX2" fmla="*/ 2631012 w 6535251"/>
              <a:gd name="connsiteY2" fmla="*/ 736564 h 1683208"/>
              <a:gd name="connsiteX3" fmla="*/ 6535251 w 6535251"/>
              <a:gd name="connsiteY3" fmla="*/ 1683208 h 1683208"/>
              <a:gd name="connsiteX0" fmla="*/ 0 w 6535251"/>
              <a:gd name="connsiteY0" fmla="*/ 0 h 1683208"/>
              <a:gd name="connsiteX1" fmla="*/ 1537371 w 6535251"/>
              <a:gd name="connsiteY1" fmla="*/ 47653 h 1683208"/>
              <a:gd name="connsiteX2" fmla="*/ 2631012 w 6535251"/>
              <a:gd name="connsiteY2" fmla="*/ 736564 h 1683208"/>
              <a:gd name="connsiteX3" fmla="*/ 4961721 w 6535251"/>
              <a:gd name="connsiteY3" fmla="*/ 1358672 h 1683208"/>
              <a:gd name="connsiteX4" fmla="*/ 6535251 w 6535251"/>
              <a:gd name="connsiteY4" fmla="*/ 1683208 h 1683208"/>
              <a:gd name="connsiteX0" fmla="*/ 0 w 6535251"/>
              <a:gd name="connsiteY0" fmla="*/ 0 h 1683208"/>
              <a:gd name="connsiteX1" fmla="*/ 1537371 w 6535251"/>
              <a:gd name="connsiteY1" fmla="*/ 47653 h 1683208"/>
              <a:gd name="connsiteX2" fmla="*/ 2631012 w 6535251"/>
              <a:gd name="connsiteY2" fmla="*/ 736564 h 1683208"/>
              <a:gd name="connsiteX3" fmla="*/ 4885525 w 6535251"/>
              <a:gd name="connsiteY3" fmla="*/ 1458877 h 1683208"/>
              <a:gd name="connsiteX4" fmla="*/ 6535251 w 6535251"/>
              <a:gd name="connsiteY4" fmla="*/ 1683208 h 1683208"/>
              <a:gd name="connsiteX0" fmla="*/ 0 w 6705364"/>
              <a:gd name="connsiteY0" fmla="*/ 0 h 1508135"/>
              <a:gd name="connsiteX1" fmla="*/ 1537371 w 6705364"/>
              <a:gd name="connsiteY1" fmla="*/ 47653 h 1508135"/>
              <a:gd name="connsiteX2" fmla="*/ 2631012 w 6705364"/>
              <a:gd name="connsiteY2" fmla="*/ 736564 h 1508135"/>
              <a:gd name="connsiteX3" fmla="*/ 4885525 w 6705364"/>
              <a:gd name="connsiteY3" fmla="*/ 1458877 h 1508135"/>
              <a:gd name="connsiteX4" fmla="*/ 6705364 w 6705364"/>
              <a:gd name="connsiteY4" fmla="*/ 1394244 h 1508135"/>
              <a:gd name="connsiteX0" fmla="*/ 0 w 6705364"/>
              <a:gd name="connsiteY0" fmla="*/ 0 h 1507949"/>
              <a:gd name="connsiteX1" fmla="*/ 1537371 w 6705364"/>
              <a:gd name="connsiteY1" fmla="*/ 47653 h 1507949"/>
              <a:gd name="connsiteX2" fmla="*/ 2631012 w 6705364"/>
              <a:gd name="connsiteY2" fmla="*/ 736564 h 1507949"/>
              <a:gd name="connsiteX3" fmla="*/ 4885525 w 6705364"/>
              <a:gd name="connsiteY3" fmla="*/ 1458877 h 1507949"/>
              <a:gd name="connsiteX4" fmla="*/ 6276654 w 6705364"/>
              <a:gd name="connsiteY4" fmla="*/ 1437806 h 1507949"/>
              <a:gd name="connsiteX5" fmla="*/ 6705364 w 6705364"/>
              <a:gd name="connsiteY5" fmla="*/ 1394244 h 1507949"/>
              <a:gd name="connsiteX0" fmla="*/ 0 w 6705364"/>
              <a:gd name="connsiteY0" fmla="*/ 0 h 1643870"/>
              <a:gd name="connsiteX1" fmla="*/ 1537371 w 6705364"/>
              <a:gd name="connsiteY1" fmla="*/ 47653 h 1643870"/>
              <a:gd name="connsiteX2" fmla="*/ 2631012 w 6705364"/>
              <a:gd name="connsiteY2" fmla="*/ 736564 h 1643870"/>
              <a:gd name="connsiteX3" fmla="*/ 4885525 w 6705364"/>
              <a:gd name="connsiteY3" fmla="*/ 1458877 h 1643870"/>
              <a:gd name="connsiteX4" fmla="*/ 6526820 w 6705364"/>
              <a:gd name="connsiteY4" fmla="*/ 1642878 h 1643870"/>
              <a:gd name="connsiteX5" fmla="*/ 6705364 w 6705364"/>
              <a:gd name="connsiteY5" fmla="*/ 1394244 h 1643870"/>
              <a:gd name="connsiteX0" fmla="*/ 0 w 6660914"/>
              <a:gd name="connsiteY0" fmla="*/ 50576 h 1694446"/>
              <a:gd name="connsiteX1" fmla="*/ 1537371 w 6660914"/>
              <a:gd name="connsiteY1" fmla="*/ 98229 h 1694446"/>
              <a:gd name="connsiteX2" fmla="*/ 2631012 w 6660914"/>
              <a:gd name="connsiteY2" fmla="*/ 787140 h 1694446"/>
              <a:gd name="connsiteX3" fmla="*/ 4885525 w 6660914"/>
              <a:gd name="connsiteY3" fmla="*/ 1509453 h 1694446"/>
              <a:gd name="connsiteX4" fmla="*/ 6526820 w 6660914"/>
              <a:gd name="connsiteY4" fmla="*/ 1693454 h 1694446"/>
              <a:gd name="connsiteX5" fmla="*/ 6585285 w 6660914"/>
              <a:gd name="connsiteY5" fmla="*/ 0 h 1694446"/>
              <a:gd name="connsiteX0" fmla="*/ 0 w 6660914"/>
              <a:gd name="connsiteY0" fmla="*/ 50576 h 1694446"/>
              <a:gd name="connsiteX1" fmla="*/ 1537371 w 6660914"/>
              <a:gd name="connsiteY1" fmla="*/ 98229 h 1694446"/>
              <a:gd name="connsiteX2" fmla="*/ 2631012 w 6660914"/>
              <a:gd name="connsiteY2" fmla="*/ 787140 h 1694446"/>
              <a:gd name="connsiteX3" fmla="*/ 4885525 w 6660914"/>
              <a:gd name="connsiteY3" fmla="*/ 1509453 h 1694446"/>
              <a:gd name="connsiteX4" fmla="*/ 6526820 w 6660914"/>
              <a:gd name="connsiteY4" fmla="*/ 1693454 h 1694446"/>
              <a:gd name="connsiteX5" fmla="*/ 6585285 w 6660914"/>
              <a:gd name="connsiteY5" fmla="*/ 0 h 1694446"/>
              <a:gd name="connsiteX6" fmla="*/ 0 w 6660914"/>
              <a:gd name="connsiteY6" fmla="*/ 50576 h 1694446"/>
              <a:gd name="connsiteX0" fmla="*/ 0 w 6646417"/>
              <a:gd name="connsiteY0" fmla="*/ 50576 h 1694446"/>
              <a:gd name="connsiteX1" fmla="*/ 1537371 w 6646417"/>
              <a:gd name="connsiteY1" fmla="*/ 98229 h 1694446"/>
              <a:gd name="connsiteX2" fmla="*/ 2631012 w 6646417"/>
              <a:gd name="connsiteY2" fmla="*/ 787140 h 1694446"/>
              <a:gd name="connsiteX3" fmla="*/ 4885525 w 6646417"/>
              <a:gd name="connsiteY3" fmla="*/ 1509453 h 1694446"/>
              <a:gd name="connsiteX4" fmla="*/ 6506807 w 6646417"/>
              <a:gd name="connsiteY4" fmla="*/ 1693454 h 1694446"/>
              <a:gd name="connsiteX5" fmla="*/ 6585285 w 6646417"/>
              <a:gd name="connsiteY5" fmla="*/ 0 h 1694446"/>
              <a:gd name="connsiteX6" fmla="*/ 0 w 6646417"/>
              <a:gd name="connsiteY6" fmla="*/ 50576 h 1694446"/>
              <a:gd name="connsiteX0" fmla="*/ 0 w 6593323"/>
              <a:gd name="connsiteY0" fmla="*/ 50576 h 1694446"/>
              <a:gd name="connsiteX1" fmla="*/ 1537371 w 6593323"/>
              <a:gd name="connsiteY1" fmla="*/ 98229 h 1694446"/>
              <a:gd name="connsiteX2" fmla="*/ 2631012 w 6593323"/>
              <a:gd name="connsiteY2" fmla="*/ 787140 h 1694446"/>
              <a:gd name="connsiteX3" fmla="*/ 4885525 w 6593323"/>
              <a:gd name="connsiteY3" fmla="*/ 1509453 h 1694446"/>
              <a:gd name="connsiteX4" fmla="*/ 6506807 w 6593323"/>
              <a:gd name="connsiteY4" fmla="*/ 1693454 h 1694446"/>
              <a:gd name="connsiteX5" fmla="*/ 6585285 w 6593323"/>
              <a:gd name="connsiteY5" fmla="*/ 0 h 1694446"/>
              <a:gd name="connsiteX6" fmla="*/ 0 w 6593323"/>
              <a:gd name="connsiteY6" fmla="*/ 50576 h 1694446"/>
              <a:gd name="connsiteX0" fmla="*/ 0 w 6655331"/>
              <a:gd name="connsiteY0" fmla="*/ 41255 h 1685125"/>
              <a:gd name="connsiteX1" fmla="*/ 1537371 w 6655331"/>
              <a:gd name="connsiteY1" fmla="*/ 88908 h 1685125"/>
              <a:gd name="connsiteX2" fmla="*/ 2631012 w 6655331"/>
              <a:gd name="connsiteY2" fmla="*/ 777819 h 1685125"/>
              <a:gd name="connsiteX3" fmla="*/ 4885525 w 6655331"/>
              <a:gd name="connsiteY3" fmla="*/ 1500132 h 1685125"/>
              <a:gd name="connsiteX4" fmla="*/ 6506807 w 6655331"/>
              <a:gd name="connsiteY4" fmla="*/ 1684133 h 1685125"/>
              <a:gd name="connsiteX5" fmla="*/ 6655331 w 6655331"/>
              <a:gd name="connsiteY5" fmla="*/ 0 h 1685125"/>
              <a:gd name="connsiteX6" fmla="*/ 0 w 6655331"/>
              <a:gd name="connsiteY6" fmla="*/ 41255 h 1685125"/>
              <a:gd name="connsiteX0" fmla="*/ 0 w 6775811"/>
              <a:gd name="connsiteY0" fmla="*/ 41255 h 1685125"/>
              <a:gd name="connsiteX1" fmla="*/ 1657851 w 6775811"/>
              <a:gd name="connsiteY1" fmla="*/ 88908 h 1685125"/>
              <a:gd name="connsiteX2" fmla="*/ 2751492 w 6775811"/>
              <a:gd name="connsiteY2" fmla="*/ 777819 h 1685125"/>
              <a:gd name="connsiteX3" fmla="*/ 5006005 w 6775811"/>
              <a:gd name="connsiteY3" fmla="*/ 1500132 h 1685125"/>
              <a:gd name="connsiteX4" fmla="*/ 6627287 w 6775811"/>
              <a:gd name="connsiteY4" fmla="*/ 1684133 h 1685125"/>
              <a:gd name="connsiteX5" fmla="*/ 6775811 w 6775811"/>
              <a:gd name="connsiteY5" fmla="*/ 0 h 1685125"/>
              <a:gd name="connsiteX6" fmla="*/ 0 w 6775811"/>
              <a:gd name="connsiteY6" fmla="*/ 41255 h 1685125"/>
              <a:gd name="connsiteX0" fmla="*/ 0 w 6775811"/>
              <a:gd name="connsiteY0" fmla="*/ 41255 h 1685125"/>
              <a:gd name="connsiteX1" fmla="*/ 1657851 w 6775811"/>
              <a:gd name="connsiteY1" fmla="*/ 88908 h 1685125"/>
              <a:gd name="connsiteX2" fmla="*/ 2751492 w 6775811"/>
              <a:gd name="connsiteY2" fmla="*/ 777819 h 1685125"/>
              <a:gd name="connsiteX3" fmla="*/ 5006005 w 6775811"/>
              <a:gd name="connsiteY3" fmla="*/ 1500132 h 1685125"/>
              <a:gd name="connsiteX4" fmla="*/ 6627287 w 6775811"/>
              <a:gd name="connsiteY4" fmla="*/ 1684133 h 1685125"/>
              <a:gd name="connsiteX5" fmla="*/ 6775811 w 6775811"/>
              <a:gd name="connsiteY5" fmla="*/ 0 h 1685125"/>
              <a:gd name="connsiteX6" fmla="*/ 1332449 w 6775811"/>
              <a:gd name="connsiteY6" fmla="*/ 28151 h 1685125"/>
              <a:gd name="connsiteX7" fmla="*/ 0 w 6775811"/>
              <a:gd name="connsiteY7" fmla="*/ 41255 h 1685125"/>
              <a:gd name="connsiteX0" fmla="*/ 0 w 6775811"/>
              <a:gd name="connsiteY0" fmla="*/ 41255 h 1685125"/>
              <a:gd name="connsiteX1" fmla="*/ 1657851 w 6775811"/>
              <a:gd name="connsiteY1" fmla="*/ 88908 h 1685125"/>
              <a:gd name="connsiteX2" fmla="*/ 2751492 w 6775811"/>
              <a:gd name="connsiteY2" fmla="*/ 777819 h 1685125"/>
              <a:gd name="connsiteX3" fmla="*/ 5006005 w 6775811"/>
              <a:gd name="connsiteY3" fmla="*/ 1500132 h 1685125"/>
              <a:gd name="connsiteX4" fmla="*/ 6627287 w 6775811"/>
              <a:gd name="connsiteY4" fmla="*/ 1684133 h 1685125"/>
              <a:gd name="connsiteX5" fmla="*/ 6775811 w 6775811"/>
              <a:gd name="connsiteY5" fmla="*/ 0 h 1685125"/>
              <a:gd name="connsiteX6" fmla="*/ 1435 w 6775811"/>
              <a:gd name="connsiteY6" fmla="*/ 1429 h 1685125"/>
              <a:gd name="connsiteX7" fmla="*/ 0 w 6775811"/>
              <a:gd name="connsiteY7" fmla="*/ 41255 h 1685125"/>
              <a:gd name="connsiteX0" fmla="*/ 0 w 6819286"/>
              <a:gd name="connsiteY0" fmla="*/ 41255 h 1692905"/>
              <a:gd name="connsiteX1" fmla="*/ 1657851 w 6819286"/>
              <a:gd name="connsiteY1" fmla="*/ 88908 h 1692905"/>
              <a:gd name="connsiteX2" fmla="*/ 2751492 w 6819286"/>
              <a:gd name="connsiteY2" fmla="*/ 777819 h 1692905"/>
              <a:gd name="connsiteX3" fmla="*/ 5006005 w 6819286"/>
              <a:gd name="connsiteY3" fmla="*/ 1500132 h 1692905"/>
              <a:gd name="connsiteX4" fmla="*/ 6745404 w 6819286"/>
              <a:gd name="connsiteY4" fmla="*/ 1691992 h 1692905"/>
              <a:gd name="connsiteX5" fmla="*/ 6775811 w 6819286"/>
              <a:gd name="connsiteY5" fmla="*/ 0 h 1692905"/>
              <a:gd name="connsiteX6" fmla="*/ 1435 w 6819286"/>
              <a:gd name="connsiteY6" fmla="*/ 1429 h 1692905"/>
              <a:gd name="connsiteX7" fmla="*/ 0 w 6819286"/>
              <a:gd name="connsiteY7" fmla="*/ 41255 h 169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9286" h="1692905">
                <a:moveTo>
                  <a:pt x="0" y="41255"/>
                </a:moveTo>
                <a:cubicBezTo>
                  <a:pt x="255855" y="53199"/>
                  <a:pt x="987210" y="37003"/>
                  <a:pt x="1657851" y="88908"/>
                </a:cubicBezTo>
                <a:cubicBezTo>
                  <a:pt x="2145656" y="167829"/>
                  <a:pt x="1918512" y="505227"/>
                  <a:pt x="2751492" y="777819"/>
                </a:cubicBezTo>
                <a:cubicBezTo>
                  <a:pt x="3322217" y="996322"/>
                  <a:pt x="4355299" y="1342358"/>
                  <a:pt x="5006005" y="1500132"/>
                </a:cubicBezTo>
                <a:cubicBezTo>
                  <a:pt x="5613612" y="1617006"/>
                  <a:pt x="6442098" y="1702764"/>
                  <a:pt x="6745404" y="1691992"/>
                </a:cubicBezTo>
                <a:cubicBezTo>
                  <a:pt x="6928631" y="1681220"/>
                  <a:pt x="6704359" y="7260"/>
                  <a:pt x="6775811" y="0"/>
                </a:cubicBezTo>
                <a:lnTo>
                  <a:pt x="1435" y="1429"/>
                </a:lnTo>
                <a:cubicBezTo>
                  <a:pt x="957" y="14704"/>
                  <a:pt x="478" y="27980"/>
                  <a:pt x="0" y="4125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sp>
        <p:nvSpPr>
          <p:cNvPr id="7" name="TextBox 12"/>
          <p:cNvSpPr txBox="1">
            <a:spLocks noChangeArrowheads="1"/>
          </p:cNvSpPr>
          <p:nvPr/>
        </p:nvSpPr>
        <p:spPr bwMode="auto">
          <a:xfrm>
            <a:off x="12867391" y="3197611"/>
            <a:ext cx="1304078" cy="701731"/>
          </a:xfrm>
          <a:prstGeom prst="rect">
            <a:avLst/>
          </a:prstGeom>
          <a:noFill/>
          <a:ln w="9525">
            <a:noFill/>
            <a:miter lim="800000"/>
            <a:headEnd/>
            <a:tailEnd/>
          </a:ln>
        </p:spPr>
        <p:txBody>
          <a:bodyPr wrap="square">
            <a:spAutoFit/>
          </a:bodyPr>
          <a:lstStyle/>
          <a:p>
            <a:pPr algn="r">
              <a:lnSpc>
                <a:spcPct val="90000"/>
              </a:lnSpc>
              <a:spcBef>
                <a:spcPts val="200"/>
              </a:spcBef>
              <a:spcAft>
                <a:spcPts val="200"/>
              </a:spcAft>
            </a:pPr>
            <a:r>
              <a:rPr lang="en-US" sz="4400" b="1" dirty="0" smtClean="0">
                <a:solidFill>
                  <a:srgbClr val="CC0000"/>
                </a:solidFill>
                <a:latin typeface="Arial" charset="0"/>
                <a:ea typeface="Arial" charset="0"/>
                <a:cs typeface="Arial" charset="0"/>
              </a:rPr>
              <a:t>5x</a:t>
            </a:r>
            <a:endParaRPr lang="en-US" sz="4400" b="1" dirty="0">
              <a:solidFill>
                <a:srgbClr val="CC0000"/>
              </a:solidFill>
              <a:latin typeface="Arial" charset="0"/>
              <a:ea typeface="Arial" charset="0"/>
              <a:cs typeface="Arial" charset="0"/>
            </a:endParaRPr>
          </a:p>
        </p:txBody>
      </p:sp>
      <p:sp>
        <p:nvSpPr>
          <p:cNvPr id="8" name="TextBox 13"/>
          <p:cNvSpPr txBox="1">
            <a:spLocks noChangeArrowheads="1"/>
          </p:cNvSpPr>
          <p:nvPr/>
        </p:nvSpPr>
        <p:spPr bwMode="auto">
          <a:xfrm>
            <a:off x="12664905" y="3825337"/>
            <a:ext cx="1528893" cy="1837426"/>
          </a:xfrm>
          <a:prstGeom prst="rect">
            <a:avLst/>
          </a:prstGeom>
          <a:noFill/>
          <a:ln w="9525">
            <a:noFill/>
            <a:miter lim="800000"/>
            <a:headEnd/>
            <a:tailEnd/>
          </a:ln>
        </p:spPr>
        <p:txBody>
          <a:bodyPr wrap="square">
            <a:spAutoFit/>
          </a:bodyPr>
          <a:lstStyle/>
          <a:p>
            <a:pPr algn="r">
              <a:lnSpc>
                <a:spcPct val="90000"/>
              </a:lnSpc>
              <a:spcBef>
                <a:spcPts val="200"/>
              </a:spcBef>
              <a:spcAft>
                <a:spcPts val="200"/>
              </a:spcAft>
            </a:pPr>
            <a:r>
              <a:rPr lang="en-US" sz="1800" dirty="0" smtClean="0">
                <a:solidFill>
                  <a:srgbClr val="CC0000"/>
                </a:solidFill>
                <a:latin typeface="Arial" charset="0"/>
                <a:ea typeface="Arial" charset="0"/>
                <a:cs typeface="Arial" charset="0"/>
              </a:rPr>
              <a:t>Faster resolution of remaining service requests due to automated intelligence</a:t>
            </a:r>
            <a:endParaRPr lang="en-US" sz="1800" dirty="0">
              <a:solidFill>
                <a:srgbClr val="CC0000"/>
              </a:solidFill>
              <a:latin typeface="Arial" charset="0"/>
              <a:ea typeface="Arial" charset="0"/>
              <a:cs typeface="Arial" charset="0"/>
            </a:endParaRPr>
          </a:p>
        </p:txBody>
      </p:sp>
      <p:sp>
        <p:nvSpPr>
          <p:cNvPr id="9" name="TextBox 12"/>
          <p:cNvSpPr txBox="1">
            <a:spLocks noChangeArrowheads="1"/>
          </p:cNvSpPr>
          <p:nvPr/>
        </p:nvSpPr>
        <p:spPr bwMode="auto">
          <a:xfrm>
            <a:off x="11031155" y="2589701"/>
            <a:ext cx="1530445" cy="701731"/>
          </a:xfrm>
          <a:prstGeom prst="rect">
            <a:avLst/>
          </a:prstGeom>
          <a:noFill/>
          <a:ln w="9525">
            <a:noFill/>
            <a:miter lim="800000"/>
            <a:headEnd/>
            <a:tailEnd/>
          </a:ln>
        </p:spPr>
        <p:txBody>
          <a:bodyPr wrap="square">
            <a:spAutoFit/>
          </a:bodyPr>
          <a:lstStyle/>
          <a:p>
            <a:pPr algn="ctr">
              <a:lnSpc>
                <a:spcPct val="90000"/>
              </a:lnSpc>
              <a:spcBef>
                <a:spcPts val="200"/>
              </a:spcBef>
              <a:spcAft>
                <a:spcPts val="200"/>
              </a:spcAft>
            </a:pPr>
            <a:r>
              <a:rPr lang="en-US" sz="4400" b="1" dirty="0" smtClean="0">
                <a:solidFill>
                  <a:srgbClr val="325887"/>
                </a:solidFill>
                <a:latin typeface="Arial" charset="0"/>
                <a:ea typeface="Arial" charset="0"/>
                <a:cs typeface="Arial" charset="0"/>
              </a:rPr>
              <a:t>90%</a:t>
            </a:r>
            <a:endParaRPr lang="en-US" sz="4400" b="1" dirty="0">
              <a:solidFill>
                <a:srgbClr val="325887"/>
              </a:solidFill>
              <a:latin typeface="Arial" charset="0"/>
              <a:ea typeface="Arial" charset="0"/>
              <a:cs typeface="Arial" charset="0"/>
            </a:endParaRPr>
          </a:p>
        </p:txBody>
      </p:sp>
      <p:sp>
        <p:nvSpPr>
          <p:cNvPr id="10" name="TextBox 13"/>
          <p:cNvSpPr txBox="1">
            <a:spLocks noChangeArrowheads="1"/>
          </p:cNvSpPr>
          <p:nvPr/>
        </p:nvSpPr>
        <p:spPr bwMode="auto">
          <a:xfrm>
            <a:off x="11001857" y="3184430"/>
            <a:ext cx="1609984" cy="1837426"/>
          </a:xfrm>
          <a:prstGeom prst="rect">
            <a:avLst/>
          </a:prstGeom>
          <a:noFill/>
          <a:ln w="9525">
            <a:noFill/>
            <a:miter lim="800000"/>
            <a:headEnd/>
            <a:tailEnd/>
          </a:ln>
        </p:spPr>
        <p:txBody>
          <a:bodyPr wrap="square">
            <a:spAutoFit/>
          </a:bodyPr>
          <a:lstStyle/>
          <a:p>
            <a:pPr algn="r">
              <a:lnSpc>
                <a:spcPct val="90000"/>
              </a:lnSpc>
              <a:spcBef>
                <a:spcPts val="200"/>
              </a:spcBef>
              <a:spcAft>
                <a:spcPts val="200"/>
              </a:spcAft>
            </a:pPr>
            <a:r>
              <a:rPr lang="en-US" sz="1800" dirty="0">
                <a:solidFill>
                  <a:srgbClr val="325887"/>
                </a:solidFill>
                <a:latin typeface="Arial" charset="0"/>
                <a:ea typeface="Arial" charset="0"/>
                <a:cs typeface="Arial" charset="0"/>
              </a:rPr>
              <a:t>o</a:t>
            </a:r>
            <a:r>
              <a:rPr lang="en-US" sz="1800" dirty="0" smtClean="0">
                <a:solidFill>
                  <a:srgbClr val="325887"/>
                </a:solidFill>
                <a:latin typeface="Arial" charset="0"/>
                <a:ea typeface="Arial" charset="0"/>
                <a:cs typeface="Arial" charset="0"/>
              </a:rPr>
              <a:t>f alarms service requests are auto-resolved without human intervention</a:t>
            </a:r>
            <a:endParaRPr lang="en-US" sz="1800" dirty="0">
              <a:solidFill>
                <a:srgbClr val="325887"/>
              </a:solidFill>
              <a:latin typeface="Arial" charset="0"/>
              <a:ea typeface="Arial" charset="0"/>
              <a:cs typeface="Arial" charset="0"/>
            </a:endParaRPr>
          </a:p>
        </p:txBody>
      </p:sp>
      <p:pic>
        <p:nvPicPr>
          <p:cNvPr id="33" name="Picture 32"/>
          <p:cNvPicPr>
            <a:picLocks noChangeAspect="1"/>
          </p:cNvPicPr>
          <p:nvPr/>
        </p:nvPicPr>
        <p:blipFill>
          <a:blip r:embed="rId3" cstate="screen">
            <a:biLevel thresh="25000"/>
            <a:extLst>
              <a:ext uri="{BEBA8EAE-BF5A-486C-A8C5-ECC9F3942E4B}">
                <a14:imgProps xmlns:a14="http://schemas.microsoft.com/office/drawing/2010/main">
                  <a14:imgLayer r:embed="rId4">
                    <a14:imgEffect>
                      <a14:brightnessContrast bright="79000"/>
                    </a14:imgEffect>
                  </a14:imgLayer>
                </a14:imgProps>
              </a:ext>
              <a:ext uri="{28A0092B-C50C-407E-A947-70E740481C1C}">
                <a14:useLocalDpi xmlns:a14="http://schemas.microsoft.com/office/drawing/2010/main"/>
              </a:ext>
            </a:extLst>
          </a:blip>
          <a:stretch>
            <a:fillRect/>
          </a:stretch>
        </p:blipFill>
        <p:spPr>
          <a:xfrm>
            <a:off x="1183327" y="2000408"/>
            <a:ext cx="9810039" cy="3871266"/>
          </a:xfrm>
          <a:prstGeom prst="rect">
            <a:avLst/>
          </a:prstGeom>
          <a:ln>
            <a:noFill/>
          </a:ln>
        </p:spPr>
      </p:pic>
      <p:cxnSp>
        <p:nvCxnSpPr>
          <p:cNvPr id="11" name="Straight Connector 10"/>
          <p:cNvCxnSpPr/>
          <p:nvPr/>
        </p:nvCxnSpPr>
        <p:spPr>
          <a:xfrm>
            <a:off x="11040575" y="2149376"/>
            <a:ext cx="0" cy="3680858"/>
          </a:xfrm>
          <a:prstGeom prst="line">
            <a:avLst/>
          </a:prstGeom>
          <a:ln w="19050">
            <a:solidFill>
              <a:schemeClr val="accent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588270" y="2640919"/>
            <a:ext cx="0" cy="3189315"/>
          </a:xfrm>
          <a:prstGeom prst="line">
            <a:avLst/>
          </a:prstGeom>
          <a:ln w="19050">
            <a:solidFill>
              <a:schemeClr val="accent2"/>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2350693" y="2640919"/>
            <a:ext cx="237577" cy="440754"/>
            <a:chOff x="430643" y="1708389"/>
            <a:chExt cx="957852" cy="440754"/>
          </a:xfrm>
        </p:grpSpPr>
        <p:cxnSp>
          <p:nvCxnSpPr>
            <p:cNvPr id="14" name="Straight Connector 13"/>
            <p:cNvCxnSpPr/>
            <p:nvPr/>
          </p:nvCxnSpPr>
          <p:spPr>
            <a:xfrm flipV="1">
              <a:off x="430643" y="1929844"/>
              <a:ext cx="951697" cy="1"/>
            </a:xfrm>
            <a:prstGeom prst="line">
              <a:avLst/>
            </a:prstGeom>
            <a:ln w="19050">
              <a:solidFill>
                <a:srgbClr val="C00000"/>
              </a:solidFill>
              <a:miter lim="800000"/>
              <a:headEnd type="oval"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88495" y="1708389"/>
              <a:ext cx="0" cy="440754"/>
            </a:xfrm>
            <a:prstGeom prst="line">
              <a:avLst/>
            </a:prstGeom>
            <a:ln w="19050">
              <a:solidFill>
                <a:srgbClr val="C00000"/>
              </a:solidFill>
              <a:miter lim="800000"/>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12664905" y="5742743"/>
            <a:ext cx="77566" cy="77566"/>
          </a:xfrm>
          <a:prstGeom prst="ellipse">
            <a:avLst/>
          </a:prstGeom>
          <a:solidFill>
            <a:schemeClr val="accent1">
              <a:alpha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nvGrpSpPr>
          <p:cNvPr id="22" name="Group 21"/>
          <p:cNvGrpSpPr/>
          <p:nvPr/>
        </p:nvGrpSpPr>
        <p:grpSpPr>
          <a:xfrm>
            <a:off x="11112305" y="5675580"/>
            <a:ext cx="1380689" cy="155132"/>
            <a:chOff x="11013750" y="5584221"/>
            <a:chExt cx="1380689" cy="155132"/>
          </a:xfrm>
        </p:grpSpPr>
        <p:sp>
          <p:nvSpPr>
            <p:cNvPr id="23" name="Oval 22"/>
            <p:cNvSpPr/>
            <p:nvPr/>
          </p:nvSpPr>
          <p:spPr>
            <a:xfrm>
              <a:off x="11559058" y="5623004"/>
              <a:ext cx="77566" cy="77566"/>
            </a:xfrm>
            <a:prstGeom prst="ellipse">
              <a:avLst/>
            </a:prstGeom>
            <a:solidFill>
              <a:srgbClr val="325887">
                <a:alpha val="85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24" name="Oval 23"/>
            <p:cNvSpPr/>
            <p:nvPr/>
          </p:nvSpPr>
          <p:spPr>
            <a:xfrm>
              <a:off x="12022280" y="5643481"/>
              <a:ext cx="77566" cy="77566"/>
            </a:xfrm>
            <a:prstGeom prst="ellipse">
              <a:avLst/>
            </a:prstGeom>
            <a:solidFill>
              <a:srgbClr val="325887">
                <a:alpha val="85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25" name="Oval 24"/>
            <p:cNvSpPr/>
            <p:nvPr/>
          </p:nvSpPr>
          <p:spPr>
            <a:xfrm>
              <a:off x="11180116" y="5623004"/>
              <a:ext cx="77566" cy="77566"/>
            </a:xfrm>
            <a:prstGeom prst="ellipse">
              <a:avLst/>
            </a:prstGeom>
            <a:solidFill>
              <a:srgbClr val="325887">
                <a:alpha val="85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26" name="Oval 25"/>
            <p:cNvSpPr/>
            <p:nvPr/>
          </p:nvSpPr>
          <p:spPr>
            <a:xfrm>
              <a:off x="11013750" y="5644227"/>
              <a:ext cx="77566" cy="77566"/>
            </a:xfrm>
            <a:prstGeom prst="ellipse">
              <a:avLst/>
            </a:prstGeom>
            <a:solidFill>
              <a:srgbClr val="325887">
                <a:alpha val="85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27" name="Oval 26"/>
            <p:cNvSpPr/>
            <p:nvPr/>
          </p:nvSpPr>
          <p:spPr>
            <a:xfrm>
              <a:off x="12316873" y="5641101"/>
              <a:ext cx="77566" cy="77566"/>
            </a:xfrm>
            <a:prstGeom prst="ellipse">
              <a:avLst/>
            </a:prstGeom>
            <a:solidFill>
              <a:srgbClr val="325887">
                <a:alpha val="4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28" name="Oval 27"/>
            <p:cNvSpPr/>
            <p:nvPr/>
          </p:nvSpPr>
          <p:spPr>
            <a:xfrm>
              <a:off x="11376062" y="5623004"/>
              <a:ext cx="77566" cy="77566"/>
            </a:xfrm>
            <a:prstGeom prst="ellipse">
              <a:avLst/>
            </a:prstGeom>
            <a:solidFill>
              <a:srgbClr val="325887">
                <a:alpha val="4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29" name="Oval 28"/>
            <p:cNvSpPr/>
            <p:nvPr/>
          </p:nvSpPr>
          <p:spPr>
            <a:xfrm>
              <a:off x="11797834" y="5623004"/>
              <a:ext cx="77566" cy="77566"/>
            </a:xfrm>
            <a:prstGeom prst="ellipse">
              <a:avLst/>
            </a:prstGeom>
            <a:solidFill>
              <a:srgbClr val="325887">
                <a:alpha val="4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30" name="Oval 29"/>
            <p:cNvSpPr/>
            <p:nvPr/>
          </p:nvSpPr>
          <p:spPr>
            <a:xfrm>
              <a:off x="12168372" y="5661787"/>
              <a:ext cx="77566" cy="77566"/>
            </a:xfrm>
            <a:prstGeom prst="ellipse">
              <a:avLst/>
            </a:prstGeom>
            <a:solidFill>
              <a:srgbClr val="325887">
                <a:alpha val="85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31" name="Oval 30"/>
            <p:cNvSpPr/>
            <p:nvPr/>
          </p:nvSpPr>
          <p:spPr>
            <a:xfrm>
              <a:off x="11671795" y="5644556"/>
              <a:ext cx="77566" cy="77566"/>
            </a:xfrm>
            <a:prstGeom prst="ellipse">
              <a:avLst/>
            </a:prstGeom>
            <a:solidFill>
              <a:srgbClr val="325887">
                <a:alpha val="4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sp>
          <p:nvSpPr>
            <p:cNvPr id="32" name="Oval 31"/>
            <p:cNvSpPr/>
            <p:nvPr/>
          </p:nvSpPr>
          <p:spPr>
            <a:xfrm>
              <a:off x="11085841" y="5584221"/>
              <a:ext cx="77566" cy="77566"/>
            </a:xfrm>
            <a:prstGeom prst="ellipse">
              <a:avLst/>
            </a:prstGeom>
            <a:solidFill>
              <a:srgbClr val="325887">
                <a:alpha val="4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charset="0"/>
                <a:ea typeface="Arial" charset="0"/>
                <a:cs typeface="Arial" charset="0"/>
              </a:endParaRPr>
            </a:p>
          </p:txBody>
        </p:sp>
      </p:grpSp>
      <p:sp>
        <p:nvSpPr>
          <p:cNvPr id="34" name="TextBox 13"/>
          <p:cNvSpPr txBox="1">
            <a:spLocks noChangeArrowheads="1"/>
          </p:cNvSpPr>
          <p:nvPr/>
        </p:nvSpPr>
        <p:spPr bwMode="auto">
          <a:xfrm>
            <a:off x="7385292" y="2129736"/>
            <a:ext cx="2687278" cy="590931"/>
          </a:xfrm>
          <a:prstGeom prst="rect">
            <a:avLst/>
          </a:prstGeom>
          <a:noFill/>
          <a:ln w="9525">
            <a:noFill/>
            <a:miter lim="800000"/>
            <a:headEnd/>
            <a:tailEnd/>
          </a:ln>
        </p:spPr>
        <p:txBody>
          <a:bodyPr wrap="square">
            <a:spAutoFit/>
          </a:bodyPr>
          <a:lstStyle/>
          <a:p>
            <a:pPr algn="l">
              <a:lnSpc>
                <a:spcPct val="90000"/>
              </a:lnSpc>
              <a:spcBef>
                <a:spcPts val="200"/>
              </a:spcBef>
              <a:spcAft>
                <a:spcPts val="200"/>
              </a:spcAft>
            </a:pPr>
            <a:r>
              <a:rPr lang="en-US" sz="1800" dirty="0" smtClean="0">
                <a:solidFill>
                  <a:srgbClr val="323232">
                    <a:lumMod val="75000"/>
                    <a:lumOff val="25000"/>
                  </a:srgbClr>
                </a:solidFill>
                <a:latin typeface="Arial" charset="0"/>
                <a:ea typeface="Arial" charset="0"/>
                <a:cs typeface="Arial" charset="0"/>
              </a:rPr>
              <a:t>Of alarms are filtered &amp; correlated automatically</a:t>
            </a:r>
            <a:endParaRPr lang="en-US" sz="1800" dirty="0">
              <a:solidFill>
                <a:srgbClr val="323232">
                  <a:lumMod val="75000"/>
                  <a:lumOff val="25000"/>
                </a:srgbClr>
              </a:solidFill>
              <a:latin typeface="Arial" charset="0"/>
              <a:ea typeface="Arial" charset="0"/>
              <a:cs typeface="Arial" charset="0"/>
            </a:endParaRPr>
          </a:p>
        </p:txBody>
      </p:sp>
      <p:grpSp>
        <p:nvGrpSpPr>
          <p:cNvPr id="35" name="Group 34"/>
          <p:cNvGrpSpPr/>
          <p:nvPr/>
        </p:nvGrpSpPr>
        <p:grpSpPr>
          <a:xfrm>
            <a:off x="10082720" y="2136395"/>
            <a:ext cx="957852" cy="440754"/>
            <a:chOff x="430643" y="1708389"/>
            <a:chExt cx="957852" cy="440754"/>
          </a:xfrm>
        </p:grpSpPr>
        <p:cxnSp>
          <p:nvCxnSpPr>
            <p:cNvPr id="36" name="Straight Connector 35"/>
            <p:cNvCxnSpPr/>
            <p:nvPr/>
          </p:nvCxnSpPr>
          <p:spPr>
            <a:xfrm flipV="1">
              <a:off x="430643" y="1929844"/>
              <a:ext cx="951697" cy="1"/>
            </a:xfrm>
            <a:prstGeom prst="line">
              <a:avLst/>
            </a:prstGeom>
            <a:ln w="19050">
              <a:solidFill>
                <a:srgbClr val="C00000"/>
              </a:solidFill>
              <a:miter lim="800000"/>
              <a:head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388495" y="1708389"/>
              <a:ext cx="0" cy="440754"/>
            </a:xfrm>
            <a:prstGeom prst="line">
              <a:avLst/>
            </a:prstGeom>
            <a:ln w="19050">
              <a:solidFill>
                <a:srgbClr val="C00000"/>
              </a:solidFill>
              <a:miter lim="800000"/>
            </a:ln>
          </p:spPr>
          <p:style>
            <a:lnRef idx="1">
              <a:schemeClr val="accent1"/>
            </a:lnRef>
            <a:fillRef idx="0">
              <a:schemeClr val="accent1"/>
            </a:fillRef>
            <a:effectRef idx="0">
              <a:schemeClr val="accent1"/>
            </a:effectRef>
            <a:fontRef idx="minor">
              <a:schemeClr val="tx1"/>
            </a:fontRef>
          </p:style>
        </p:cxnSp>
      </p:grpSp>
      <p:sp>
        <p:nvSpPr>
          <p:cNvPr id="38" name="TextBox 12"/>
          <p:cNvSpPr txBox="1">
            <a:spLocks noChangeArrowheads="1"/>
          </p:cNvSpPr>
          <p:nvPr/>
        </p:nvSpPr>
        <p:spPr bwMode="auto">
          <a:xfrm>
            <a:off x="5682705" y="2075551"/>
            <a:ext cx="1941705" cy="701731"/>
          </a:xfrm>
          <a:prstGeom prst="rect">
            <a:avLst/>
          </a:prstGeom>
          <a:noFill/>
          <a:ln w="9525">
            <a:noFill/>
            <a:miter lim="800000"/>
            <a:headEnd/>
            <a:tailEnd/>
          </a:ln>
        </p:spPr>
        <p:txBody>
          <a:bodyPr wrap="square" anchor="ctr">
            <a:spAutoFit/>
          </a:bodyPr>
          <a:lstStyle/>
          <a:p>
            <a:pPr algn="l">
              <a:lnSpc>
                <a:spcPct val="90000"/>
              </a:lnSpc>
              <a:spcBef>
                <a:spcPts val="200"/>
              </a:spcBef>
              <a:spcAft>
                <a:spcPts val="200"/>
              </a:spcAft>
            </a:pPr>
            <a:r>
              <a:rPr lang="en-US" sz="4400" b="1" dirty="0" smtClean="0">
                <a:solidFill>
                  <a:srgbClr val="323232">
                    <a:lumMod val="75000"/>
                    <a:lumOff val="25000"/>
                  </a:srgbClr>
                </a:solidFill>
                <a:latin typeface="Arial" charset="0"/>
                <a:ea typeface="Arial" charset="0"/>
                <a:cs typeface="Arial" charset="0"/>
              </a:rPr>
              <a:t>99.6%</a:t>
            </a:r>
            <a:endParaRPr lang="en-US" sz="4400" b="1" dirty="0">
              <a:solidFill>
                <a:srgbClr val="323232">
                  <a:lumMod val="75000"/>
                  <a:lumOff val="25000"/>
                </a:srgbClr>
              </a:solidFill>
              <a:latin typeface="Arial" charset="0"/>
              <a:ea typeface="Arial" charset="0"/>
              <a:cs typeface="Arial" charset="0"/>
            </a:endParaRPr>
          </a:p>
        </p:txBody>
      </p:sp>
      <p:sp>
        <p:nvSpPr>
          <p:cNvPr id="39" name="Rectangle 38"/>
          <p:cNvSpPr/>
          <p:nvPr/>
        </p:nvSpPr>
        <p:spPr>
          <a:xfrm>
            <a:off x="8464136" y="7768966"/>
            <a:ext cx="4988990" cy="286232"/>
          </a:xfrm>
          <a:prstGeom prst="rect">
            <a:avLst/>
          </a:prstGeom>
        </p:spPr>
        <p:txBody>
          <a:bodyPr wrap="square">
            <a:spAutoFit/>
          </a:bodyPr>
          <a:lstStyle/>
          <a:p>
            <a:pPr>
              <a:lnSpc>
                <a:spcPct val="90000"/>
              </a:lnSpc>
            </a:pPr>
            <a:r>
              <a:rPr lang="en-US" sz="1400" dirty="0" smtClean="0">
                <a:solidFill>
                  <a:schemeClr val="tx1">
                    <a:lumMod val="75000"/>
                    <a:lumOff val="25000"/>
                  </a:schemeClr>
                </a:solidFill>
                <a:latin typeface="Arial" charset="0"/>
                <a:ea typeface="Arial" charset="0"/>
                <a:cs typeface="Arial" charset="0"/>
              </a:rPr>
              <a:t>* Based on internal analysis conducted over CY2014</a:t>
            </a:r>
            <a:endParaRPr lang="en-US" sz="1400" dirty="0">
              <a:solidFill>
                <a:schemeClr val="tx1">
                  <a:lumMod val="75000"/>
                  <a:lumOff val="25000"/>
                </a:schemeClr>
              </a:solidFill>
              <a:latin typeface="Arial" charset="0"/>
              <a:ea typeface="Arial" charset="0"/>
              <a:cs typeface="Arial" charset="0"/>
            </a:endParaRPr>
          </a:p>
        </p:txBody>
      </p:sp>
      <p:sp>
        <p:nvSpPr>
          <p:cNvPr id="19" name="Rectangle 18"/>
          <p:cNvSpPr/>
          <p:nvPr/>
        </p:nvSpPr>
        <p:spPr>
          <a:xfrm rot="16200000">
            <a:off x="-996916" y="3663658"/>
            <a:ext cx="3870579" cy="489905"/>
          </a:xfrm>
          <a:prstGeom prst="rect">
            <a:avLst/>
          </a:prstGeom>
          <a:solidFill>
            <a:schemeClr val="tx1">
              <a:lumMod val="50000"/>
              <a:lumOff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90000"/>
              </a:lnSpc>
            </a:pPr>
            <a:r>
              <a:rPr lang="en-US" sz="2400" b="1" dirty="0" smtClean="0">
                <a:solidFill>
                  <a:prstClr val="white"/>
                </a:solidFill>
                <a:latin typeface="Arial" charset="0"/>
                <a:ea typeface="Arial" charset="0"/>
                <a:cs typeface="Arial" charset="0"/>
              </a:rPr>
              <a:t>14M Monthly Alarms</a:t>
            </a:r>
          </a:p>
        </p:txBody>
      </p:sp>
      <p:sp>
        <p:nvSpPr>
          <p:cNvPr id="16" name="Rectangle 15"/>
          <p:cNvSpPr/>
          <p:nvPr/>
        </p:nvSpPr>
        <p:spPr>
          <a:xfrm>
            <a:off x="11839578" y="5837895"/>
            <a:ext cx="2328037" cy="973128"/>
          </a:xfrm>
          <a:prstGeom prst="rect">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ctr">
              <a:lnSpc>
                <a:spcPct val="90000"/>
              </a:lnSpc>
            </a:pPr>
            <a:r>
              <a:rPr lang="en-US" sz="1800" dirty="0" smtClean="0">
                <a:latin typeface="Arial" charset="0"/>
                <a:ea typeface="Arial" charset="0"/>
                <a:cs typeface="Arial" charset="0"/>
              </a:rPr>
              <a:t>Engineers have </a:t>
            </a:r>
            <a:br>
              <a:rPr lang="en-US" sz="1800" dirty="0" smtClean="0">
                <a:latin typeface="Arial" charset="0"/>
                <a:ea typeface="Arial" charset="0"/>
                <a:cs typeface="Arial" charset="0"/>
              </a:rPr>
            </a:br>
            <a:r>
              <a:rPr lang="en-US" sz="1800" dirty="0" smtClean="0">
                <a:latin typeface="Arial" charset="0"/>
                <a:ea typeface="Arial" charset="0"/>
                <a:cs typeface="Arial" charset="0"/>
              </a:rPr>
              <a:t>the details for </a:t>
            </a:r>
            <a:br>
              <a:rPr lang="en-US" sz="1800" dirty="0" smtClean="0">
                <a:latin typeface="Arial" charset="0"/>
                <a:ea typeface="Arial" charset="0"/>
                <a:cs typeface="Arial" charset="0"/>
              </a:rPr>
            </a:br>
            <a:r>
              <a:rPr lang="en-US" sz="1800" dirty="0" smtClean="0">
                <a:latin typeface="Arial" charset="0"/>
                <a:ea typeface="Arial" charset="0"/>
                <a:cs typeface="Arial" charset="0"/>
              </a:rPr>
              <a:t>quick resolution</a:t>
            </a:r>
          </a:p>
        </p:txBody>
      </p:sp>
      <p:sp>
        <p:nvSpPr>
          <p:cNvPr id="17" name="Pentagon 16"/>
          <p:cNvSpPr/>
          <p:nvPr/>
        </p:nvSpPr>
        <p:spPr>
          <a:xfrm>
            <a:off x="693420" y="5837895"/>
            <a:ext cx="11337232" cy="973128"/>
          </a:xfrm>
          <a:prstGeom prst="homePlate">
            <a:avLst>
              <a:gd name="adj" fmla="val 18800"/>
            </a:avLst>
          </a:prstGeom>
          <a:solidFill>
            <a:schemeClr val="tx1">
              <a:lumMod val="75000"/>
              <a:lumOff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800" i="1" dirty="0" smtClean="0">
                <a:latin typeface="Arial" charset="0"/>
                <a:ea typeface="Arial" charset="0"/>
                <a:cs typeface="Arial" charset="0"/>
              </a:rPr>
              <a:t>Alarm data and related information is correlated in each step, added to an auto-generated service request,</a:t>
            </a:r>
          </a:p>
          <a:p>
            <a:pPr algn="ctr">
              <a:lnSpc>
                <a:spcPct val="90000"/>
              </a:lnSpc>
            </a:pPr>
            <a:r>
              <a:rPr lang="en-US" sz="1800" i="1" dirty="0" smtClean="0">
                <a:latin typeface="Arial" charset="0"/>
                <a:ea typeface="Arial" charset="0"/>
                <a:cs typeface="Arial" charset="0"/>
              </a:rPr>
              <a:t>and delivered to the expert along with pertinent knowledgebase information to speed resolution</a:t>
            </a:r>
          </a:p>
        </p:txBody>
      </p:sp>
    </p:spTree>
    <p:extLst>
      <p:ext uri="{BB962C8B-B14F-4D97-AF65-F5344CB8AC3E}">
        <p14:creationId xmlns:p14="http://schemas.microsoft.com/office/powerpoint/2010/main" val="233217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500"/>
                            </p:stCondLst>
                            <p:childTnLst>
                              <p:par>
                                <p:cTn id="29" presetID="22" presetClass="entr" presetSubtype="2"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p:stCondLst>
                              <p:cond delay="5000"/>
                            </p:stCondLst>
                            <p:childTnLst>
                              <p:par>
                                <p:cTn id="41" presetID="2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up)">
                                      <p:cBhvr>
                                        <p:cTn id="59" dur="500"/>
                                        <p:tgtEl>
                                          <p:spTgt spid="7"/>
                                        </p:tgtEl>
                                      </p:cBhvr>
                                    </p:animEffect>
                                  </p:childTnLst>
                                </p:cTn>
                              </p:par>
                            </p:childTnLst>
                          </p:cTn>
                        </p:par>
                        <p:par>
                          <p:cTn id="60" fill="hold">
                            <p:stCondLst>
                              <p:cond delay="7500"/>
                            </p:stCondLst>
                            <p:childTnLst>
                              <p:par>
                                <p:cTn id="61" presetID="22" presetClass="entr" presetSubtype="1"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500"/>
                                        <p:tgtEl>
                                          <p:spTgt spid="8"/>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1000"/>
                                        <p:tgtEl>
                                          <p:spTgt spid="17"/>
                                        </p:tgtEl>
                                      </p:cBhvr>
                                    </p:animEffect>
                                  </p:childTnLst>
                                </p:cTn>
                              </p:par>
                            </p:childTnLst>
                          </p:cTn>
                        </p:par>
                        <p:par>
                          <p:cTn id="68" fill="hold">
                            <p:stCondLst>
                              <p:cond delay="9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21" grpId="0" animBg="1"/>
      <p:bldP spid="34" grpId="0"/>
      <p:bldP spid="38" grpId="0"/>
      <p:bldP spid="19"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706900" y="1159596"/>
            <a:ext cx="10382500" cy="549275"/>
          </a:xfrm>
          <a:prstGeom prst="rect">
            <a:avLst/>
          </a:prstGeom>
        </p:spPr>
        <p:txBody>
          <a:bodyPr vert="horz" lIns="130622" tIns="65311" rIns="130622" bIns="65311" rtlCol="0">
            <a:norm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pPr marL="0" indent="0">
              <a:buNone/>
            </a:pPr>
            <a:r>
              <a:rPr lang="en-US" dirty="0" smtClean="0">
                <a:solidFill>
                  <a:schemeClr val="accent1"/>
                </a:solidFill>
                <a:latin typeface="Arial" charset="0"/>
                <a:ea typeface="Arial" charset="0"/>
                <a:cs typeface="Arial" charset="0"/>
              </a:rPr>
              <a:t>Overview</a:t>
            </a:r>
            <a:endParaRPr lang="en-US" dirty="0">
              <a:solidFill>
                <a:schemeClr val="accent1"/>
              </a:solidFill>
              <a:latin typeface="Arial" charset="0"/>
              <a:ea typeface="Arial" charset="0"/>
              <a:cs typeface="Arial" charset="0"/>
            </a:endParaRPr>
          </a:p>
        </p:txBody>
      </p:sp>
      <p:sp>
        <p:nvSpPr>
          <p:cNvPr id="6" name="Title 1"/>
          <p:cNvSpPr txBox="1">
            <a:spLocks/>
          </p:cNvSpPr>
          <p:nvPr/>
        </p:nvSpPr>
        <p:spPr>
          <a:xfrm>
            <a:off x="706900" y="516879"/>
            <a:ext cx="13167360" cy="846138"/>
          </a:xfrm>
          <a:prstGeom prst="rect">
            <a:avLst/>
          </a:prstGeom>
        </p:spPr>
        <p:txBody>
          <a:bodyPr vert="horz" lIns="130622" tIns="65311" rIns="130622" bIns="65311" rtlCol="0" anchor="ctr">
            <a:noAutofit/>
          </a:bodyPr>
          <a:lstStyle>
            <a:lvl1pPr algn="l" defTabSz="1306220" rtl="0" eaLnBrk="1" latinLnBrk="0" hangingPunct="1">
              <a:lnSpc>
                <a:spcPct val="90000"/>
              </a:lnSpc>
              <a:spcBef>
                <a:spcPct val="0"/>
              </a:spcBef>
              <a:buNone/>
              <a:defRPr sz="4000" kern="1200" cap="all">
                <a:solidFill>
                  <a:schemeClr val="tx2">
                    <a:lumMod val="65000"/>
                    <a:lumOff val="35000"/>
                  </a:schemeClr>
                </a:solidFill>
                <a:latin typeface="+mj-lt"/>
                <a:ea typeface="+mj-ea"/>
                <a:cs typeface="Arial Black"/>
              </a:defRPr>
            </a:lvl1pPr>
          </a:lstStyle>
          <a:p>
            <a:r>
              <a:rPr lang="en-US" sz="4400" dirty="0" smtClean="0">
                <a:solidFill>
                  <a:srgbClr val="000000">
                    <a:lumMod val="65000"/>
                    <a:lumOff val="35000"/>
                  </a:srgbClr>
                </a:solidFill>
                <a:latin typeface="Arial Black"/>
              </a:rPr>
              <a:t>Configuration Validation Tool</a:t>
            </a:r>
            <a:endParaRPr lang="en-US" sz="4400" baseline="30000" dirty="0">
              <a:latin typeface="Arial" charset="0"/>
              <a:ea typeface="Arial" charset="0"/>
              <a:cs typeface="Arial" charset="0"/>
            </a:endParaRPr>
          </a:p>
        </p:txBody>
      </p:sp>
      <p:sp>
        <p:nvSpPr>
          <p:cNvPr id="7" name="Content Placeholder 2"/>
          <p:cNvSpPr txBox="1">
            <a:spLocks/>
          </p:cNvSpPr>
          <p:nvPr/>
        </p:nvSpPr>
        <p:spPr>
          <a:xfrm>
            <a:off x="731520" y="2006599"/>
            <a:ext cx="13167360" cy="5741737"/>
          </a:xfrm>
          <a:prstGeom prst="rect">
            <a:avLst/>
          </a:prstGeom>
        </p:spPr>
        <p:txBody>
          <a:bodyPr vert="horz" lIns="130622" tIns="65311" rIns="130622" bIns="65311" rtlCol="0">
            <a:normAutofit/>
          </a:bodyPr>
          <a:lstStyle>
            <a:lvl1pPr marL="522488" indent="-522488" algn="l" defTabSz="1306220" rtl="0" eaLnBrk="1" latinLnBrk="0" hangingPunct="1">
              <a:lnSpc>
                <a:spcPct val="90000"/>
              </a:lnSpc>
              <a:spcBef>
                <a:spcPts val="1714"/>
              </a:spcBef>
              <a:buClr>
                <a:schemeClr val="accent1"/>
              </a:buClr>
              <a:buFont typeface="Webdings" pitchFamily="18" charset="2"/>
              <a:buChar char="4"/>
              <a:defRPr sz="2800" kern="1200">
                <a:solidFill>
                  <a:schemeClr val="tx2">
                    <a:lumMod val="65000"/>
                    <a:lumOff val="35000"/>
                  </a:schemeClr>
                </a:solidFill>
                <a:latin typeface="+mn-lt"/>
                <a:ea typeface="+mn-ea"/>
                <a:cs typeface="+mn-cs"/>
              </a:defRPr>
            </a:lvl1pPr>
            <a:lvl2pPr marL="979665" indent="-326555" algn="l" defTabSz="1306220" rtl="0" eaLnBrk="1" latinLnBrk="0" hangingPunct="1">
              <a:lnSpc>
                <a:spcPct val="90000"/>
              </a:lnSpc>
              <a:spcBef>
                <a:spcPts val="1143"/>
              </a:spcBef>
              <a:buClr>
                <a:schemeClr val="accent2"/>
              </a:buClr>
              <a:buFont typeface="Arial" pitchFamily="34" charset="0"/>
              <a:buChar char="–"/>
              <a:defRPr sz="2400" kern="1200">
                <a:solidFill>
                  <a:schemeClr val="tx2">
                    <a:lumMod val="65000"/>
                    <a:lumOff val="35000"/>
                  </a:schemeClr>
                </a:solidFill>
                <a:latin typeface="+mn-lt"/>
                <a:ea typeface="+mn-ea"/>
                <a:cs typeface="+mn-cs"/>
              </a:defRPr>
            </a:lvl2pPr>
            <a:lvl3pPr marL="1567464" indent="-326555" algn="l" defTabSz="1306220" rtl="0" eaLnBrk="1" latinLnBrk="0" hangingPunct="1">
              <a:lnSpc>
                <a:spcPct val="90000"/>
              </a:lnSpc>
              <a:spcBef>
                <a:spcPts val="857"/>
              </a:spcBef>
              <a:buClr>
                <a:schemeClr val="accent2"/>
              </a:buClr>
              <a:buFont typeface="Arial" pitchFamily="34" charset="0"/>
              <a:buChar char="–"/>
              <a:defRPr sz="2000" kern="1200">
                <a:solidFill>
                  <a:schemeClr val="tx2">
                    <a:lumMod val="65000"/>
                    <a:lumOff val="35000"/>
                  </a:schemeClr>
                </a:solidFill>
                <a:latin typeface="+mn-lt"/>
                <a:ea typeface="+mn-ea"/>
                <a:cs typeface="+mn-cs"/>
              </a:defRPr>
            </a:lvl3pPr>
            <a:lvl4pPr marL="2089953"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4pPr>
            <a:lvl5pPr marL="2612441" indent="-326555" algn="l" defTabSz="1306220" rtl="0" eaLnBrk="1" latinLnBrk="0" hangingPunct="1">
              <a:lnSpc>
                <a:spcPct val="90000"/>
              </a:lnSpc>
              <a:spcBef>
                <a:spcPts val="857"/>
              </a:spcBef>
              <a:buClr>
                <a:schemeClr val="accent2"/>
              </a:buClr>
              <a:buFont typeface="Arial" pitchFamily="34" charset="0"/>
              <a:buChar char="–"/>
              <a:defRPr sz="1800" kern="1200">
                <a:solidFill>
                  <a:schemeClr val="tx2">
                    <a:lumMod val="65000"/>
                    <a:lumOff val="35000"/>
                  </a:schemeClr>
                </a:solidFill>
                <a:latin typeface="+mn-lt"/>
                <a:ea typeface="+mn-ea"/>
                <a:cs typeface="+mn-cs"/>
              </a:defRPr>
            </a:lvl5pPr>
            <a:lvl6pPr marL="3134929"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6pPr>
            <a:lvl7pPr marL="3657417"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7pPr>
            <a:lvl8pPr marL="4179905"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8pPr>
            <a:lvl9pPr marL="4702393" indent="-326555" algn="l" defTabSz="1306220" rtl="0" eaLnBrk="1" latinLnBrk="0" hangingPunct="1">
              <a:lnSpc>
                <a:spcPct val="90000"/>
              </a:lnSpc>
              <a:spcBef>
                <a:spcPts val="857"/>
              </a:spcBef>
              <a:buClr>
                <a:schemeClr val="accent2"/>
              </a:buClr>
              <a:buFont typeface="Arial" pitchFamily="34" charset="0"/>
              <a:buChar char="–"/>
              <a:defRPr sz="2300" kern="1200">
                <a:solidFill>
                  <a:schemeClr val="tx1"/>
                </a:solidFill>
                <a:latin typeface="+mn-lt"/>
                <a:ea typeface="+mn-ea"/>
                <a:cs typeface="+mn-cs"/>
              </a:defRPr>
            </a:lvl9pPr>
          </a:lstStyle>
          <a:p>
            <a:r>
              <a:rPr lang="en-US" dirty="0"/>
              <a:t>Requires remote connectivity via Secure Access Link (SAL)</a:t>
            </a:r>
          </a:p>
          <a:p>
            <a:r>
              <a:rPr lang="en-US" dirty="0" smtClean="0"/>
              <a:t>Programmatically connects to product</a:t>
            </a:r>
            <a:endParaRPr lang="en-US" dirty="0"/>
          </a:p>
          <a:p>
            <a:r>
              <a:rPr lang="en-US" dirty="0"/>
              <a:t>Executes a proprietary script</a:t>
            </a:r>
          </a:p>
          <a:p>
            <a:r>
              <a:rPr lang="en-US" dirty="0"/>
              <a:t>Parses script output and generates human readable report</a:t>
            </a:r>
          </a:p>
          <a:p>
            <a:r>
              <a:rPr lang="en-US" dirty="0"/>
              <a:t>Transfers log, output of the script, to an Avaya server for access by</a:t>
            </a:r>
          </a:p>
          <a:p>
            <a:pPr lvl="1"/>
            <a:r>
              <a:rPr lang="en-US" dirty="0"/>
              <a:t>Authorized Customers</a:t>
            </a:r>
          </a:p>
          <a:p>
            <a:pPr lvl="1"/>
            <a:r>
              <a:rPr lang="en-US" dirty="0"/>
              <a:t>Authorized Business Partners</a:t>
            </a:r>
          </a:p>
          <a:p>
            <a:pPr lvl="1"/>
            <a:r>
              <a:rPr lang="en-US" dirty="0"/>
              <a:t>Avaya Support </a:t>
            </a:r>
            <a:r>
              <a:rPr lang="en-US" dirty="0" smtClean="0"/>
              <a:t>Engineers</a:t>
            </a:r>
            <a:endParaRPr lang="en-US" dirty="0"/>
          </a:p>
        </p:txBody>
      </p:sp>
    </p:spTree>
    <p:extLst>
      <p:ext uri="{BB962C8B-B14F-4D97-AF65-F5344CB8AC3E}">
        <p14:creationId xmlns:p14="http://schemas.microsoft.com/office/powerpoint/2010/main" val="27911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1" y="336499"/>
            <a:ext cx="10955614" cy="913066"/>
          </a:xfrm>
        </p:spPr>
        <p:txBody>
          <a:bodyPr anchor="b">
            <a:normAutofit fontScale="90000"/>
          </a:bodyPr>
          <a:lstStyle/>
          <a:p>
            <a:pPr algn="ctr"/>
            <a:r>
              <a:rPr lang="en-US" dirty="0">
                <a:solidFill>
                  <a:schemeClr val="tx1"/>
                </a:solidFill>
              </a:rPr>
              <a:t>The Future of Automated Proactive Engagement</a:t>
            </a:r>
          </a:p>
        </p:txBody>
      </p:sp>
      <p:sp>
        <p:nvSpPr>
          <p:cNvPr id="16" name="TextBox 15"/>
          <p:cNvSpPr txBox="1"/>
          <p:nvPr/>
        </p:nvSpPr>
        <p:spPr>
          <a:xfrm>
            <a:off x="285021" y="2299729"/>
            <a:ext cx="2730834" cy="1278661"/>
          </a:xfrm>
          <a:prstGeom prst="rect">
            <a:avLst/>
          </a:prstGeom>
          <a:noFill/>
        </p:spPr>
        <p:txBody>
          <a:bodyPr wrap="square" lIns="109710" tIns="54856" rIns="109710" bIns="54856" rtlCol="0">
            <a:noAutofit/>
          </a:bodyPr>
          <a:lstStyle/>
          <a:p>
            <a:pPr algn="r">
              <a:lnSpc>
                <a:spcPct val="90000"/>
              </a:lnSpc>
            </a:pPr>
            <a:r>
              <a:rPr lang="en-US" dirty="0">
                <a:latin typeface="Arial Black" panose="020B0A04020102020204" pitchFamily="34" charset="0"/>
              </a:rPr>
              <a:t>Avaya Professional Services</a:t>
            </a:r>
          </a:p>
        </p:txBody>
      </p:sp>
      <p:sp>
        <p:nvSpPr>
          <p:cNvPr id="17" name="TextBox 16"/>
          <p:cNvSpPr txBox="1"/>
          <p:nvPr/>
        </p:nvSpPr>
        <p:spPr>
          <a:xfrm>
            <a:off x="427531" y="5511125"/>
            <a:ext cx="2588314" cy="895003"/>
          </a:xfrm>
          <a:prstGeom prst="rect">
            <a:avLst/>
          </a:prstGeom>
          <a:noFill/>
        </p:spPr>
        <p:txBody>
          <a:bodyPr wrap="square" lIns="109710" tIns="54856" rIns="109710" bIns="54856" rtlCol="0">
            <a:noAutofit/>
          </a:bodyPr>
          <a:lstStyle/>
          <a:p>
            <a:pPr algn="r">
              <a:lnSpc>
                <a:spcPct val="90000"/>
              </a:lnSpc>
            </a:pPr>
            <a:r>
              <a:rPr lang="en-US" dirty="0">
                <a:latin typeface="Arial Black" panose="020B0A04020102020204" pitchFamily="34" charset="0"/>
              </a:rPr>
              <a:t>Support</a:t>
            </a:r>
          </a:p>
          <a:p>
            <a:pPr algn="r">
              <a:lnSpc>
                <a:spcPct val="90000"/>
              </a:lnSpc>
            </a:pPr>
            <a:r>
              <a:rPr lang="en-US" dirty="0">
                <a:latin typeface="Arial Black" panose="020B0A04020102020204" pitchFamily="34" charset="0"/>
              </a:rPr>
              <a:t>Advantage</a:t>
            </a:r>
          </a:p>
        </p:txBody>
      </p:sp>
      <p:sp>
        <p:nvSpPr>
          <p:cNvPr id="36" name="TextBox 35"/>
          <p:cNvSpPr txBox="1"/>
          <p:nvPr/>
        </p:nvSpPr>
        <p:spPr>
          <a:xfrm rot="16200000">
            <a:off x="11492387" y="4597180"/>
            <a:ext cx="4140605" cy="739669"/>
          </a:xfrm>
          <a:prstGeom prst="rect">
            <a:avLst/>
          </a:prstGeom>
          <a:noFill/>
        </p:spPr>
        <p:txBody>
          <a:bodyPr wrap="square" lIns="109710" tIns="54856" rIns="109710" bIns="54856" rtlCol="0">
            <a:noAutofit/>
          </a:bodyPr>
          <a:lstStyle/>
          <a:p>
            <a:pPr algn="ctr">
              <a:lnSpc>
                <a:spcPct val="90000"/>
              </a:lnSpc>
            </a:pPr>
            <a:r>
              <a:rPr lang="en-US" dirty="0">
                <a:latin typeface="Arial Black" panose="020B0A04020102020204" pitchFamily="34" charset="0"/>
              </a:rPr>
              <a:t>Solution Inspection Offers</a:t>
            </a:r>
          </a:p>
        </p:txBody>
      </p:sp>
      <p:sp>
        <p:nvSpPr>
          <p:cNvPr id="27" name="TextBox 26"/>
          <p:cNvSpPr txBox="1"/>
          <p:nvPr/>
        </p:nvSpPr>
        <p:spPr>
          <a:xfrm>
            <a:off x="8276069" y="5433426"/>
            <a:ext cx="3284696" cy="616390"/>
          </a:xfrm>
          <a:prstGeom prst="rect">
            <a:avLst/>
          </a:prstGeom>
          <a:noFill/>
        </p:spPr>
        <p:txBody>
          <a:bodyPr wrap="square" lIns="76798" tIns="38398" rIns="76798" bIns="38398" rtlCol="0">
            <a:noAutofit/>
          </a:bodyPr>
          <a:lstStyle/>
          <a:p>
            <a:pPr>
              <a:lnSpc>
                <a:spcPct val="90000"/>
              </a:lnSpc>
            </a:pPr>
            <a:r>
              <a:rPr lang="en-US" sz="2400" dirty="0">
                <a:latin typeface="Arial Black" panose="020B0A04020102020204" pitchFamily="34" charset="0"/>
              </a:rPr>
              <a:t>Proactive Health Check Suite</a:t>
            </a:r>
          </a:p>
        </p:txBody>
      </p:sp>
      <p:sp>
        <p:nvSpPr>
          <p:cNvPr id="3" name="TextBox 2"/>
          <p:cNvSpPr txBox="1"/>
          <p:nvPr/>
        </p:nvSpPr>
        <p:spPr>
          <a:xfrm>
            <a:off x="8119296" y="6183460"/>
            <a:ext cx="4798040" cy="1634277"/>
          </a:xfrm>
          <a:prstGeom prst="rect">
            <a:avLst/>
          </a:prstGeom>
          <a:noFill/>
        </p:spPr>
        <p:txBody>
          <a:bodyPr wrap="square" lIns="109710" tIns="54856" rIns="109710" bIns="54856" rtlCol="0">
            <a:spAutoFit/>
          </a:bodyPr>
          <a:lstStyle/>
          <a:p>
            <a:pPr marL="133328">
              <a:spcAft>
                <a:spcPts val="360"/>
              </a:spcAft>
              <a:buClr>
                <a:srgbClr val="C00000"/>
              </a:buClr>
            </a:pPr>
            <a:r>
              <a:rPr lang="en-US" sz="1900" dirty="0">
                <a:latin typeface="Arial" charset="0"/>
                <a:ea typeface="Arial" charset="0"/>
                <a:cs typeface="Arial" charset="0"/>
              </a:rPr>
              <a:t>All-in-one online tool to test connectivity &amp; alarming, and run a battery of proactive health &amp; configuration checks</a:t>
            </a:r>
            <a:br>
              <a:rPr lang="en-US" sz="1900" dirty="0">
                <a:latin typeface="Arial" charset="0"/>
                <a:ea typeface="Arial" charset="0"/>
                <a:cs typeface="Arial" charset="0"/>
              </a:rPr>
            </a:br>
            <a:endParaRPr lang="en-US" sz="1900" dirty="0">
              <a:latin typeface="Arial" charset="0"/>
              <a:ea typeface="Arial" charset="0"/>
              <a:cs typeface="Arial" charset="0"/>
            </a:endParaRPr>
          </a:p>
          <a:p>
            <a:endParaRPr lang="en-US" sz="1900" dirty="0">
              <a:latin typeface="Arial" charset="0"/>
              <a:ea typeface="Arial" charset="0"/>
              <a:cs typeface="Arial" charset="0"/>
            </a:endParaRPr>
          </a:p>
        </p:txBody>
      </p:sp>
      <p:sp>
        <p:nvSpPr>
          <p:cNvPr id="31" name="TextBox 30"/>
          <p:cNvSpPr txBox="1"/>
          <p:nvPr/>
        </p:nvSpPr>
        <p:spPr>
          <a:xfrm>
            <a:off x="8276069" y="2236091"/>
            <a:ext cx="4415768" cy="739669"/>
          </a:xfrm>
          <a:prstGeom prst="rect">
            <a:avLst/>
          </a:prstGeom>
          <a:noFill/>
        </p:spPr>
        <p:txBody>
          <a:bodyPr wrap="square" lIns="109710" tIns="54856" rIns="109710" bIns="54856" rtlCol="0">
            <a:noAutofit/>
          </a:bodyPr>
          <a:lstStyle/>
          <a:p>
            <a:pPr>
              <a:lnSpc>
                <a:spcPct val="90000"/>
              </a:lnSpc>
            </a:pPr>
            <a:r>
              <a:rPr lang="en-US" sz="2400" dirty="0">
                <a:latin typeface="Arial Black" panose="020B0A04020102020204" pitchFamily="34" charset="0"/>
              </a:rPr>
              <a:t>Avaya Solution </a:t>
            </a:r>
            <a:br>
              <a:rPr lang="en-US" sz="2400" dirty="0">
                <a:latin typeface="Arial Black" panose="020B0A04020102020204" pitchFamily="34" charset="0"/>
              </a:rPr>
            </a:br>
            <a:r>
              <a:rPr lang="en-US" sz="2400" dirty="0">
                <a:latin typeface="Arial Black" panose="020B0A04020102020204" pitchFamily="34" charset="0"/>
              </a:rPr>
              <a:t>Configuration Inspection</a:t>
            </a:r>
          </a:p>
        </p:txBody>
      </p:sp>
      <p:sp>
        <p:nvSpPr>
          <p:cNvPr id="11" name="TextBox 10"/>
          <p:cNvSpPr txBox="1"/>
          <p:nvPr/>
        </p:nvSpPr>
        <p:spPr>
          <a:xfrm>
            <a:off x="8276071" y="3035205"/>
            <a:ext cx="4480549" cy="997197"/>
          </a:xfrm>
          <a:prstGeom prst="rect">
            <a:avLst/>
          </a:prstGeom>
          <a:noFill/>
        </p:spPr>
        <p:txBody>
          <a:bodyPr wrap="square" lIns="109710" tIns="54856" rIns="109710" bIns="54856" rtlCol="0">
            <a:spAutoFit/>
          </a:bodyPr>
          <a:lstStyle/>
          <a:p>
            <a:r>
              <a:rPr lang="en-US" sz="1900" dirty="0">
                <a:latin typeface="Arial" charset="0"/>
                <a:ea typeface="Arial" charset="0"/>
                <a:cs typeface="Arial" charset="0"/>
              </a:rPr>
              <a:t>Allows accurate and on-time implementation and integration of solutions</a:t>
            </a:r>
          </a:p>
        </p:txBody>
      </p:sp>
      <p:sp>
        <p:nvSpPr>
          <p:cNvPr id="42" name="Left Bracket 41"/>
          <p:cNvSpPr/>
          <p:nvPr/>
        </p:nvSpPr>
        <p:spPr>
          <a:xfrm flipH="1">
            <a:off x="12491412" y="1410855"/>
            <a:ext cx="411480" cy="5780317"/>
          </a:xfrm>
          <a:prstGeom prst="leftBracket">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109710" tIns="54856" rIns="109710" bIns="54856" rtlCol="0" anchor="ctr"/>
          <a:lstStyle/>
          <a:p>
            <a:pPr algn="ctr"/>
            <a:endParaRPr lang="en-US"/>
          </a:p>
        </p:txBody>
      </p:sp>
      <p:sp>
        <p:nvSpPr>
          <p:cNvPr id="43" name="TextBox 42"/>
          <p:cNvSpPr txBox="1"/>
          <p:nvPr/>
        </p:nvSpPr>
        <p:spPr>
          <a:xfrm>
            <a:off x="808729" y="7285461"/>
            <a:ext cx="4535424" cy="292608"/>
          </a:xfrm>
          <a:prstGeom prst="rect">
            <a:avLst/>
          </a:prstGeom>
          <a:solidFill>
            <a:schemeClr val="tx1">
              <a:alpha val="64000"/>
            </a:schemeClr>
          </a:solidFill>
        </p:spPr>
        <p:txBody>
          <a:bodyPr wrap="square" lIns="146304" tIns="73152" rIns="146304" bIns="73152" rtlCol="0" anchor="ctr">
            <a:noAutofit/>
          </a:bodyPr>
          <a:lstStyle/>
          <a:p>
            <a:pPr algn="ctr"/>
            <a:r>
              <a:rPr lang="en-US" sz="1900" b="1" dirty="0">
                <a:solidFill>
                  <a:schemeClr val="bg1"/>
                </a:solidFill>
                <a:latin typeface="Arial Black" panose="020B0A04020102020204" pitchFamily="34" charset="0"/>
                <a:ea typeface="Arial" charset="0"/>
                <a:cs typeface="Arial" charset="0"/>
              </a:rPr>
              <a:t>OFFER</a:t>
            </a:r>
          </a:p>
        </p:txBody>
      </p:sp>
      <p:sp>
        <p:nvSpPr>
          <p:cNvPr id="47" name="TextBox 46"/>
          <p:cNvSpPr txBox="1"/>
          <p:nvPr/>
        </p:nvSpPr>
        <p:spPr>
          <a:xfrm>
            <a:off x="5762161" y="7285461"/>
            <a:ext cx="7155174" cy="292608"/>
          </a:xfrm>
          <a:prstGeom prst="rect">
            <a:avLst/>
          </a:prstGeom>
          <a:solidFill>
            <a:schemeClr val="tx1">
              <a:alpha val="64000"/>
            </a:schemeClr>
          </a:solidFill>
        </p:spPr>
        <p:txBody>
          <a:bodyPr wrap="square" lIns="146304" tIns="73152" rIns="146304" bIns="73152" rtlCol="0" anchor="ctr">
            <a:noAutofit/>
          </a:bodyPr>
          <a:lstStyle/>
          <a:p>
            <a:pPr algn="ctr"/>
            <a:r>
              <a:rPr lang="en-US" sz="1900" dirty="0">
                <a:solidFill>
                  <a:schemeClr val="bg1"/>
                </a:solidFill>
                <a:latin typeface="Arial Black" panose="020B0A04020102020204" pitchFamily="34" charset="0"/>
                <a:ea typeface="Arial" charset="0"/>
                <a:cs typeface="Arial" charset="0"/>
              </a:rPr>
              <a:t>TECHNOLOGY</a:t>
            </a:r>
          </a:p>
        </p:txBody>
      </p:sp>
      <p:sp>
        <p:nvSpPr>
          <p:cNvPr id="24" name="Left Bracket 23"/>
          <p:cNvSpPr/>
          <p:nvPr/>
        </p:nvSpPr>
        <p:spPr>
          <a:xfrm>
            <a:off x="3303771" y="1564485"/>
            <a:ext cx="319779" cy="3254219"/>
          </a:xfrm>
          <a:prstGeom prst="leftBracket">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109710" tIns="54856" rIns="109710" bIns="54856" rtlCol="0" anchor="ctr"/>
          <a:lstStyle/>
          <a:p>
            <a:pPr algn="ctr"/>
            <a:endParaRPr lang="en-US"/>
          </a:p>
        </p:txBody>
      </p:sp>
      <p:sp>
        <p:nvSpPr>
          <p:cNvPr id="40" name="Left Bracket 39"/>
          <p:cNvSpPr/>
          <p:nvPr/>
        </p:nvSpPr>
        <p:spPr>
          <a:xfrm flipH="1">
            <a:off x="7504781" y="1564485"/>
            <a:ext cx="319779" cy="3254219"/>
          </a:xfrm>
          <a:prstGeom prst="leftBracket">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109710" tIns="54856" rIns="109710" bIns="54856" rtlCol="0" anchor="ctr"/>
          <a:lstStyle/>
          <a:p>
            <a:pPr algn="ctr"/>
            <a:endParaRPr lang="en-US"/>
          </a:p>
        </p:txBody>
      </p:sp>
      <p:sp>
        <p:nvSpPr>
          <p:cNvPr id="39" name="Left Bracket 38"/>
          <p:cNvSpPr/>
          <p:nvPr/>
        </p:nvSpPr>
        <p:spPr>
          <a:xfrm>
            <a:off x="3266153" y="5219988"/>
            <a:ext cx="338590" cy="1855970"/>
          </a:xfrm>
          <a:prstGeom prst="leftBracket">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109710" tIns="54856" rIns="109710" bIns="54856" rtlCol="0" anchor="ctr"/>
          <a:lstStyle/>
          <a:p>
            <a:pPr algn="ctr"/>
            <a:endParaRPr lang="en-US"/>
          </a:p>
        </p:txBody>
      </p:sp>
      <p:sp>
        <p:nvSpPr>
          <p:cNvPr id="41" name="Left Bracket 40"/>
          <p:cNvSpPr/>
          <p:nvPr/>
        </p:nvSpPr>
        <p:spPr>
          <a:xfrm flipH="1">
            <a:off x="7467165" y="5219988"/>
            <a:ext cx="338590" cy="1855970"/>
          </a:xfrm>
          <a:prstGeom prst="leftBracket">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109710" tIns="54856" rIns="109710" bIns="54856" rtlCol="0" anchor="ctr"/>
          <a:lstStyle/>
          <a:p>
            <a:pPr algn="ctr"/>
            <a:endParaRPr lang="en-US"/>
          </a:p>
        </p:txBody>
      </p:sp>
      <p:sp>
        <p:nvSpPr>
          <p:cNvPr id="6" name="Can 5"/>
          <p:cNvSpPr/>
          <p:nvPr/>
        </p:nvSpPr>
        <p:spPr>
          <a:xfrm>
            <a:off x="3804299" y="6664304"/>
            <a:ext cx="3468483" cy="572862"/>
          </a:xfrm>
          <a:prstGeom prst="can">
            <a:avLst/>
          </a:prstGeom>
          <a:solidFill>
            <a:schemeClr val="tx1">
              <a:lumMod val="50000"/>
              <a:lumOff val="50000"/>
            </a:schemeClr>
          </a:solidFill>
          <a:ln w="190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Connectivity Check</a:t>
            </a:r>
          </a:p>
        </p:txBody>
      </p:sp>
      <p:sp>
        <p:nvSpPr>
          <p:cNvPr id="7" name="Can 6"/>
          <p:cNvSpPr/>
          <p:nvPr/>
        </p:nvSpPr>
        <p:spPr>
          <a:xfrm>
            <a:off x="3804299" y="6120144"/>
            <a:ext cx="3468483" cy="572862"/>
          </a:xfrm>
          <a:prstGeom prst="can">
            <a:avLst/>
          </a:prstGeom>
          <a:solidFill>
            <a:schemeClr val="tx1">
              <a:lumMod val="50000"/>
              <a:lumOff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Alarm Validation</a:t>
            </a:r>
          </a:p>
        </p:txBody>
      </p:sp>
      <p:sp>
        <p:nvSpPr>
          <p:cNvPr id="8" name="Can 7"/>
          <p:cNvSpPr/>
          <p:nvPr/>
        </p:nvSpPr>
        <p:spPr>
          <a:xfrm>
            <a:off x="3804299" y="5557181"/>
            <a:ext cx="3468483" cy="572862"/>
          </a:xfrm>
          <a:prstGeom prst="can">
            <a:avLst/>
          </a:prstGeom>
          <a:solidFill>
            <a:schemeClr val="tx1">
              <a:lumMod val="50000"/>
              <a:lumOff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Product Healthcheck</a:t>
            </a:r>
          </a:p>
        </p:txBody>
      </p:sp>
      <p:sp>
        <p:nvSpPr>
          <p:cNvPr id="19" name="Can 18"/>
          <p:cNvSpPr/>
          <p:nvPr/>
        </p:nvSpPr>
        <p:spPr>
          <a:xfrm>
            <a:off x="3804301" y="5013021"/>
            <a:ext cx="3468483" cy="572862"/>
          </a:xfrm>
          <a:prstGeom prst="can">
            <a:avLst/>
          </a:prstGeom>
          <a:solidFill>
            <a:schemeClr val="tx1">
              <a:lumMod val="50000"/>
              <a:lumOff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Product Configuration Validation</a:t>
            </a:r>
          </a:p>
        </p:txBody>
      </p:sp>
      <p:sp>
        <p:nvSpPr>
          <p:cNvPr id="9" name="Can 8"/>
          <p:cNvSpPr/>
          <p:nvPr/>
        </p:nvSpPr>
        <p:spPr>
          <a:xfrm>
            <a:off x="3819360" y="4468870"/>
            <a:ext cx="3468483" cy="572862"/>
          </a:xfrm>
          <a:prstGeom prst="can">
            <a:avLst/>
          </a:prstGeom>
          <a:solidFill>
            <a:srgbClr val="CC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Solution Configuration </a:t>
            </a:r>
            <a:br>
              <a:rPr lang="en-US" sz="1300" b="1" dirty="0">
                <a:solidFill>
                  <a:schemeClr val="bg1"/>
                </a:solidFill>
                <a:latin typeface="Arial" charset="0"/>
                <a:ea typeface="Arial" charset="0"/>
                <a:cs typeface="Arial" charset="0"/>
              </a:rPr>
            </a:br>
            <a:r>
              <a:rPr lang="en-US" sz="1300" b="1" dirty="0">
                <a:solidFill>
                  <a:schemeClr val="bg1"/>
                </a:solidFill>
                <a:latin typeface="Arial" charset="0"/>
                <a:ea typeface="Arial" charset="0"/>
                <a:cs typeface="Arial" charset="0"/>
              </a:rPr>
              <a:t>Inspection / Crawler</a:t>
            </a:r>
          </a:p>
        </p:txBody>
      </p:sp>
      <p:sp>
        <p:nvSpPr>
          <p:cNvPr id="20" name="Can 19"/>
          <p:cNvSpPr/>
          <p:nvPr/>
        </p:nvSpPr>
        <p:spPr>
          <a:xfrm>
            <a:off x="3816217" y="3962336"/>
            <a:ext cx="3468483" cy="572862"/>
          </a:xfrm>
          <a:prstGeom prst="can">
            <a:avLst/>
          </a:prstGeom>
          <a:solidFill>
            <a:srgbClr val="CC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Output Run ”Diff”</a:t>
            </a:r>
          </a:p>
        </p:txBody>
      </p:sp>
      <p:sp>
        <p:nvSpPr>
          <p:cNvPr id="10" name="Can 9"/>
          <p:cNvSpPr/>
          <p:nvPr/>
        </p:nvSpPr>
        <p:spPr>
          <a:xfrm>
            <a:off x="3813081" y="3455806"/>
            <a:ext cx="3468483" cy="572862"/>
          </a:xfrm>
          <a:prstGeom prst="can">
            <a:avLst/>
          </a:prstGeom>
          <a:solidFill>
            <a:srgbClr val="CC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Configuration “Diff”</a:t>
            </a:r>
          </a:p>
        </p:txBody>
      </p:sp>
      <p:sp>
        <p:nvSpPr>
          <p:cNvPr id="21" name="Can 20"/>
          <p:cNvSpPr/>
          <p:nvPr/>
        </p:nvSpPr>
        <p:spPr>
          <a:xfrm>
            <a:off x="3809950" y="2949272"/>
            <a:ext cx="3468483" cy="572862"/>
          </a:xfrm>
          <a:prstGeom prst="can">
            <a:avLst/>
          </a:prstGeom>
          <a:solidFill>
            <a:srgbClr val="CC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Implementation/Upgrade </a:t>
            </a:r>
          </a:p>
          <a:p>
            <a:pPr algn="ctr">
              <a:lnSpc>
                <a:spcPct val="90000"/>
              </a:lnSpc>
            </a:pPr>
            <a:r>
              <a:rPr lang="en-US" sz="1300" b="1" dirty="0">
                <a:solidFill>
                  <a:schemeClr val="bg1"/>
                </a:solidFill>
                <a:latin typeface="Arial" charset="0"/>
                <a:ea typeface="Arial" charset="0"/>
                <a:cs typeface="Arial" charset="0"/>
              </a:rPr>
              <a:t>“Before / After”</a:t>
            </a:r>
          </a:p>
        </p:txBody>
      </p:sp>
      <p:sp>
        <p:nvSpPr>
          <p:cNvPr id="18" name="Can 17"/>
          <p:cNvSpPr/>
          <p:nvPr/>
        </p:nvSpPr>
        <p:spPr>
          <a:xfrm>
            <a:off x="3806814" y="2423925"/>
            <a:ext cx="3468483" cy="572862"/>
          </a:xfrm>
          <a:prstGeom prst="can">
            <a:avLst/>
          </a:prstGeom>
          <a:solidFill>
            <a:srgbClr val="CC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Audit Trail and Consulting</a:t>
            </a:r>
          </a:p>
        </p:txBody>
      </p:sp>
      <p:sp>
        <p:nvSpPr>
          <p:cNvPr id="22" name="Can 21"/>
          <p:cNvSpPr/>
          <p:nvPr/>
        </p:nvSpPr>
        <p:spPr>
          <a:xfrm>
            <a:off x="3822491" y="1917390"/>
            <a:ext cx="3468483" cy="572862"/>
          </a:xfrm>
          <a:prstGeom prst="can">
            <a:avLst/>
          </a:prstGeom>
          <a:solidFill>
            <a:srgbClr val="CC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Managed Service Audit</a:t>
            </a:r>
          </a:p>
        </p:txBody>
      </p:sp>
      <p:sp>
        <p:nvSpPr>
          <p:cNvPr id="23" name="Can 22"/>
          <p:cNvSpPr/>
          <p:nvPr/>
        </p:nvSpPr>
        <p:spPr>
          <a:xfrm>
            <a:off x="3825625" y="1410856"/>
            <a:ext cx="3468483" cy="572862"/>
          </a:xfrm>
          <a:prstGeom prst="can">
            <a:avLst/>
          </a:prstGeom>
          <a:solidFill>
            <a:srgbClr val="CC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9710" tIns="54856" rIns="109710" bIns="54856" rtlCol="0" anchor="ctr"/>
          <a:lstStyle/>
          <a:p>
            <a:pPr algn="ctr">
              <a:lnSpc>
                <a:spcPct val="90000"/>
              </a:lnSpc>
            </a:pPr>
            <a:r>
              <a:rPr lang="en-US" sz="1300" b="1" dirty="0">
                <a:solidFill>
                  <a:schemeClr val="bg1"/>
                </a:solidFill>
                <a:latin typeface="Arial" charset="0"/>
                <a:ea typeface="Arial" charset="0"/>
                <a:cs typeface="Arial" charset="0"/>
              </a:rPr>
              <a:t>Solution Level Executive </a:t>
            </a:r>
            <a:br>
              <a:rPr lang="en-US" sz="1300" b="1" dirty="0">
                <a:solidFill>
                  <a:schemeClr val="bg1"/>
                </a:solidFill>
                <a:latin typeface="Arial" charset="0"/>
                <a:ea typeface="Arial" charset="0"/>
                <a:cs typeface="Arial" charset="0"/>
              </a:rPr>
            </a:br>
            <a:r>
              <a:rPr lang="en-US" sz="1300" b="1" dirty="0">
                <a:solidFill>
                  <a:schemeClr val="bg1"/>
                </a:solidFill>
                <a:latin typeface="Arial" charset="0"/>
                <a:ea typeface="Arial" charset="0"/>
                <a:cs typeface="Arial" charset="0"/>
              </a:rPr>
              <a:t>Report Generation</a:t>
            </a:r>
          </a:p>
        </p:txBody>
      </p:sp>
    </p:spTree>
    <p:extLst>
      <p:ext uri="{BB962C8B-B14F-4D97-AF65-F5344CB8AC3E}">
        <p14:creationId xmlns:p14="http://schemas.microsoft.com/office/powerpoint/2010/main" val="311805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outHorizontal)">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16" presetClass="entr" presetSubtype="4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outHorizontal)">
                                      <p:cBhvr>
                                        <p:cTn id="35" dur="500"/>
                                        <p:tgtEl>
                                          <p:spTgt spid="4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00"/>
                            </p:stCondLst>
                            <p:childTnLst>
                              <p:par>
                                <p:cTn id="54" presetID="16" presetClass="entr" presetSubtype="42"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outHorizontal)">
                                      <p:cBhvr>
                                        <p:cTn id="56" dur="500"/>
                                        <p:tgtEl>
                                          <p:spTgt spid="2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childTnLst>
                          </p:cTn>
                        </p:par>
                        <p:par>
                          <p:cTn id="69" fill="hold">
                            <p:stCondLst>
                              <p:cond delay="25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par>
                          <p:cTn id="73" fill="hold">
                            <p:stCondLst>
                              <p:cond delay="3000"/>
                            </p:stCondLst>
                            <p:childTnLst>
                              <p:par>
                                <p:cTn id="74" presetID="22" presetClass="entr" presetSubtype="8"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par>
                          <p:cTn id="85" fill="hold">
                            <p:stCondLst>
                              <p:cond delay="4500"/>
                            </p:stCondLst>
                            <p:childTnLst>
                              <p:par>
                                <p:cTn id="86" presetID="16" presetClass="entr" presetSubtype="42"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barn(outHorizontal)">
                                      <p:cBhvr>
                                        <p:cTn id="88" dur="500"/>
                                        <p:tgtEl>
                                          <p:spTgt spid="40"/>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1000"/>
                                        <p:tgtEl>
                                          <p:spTgt spid="31"/>
                                        </p:tgtEl>
                                      </p:cBhvr>
                                    </p:animEffect>
                                  </p:childTnLst>
                                </p:cTn>
                              </p:par>
                            </p:childTnLst>
                          </p:cTn>
                        </p:par>
                        <p:par>
                          <p:cTn id="93" fill="hold">
                            <p:stCondLst>
                              <p:cond delay="6000"/>
                            </p:stCondLst>
                            <p:childTnLst>
                              <p:par>
                                <p:cTn id="94" presetID="10" presetClass="entr" presetSubtype="0"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childTnLst>
                                </p:cTn>
                              </p:par>
                            </p:childTnLst>
                          </p:cTn>
                        </p:par>
                        <p:par>
                          <p:cTn id="97" fill="hold">
                            <p:stCondLst>
                              <p:cond delay="7000"/>
                            </p:stCondLst>
                            <p:childTnLst>
                              <p:par>
                                <p:cTn id="98" presetID="16" presetClass="entr" presetSubtype="42" fill="hold" grpId="0" nodeType="afterEffect">
                                  <p:stCondLst>
                                    <p:cond delay="500"/>
                                  </p:stCondLst>
                                  <p:childTnLst>
                                    <p:set>
                                      <p:cBhvr>
                                        <p:cTn id="99" dur="1" fill="hold">
                                          <p:stCondLst>
                                            <p:cond delay="0"/>
                                          </p:stCondLst>
                                        </p:cTn>
                                        <p:tgtEl>
                                          <p:spTgt spid="42"/>
                                        </p:tgtEl>
                                        <p:attrNameLst>
                                          <p:attrName>style.visibility</p:attrName>
                                        </p:attrNameLst>
                                      </p:cBhvr>
                                      <p:to>
                                        <p:strVal val="visible"/>
                                      </p:to>
                                    </p:set>
                                    <p:animEffect transition="in" filter="barn(outHorizontal)">
                                      <p:cBhvr>
                                        <p:cTn id="100" dur="750"/>
                                        <p:tgtEl>
                                          <p:spTgt spid="42"/>
                                        </p:tgtEl>
                                      </p:cBhvr>
                                    </p:animEffect>
                                  </p:childTnLst>
                                </p:cTn>
                              </p:par>
                            </p:childTnLst>
                          </p:cTn>
                        </p:par>
                        <p:par>
                          <p:cTn id="101" fill="hold">
                            <p:stCondLst>
                              <p:cond delay="8250"/>
                            </p:stCondLst>
                            <p:childTnLst>
                              <p:par>
                                <p:cTn id="102" presetID="22" presetClass="entr" presetSubtype="4" fill="hold" grpId="0" nodeType="afterEffect">
                                  <p:stCondLst>
                                    <p:cond delay="500"/>
                                  </p:stCondLst>
                                  <p:childTnLst>
                                    <p:set>
                                      <p:cBhvr>
                                        <p:cTn id="103" dur="1" fill="hold">
                                          <p:stCondLst>
                                            <p:cond delay="0"/>
                                          </p:stCondLst>
                                        </p:cTn>
                                        <p:tgtEl>
                                          <p:spTgt spid="36"/>
                                        </p:tgtEl>
                                        <p:attrNameLst>
                                          <p:attrName>style.visibility</p:attrName>
                                        </p:attrNameLst>
                                      </p:cBhvr>
                                      <p:to>
                                        <p:strVal val="visible"/>
                                      </p:to>
                                    </p:set>
                                    <p:animEffect transition="in" filter="wipe(down)">
                                      <p:cBhvr>
                                        <p:cTn id="10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6" grpId="0"/>
      <p:bldP spid="27" grpId="0"/>
      <p:bldP spid="3" grpId="0"/>
      <p:bldP spid="31" grpId="0"/>
      <p:bldP spid="11" grpId="0"/>
      <p:bldP spid="42" grpId="0" animBg="1"/>
      <p:bldP spid="43" grpId="0" animBg="1"/>
      <p:bldP spid="47" grpId="0" animBg="1"/>
      <p:bldP spid="24" grpId="0" animBg="1"/>
      <p:bldP spid="40" grpId="0" animBg="1"/>
      <p:bldP spid="39" grpId="0" animBg="1"/>
      <p:bldP spid="41" grpId="0" animBg="1"/>
      <p:bldP spid="6" grpId="0" animBg="1"/>
      <p:bldP spid="7" grpId="0" animBg="1"/>
      <p:bldP spid="8" grpId="0" animBg="1"/>
      <p:bldP spid="19" grpId="0" animBg="1"/>
      <p:bldP spid="9" grpId="0" animBg="1"/>
      <p:bldP spid="20" grpId="0" animBg="1"/>
      <p:bldP spid="10" grpId="0" animBg="1"/>
      <p:bldP spid="21" grpId="0" animBg="1"/>
      <p:bldP spid="18"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tpV3PZeG0iHOTxSAYBb6A"/>
</p:tagLst>
</file>

<file path=ppt/theme/theme1.xml><?xml version="1.0" encoding="utf-8"?>
<a:theme xmlns:a="http://schemas.openxmlformats.org/drawingml/2006/main" name="Avaya_Wide_Screen_PowerPoint_Presentation_Template_which_include_NonPublic_Information_for_Office_2007">
  <a:themeElements>
    <a:clrScheme name="Custom 12">
      <a:dk1>
        <a:srgbClr val="323232"/>
      </a:dk1>
      <a:lt1>
        <a:sysClr val="window" lastClr="FFFFFF"/>
      </a:lt1>
      <a:dk2>
        <a:srgbClr val="000000"/>
      </a:dk2>
      <a:lt2>
        <a:srgbClr val="DDDDDD"/>
      </a:lt2>
      <a:accent1>
        <a:srgbClr val="DA291C"/>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Avaya_Wide_Screen_PowerPoint_Presentation_Template_which_include_NonPublic_Information_for_Office_2007</Template>
  <TotalTime>0</TotalTime>
  <Words>4427</Words>
  <Application>Microsoft Macintosh PowerPoint</Application>
  <PresentationFormat>Custom</PresentationFormat>
  <Paragraphs>516</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Avaya_Wide_Screen_PowerPoint_Presentation_Template_which_include_NonPublic_Information_for_Office_2007</vt:lpstr>
      <vt:lpstr>Predictive Customer Engagement by Avaya Support</vt:lpstr>
      <vt:lpstr>Agenda</vt:lpstr>
      <vt:lpstr>Avaya Overview</vt:lpstr>
      <vt:lpstr>The World in 2011 The Journey to Customer Service Transformation Begins….</vt:lpstr>
      <vt:lpstr>Cultural Changes of Transformation</vt:lpstr>
      <vt:lpstr>Transformation of Avaya’s Support Services</vt:lpstr>
      <vt:lpstr>customers with expert Systemssm are</vt:lpstr>
      <vt:lpstr>PowerPoint Presentation</vt:lpstr>
      <vt:lpstr>The Future of Automated Proactive Engagement</vt:lpstr>
      <vt:lpstr>Avaya SLA MonTM</vt:lpstr>
      <vt:lpstr>Lessons Learned from Backup Alarms</vt:lpstr>
      <vt:lpstr>Connectivity Adoption</vt:lpstr>
      <vt:lpstr>Steps to Healthy Remote Connectivity</vt:lpstr>
      <vt:lpstr>Simplifying Avaya Connectivity</vt:lpstr>
      <vt:lpstr>Additional Connectivity Workstreams</vt:lpstr>
      <vt:lpstr>What’s Next?</vt:lpstr>
      <vt:lpstr>PowerPoint Presentation</vt:lpstr>
      <vt:lpstr>Backup Slides</vt:lpstr>
      <vt:lpstr>Establishing Connectivity via SAL</vt:lpstr>
      <vt:lpstr>PowerPoint Presentation</vt:lpstr>
      <vt:lpstr>Expert Systemssm: alarm flow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2014-11-24T20:08:50Z</dcterms:created>
  <dcterms:modified xsi:type="dcterms:W3CDTF">2016-08-24T16:57:05Z</dcterms:modified>
</cp:coreProperties>
</file>