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1" r:id="rId1"/>
    <p:sldMasterId id="2147483980" r:id="rId2"/>
    <p:sldMasterId id="2147484017" r:id="rId3"/>
    <p:sldMasterId id="2147484056" r:id="rId4"/>
    <p:sldMasterId id="2147484093" r:id="rId5"/>
  </p:sldMasterIdLst>
  <p:notesMasterIdLst>
    <p:notesMasterId r:id="rId33"/>
  </p:notesMasterIdLst>
  <p:sldIdLst>
    <p:sldId id="256" r:id="rId6"/>
    <p:sldId id="257" r:id="rId7"/>
    <p:sldId id="302" r:id="rId8"/>
    <p:sldId id="278" r:id="rId9"/>
    <p:sldId id="300" r:id="rId10"/>
    <p:sldId id="306" r:id="rId11"/>
    <p:sldId id="305" r:id="rId12"/>
    <p:sldId id="280" r:id="rId13"/>
    <p:sldId id="279" r:id="rId14"/>
    <p:sldId id="317" r:id="rId15"/>
    <p:sldId id="310" r:id="rId16"/>
    <p:sldId id="281" r:id="rId17"/>
    <p:sldId id="258" r:id="rId18"/>
    <p:sldId id="283" r:id="rId19"/>
    <p:sldId id="286" r:id="rId20"/>
    <p:sldId id="266" r:id="rId21"/>
    <p:sldId id="267" r:id="rId22"/>
    <p:sldId id="268" r:id="rId23"/>
    <p:sldId id="269" r:id="rId24"/>
    <p:sldId id="270" r:id="rId25"/>
    <p:sldId id="272" r:id="rId26"/>
    <p:sldId id="308" r:id="rId27"/>
    <p:sldId id="313" r:id="rId28"/>
    <p:sldId id="289" r:id="rId29"/>
    <p:sldId id="314" r:id="rId30"/>
    <p:sldId id="316" r:id="rId31"/>
    <p:sldId id="304" r:id="rId32"/>
  </p:sldIdLst>
  <p:sldSz cx="12192000" cy="6858000"/>
  <p:notesSz cx="7010400" cy="9296400"/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2880">
          <p15:clr>
            <a:srgbClr val="A4A3A4"/>
          </p15:clr>
        </p15:guide>
        <p15:guide id="3" pos="7368">
          <p15:clr>
            <a:srgbClr val="A4A3A4"/>
          </p15:clr>
        </p15:guide>
        <p15:guide id="4" pos="14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4992">
          <p15:clr>
            <a:srgbClr val="A4A3A4"/>
          </p15:clr>
        </p15:guide>
        <p15:guide id="7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  <a:srgbClr val="236192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0" autoAdjust="0"/>
    <p:restoredTop sz="83080" autoAdjust="0"/>
  </p:normalViewPr>
  <p:slideViewPr>
    <p:cSldViewPr>
      <p:cViewPr varScale="1">
        <p:scale>
          <a:sx n="55" d="100"/>
          <a:sy n="55" d="100"/>
        </p:scale>
        <p:origin x="1110" y="60"/>
      </p:cViewPr>
      <p:guideLst>
        <p:guide orient="horz" pos="360"/>
        <p:guide pos="2880"/>
        <p:guide pos="7368"/>
        <p:guide pos="141"/>
        <p:guide orient="horz" pos="2160"/>
        <p:guide pos="499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8524-7CCE-4C17-9F39-23963AB9D193}" type="datetimeFigureOut">
              <a:rPr lang="en-US" smtClean="0"/>
              <a:t>24-Aug-16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A3B0-D51D-48AD-A057-1BD1836A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3B0-D51D-48AD-A057-1BD1836AD4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3B0-D51D-48AD-A057-1BD1836AD4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5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8711-97E6-4F62-A32A-A8080C6340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8711-97E6-4F62-A32A-A8080C6340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8711-97E6-4F62-A32A-A8080C6340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9"/>
          <a:stretch/>
        </p:blipFill>
        <p:spPr>
          <a:xfrm rot="10800000">
            <a:off x="-1" y="-857"/>
            <a:ext cx="609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7701" y="2889534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12" y="5448395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12" y="5759961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12" y="6247709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gray">
          <a:xfrm>
            <a:off x="6068568" y="0"/>
            <a:ext cx="548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55" y="2733717"/>
            <a:ext cx="3580310" cy="13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8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30530" y="1222395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470150" y="1222395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470150" y="3808403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430530" y="3808403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D4647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D4647"/>
              </a:solidFill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  <a:noFill/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D4647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D4647"/>
              </a:solidFill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D4647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D4647"/>
              </a:solidFill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Acc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ver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31757" y="1222375"/>
            <a:ext cx="11341143" cy="236905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431757" y="3808382"/>
            <a:ext cx="11341143" cy="236905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40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4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DO NOT 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2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8387" y="0"/>
            <a:ext cx="6093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20" y="2721548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331" y="5416176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1" y="5727742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5331" y="6215490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111" y="2783104"/>
            <a:ext cx="3832183" cy="12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7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222375"/>
            <a:ext cx="11599650" cy="4956048"/>
          </a:xfrm>
        </p:spPr>
        <p:txBody>
          <a:bodyPr>
            <a:normAutofit/>
          </a:bodyPr>
          <a:lstStyle>
            <a:lvl1pPr marL="273582" indent="-273582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defRPr sz="2200" b="0">
                <a:solidFill>
                  <a:schemeClr val="tx1"/>
                </a:solidFill>
                <a:latin typeface="+mn-lt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2000" b="0">
                <a:solidFill>
                  <a:schemeClr val="tx1"/>
                </a:solidFill>
                <a:latin typeface="+mn-lt"/>
              </a:defRPr>
            </a:lvl2pPr>
            <a:lvl3pPr marL="1358470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1800" b="0">
                <a:solidFill>
                  <a:schemeClr val="tx1"/>
                </a:solidFill>
                <a:latin typeface="+mn-lt"/>
              </a:defRPr>
            </a:lvl3pPr>
            <a:lvl4pPr marL="1698086" indent="-271694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2171665" indent="-271694">
              <a:lnSpc>
                <a:spcPct val="90000"/>
              </a:lnSpc>
              <a:defRPr sz="1400" b="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907" y="1222375"/>
            <a:ext cx="556817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153" y="1222375"/>
            <a:ext cx="556817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897" y="1222375"/>
            <a:ext cx="366463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260858" y="1222375"/>
            <a:ext cx="3669792" cy="4956048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/>
          </p:nvPr>
        </p:nvSpPr>
        <p:spPr>
          <a:xfrm>
            <a:off x="8230975" y="1222375"/>
            <a:ext cx="3669792" cy="4956048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92619" y="1222395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/>
          </p:nvPr>
        </p:nvSpPr>
        <p:spPr>
          <a:xfrm>
            <a:off x="6460078" y="1222395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/>
          </p:nvPr>
        </p:nvSpPr>
        <p:spPr>
          <a:xfrm>
            <a:off x="6460078" y="3808403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292619" y="3808403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8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ver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92609" y="1222375"/>
            <a:ext cx="11596709" cy="236905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9"/>
          </p:nvPr>
        </p:nvSpPr>
        <p:spPr>
          <a:xfrm>
            <a:off x="292609" y="3808382"/>
            <a:ext cx="11596709" cy="236905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9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102" y="1222375"/>
            <a:ext cx="7382675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92343" y="1222375"/>
            <a:ext cx="4007730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0666" y="1222375"/>
            <a:ext cx="7122234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3715" y="1222375"/>
            <a:ext cx="3866348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0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4262663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262674" y="793102"/>
            <a:ext cx="7618655" cy="5477070"/>
          </a:xfrm>
          <a:noFill/>
          <a:ln w="28575">
            <a:noFill/>
          </a:ln>
        </p:spPr>
        <p:txBody>
          <a:bodyPr lIns="365760" anchor="ctr">
            <a:normAutofit/>
          </a:bodyPr>
          <a:lstStyle>
            <a:lvl1pPr marL="457200" indent="-457200">
              <a:spcBef>
                <a:spcPts val="4000"/>
              </a:spcBef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" y="1600200"/>
            <a:ext cx="4262664" cy="3657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24" y="263180"/>
            <a:ext cx="786090" cy="265176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5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" y="0"/>
            <a:ext cx="4262664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5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24" y="263180"/>
            <a:ext cx="786090" cy="265176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44" y="4"/>
            <a:ext cx="12201753" cy="68579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0683"/>
            <a:ext cx="786287" cy="26506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Numb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9" y="2590309"/>
            <a:ext cx="1691925" cy="16877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0683"/>
            <a:ext cx="786287" cy="265063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3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10046" y="1220583"/>
            <a:ext cx="7390731" cy="49560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90644" y="1220583"/>
            <a:ext cx="3996078" cy="495604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38" y="781038"/>
            <a:ext cx="12201549" cy="6076962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9617" y="781038"/>
            <a:ext cx="6072394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39" y="781038"/>
            <a:ext cx="6081233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53735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08253" y="5028290"/>
            <a:ext cx="5314257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498774" y="5015612"/>
            <a:ext cx="5325766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71685" y="781038"/>
            <a:ext cx="47922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10587" y="1220583"/>
            <a:ext cx="7150883" cy="49560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1756" y="1220583"/>
            <a:ext cx="3866395" cy="495604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11490" y="347471"/>
            <a:ext cx="10259568" cy="34747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781038"/>
            <a:ext cx="4042250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59309" y="781038"/>
            <a:ext cx="4032702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78864" y="781038"/>
            <a:ext cx="4034293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49813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4263" y="5024368"/>
            <a:ext cx="3674628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254719" y="5011690"/>
            <a:ext cx="3682585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8338334" y="5015637"/>
            <a:ext cx="3674629" cy="4826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32711" y="781038"/>
            <a:ext cx="46153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13146" y="781038"/>
            <a:ext cx="46152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38" y="1"/>
            <a:ext cx="12201549" cy="6858000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975999"/>
            <a:ext cx="12201549" cy="1017588"/>
          </a:xfrm>
          <a:solidFill>
            <a:srgbClr val="000000">
              <a:alpha val="9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6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293202" y="5239546"/>
            <a:ext cx="11605619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8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Half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5692164" y="358166"/>
            <a:ext cx="6858000" cy="614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8398" y="0"/>
            <a:ext cx="609361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20" y="2738406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331" y="5416176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1" y="5727742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5331" y="6215490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13" name="Picture 2" descr="Y:\_2015 Projects\PowerPoint\3_Resource Materials_Doug\PTC Logos\PTC_RGB_GRAY.png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11" y="341009"/>
            <a:ext cx="1610105" cy="5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8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1" y="3474002"/>
            <a:ext cx="6105804" cy="2774398"/>
          </a:xfrm>
          <a:solidFill>
            <a:srgbClr val="000000">
              <a:alpha val="70000"/>
            </a:srgbClr>
          </a:solidFill>
        </p:spPr>
        <p:txBody>
          <a:bodyPr/>
          <a:lstStyle>
            <a:lvl1pPr marL="0" indent="0">
              <a:buNone/>
              <a:defRPr/>
            </a:lvl1pPr>
            <a:lvl2pPr marL="541501" indent="0">
              <a:buNone/>
              <a:defRPr/>
            </a:lvl2pPr>
            <a:lvl3pPr marL="1086776" indent="0">
              <a:buNone/>
              <a:defRPr/>
            </a:lvl3pPr>
            <a:lvl4pPr marL="1630163" indent="0">
              <a:buNone/>
              <a:defRPr/>
            </a:lvl4pPr>
            <a:lvl5pPr marL="2173551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916" y="3588292"/>
            <a:ext cx="5686317" cy="886397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916" y="4939630"/>
            <a:ext cx="5686317" cy="246221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defRPr sz="2000" b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6916" y="5220417"/>
            <a:ext cx="5686317" cy="221599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16" y="5793157"/>
            <a:ext cx="4158537" cy="193899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36" y="1702835"/>
            <a:ext cx="5120528" cy="1726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687958"/>
            <a:ext cx="12192000" cy="105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spc="300" dirty="0" smtClean="0">
                <a:solidFill>
                  <a:srgbClr val="009CDE"/>
                </a:solidFill>
              </a:rPr>
              <a:t>ptc.com</a:t>
            </a:r>
          </a:p>
        </p:txBody>
      </p:sp>
    </p:spTree>
    <p:extLst>
      <p:ext uri="{BB962C8B-B14F-4D97-AF65-F5344CB8AC3E}">
        <p14:creationId xmlns:p14="http://schemas.microsoft.com/office/powerpoint/2010/main" val="50340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Color Slide O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563" y="1305354"/>
            <a:ext cx="9874884" cy="424731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3800" dirty="0" smtClean="0">
                <a:solidFill>
                  <a:srgbClr val="FFFFFF"/>
                </a:solidFill>
              </a:rPr>
              <a:t>Accent Color</a:t>
            </a:r>
            <a:br>
              <a:rPr lang="en-US" sz="13800" dirty="0" smtClean="0">
                <a:solidFill>
                  <a:srgbClr val="FFFFFF"/>
                </a:solidFill>
              </a:rPr>
            </a:br>
            <a:r>
              <a:rPr lang="en-US" sz="13800" dirty="0" smtClean="0">
                <a:solidFill>
                  <a:srgbClr val="FFFFFF"/>
                </a:solidFill>
              </a:rPr>
              <a:t>Slide Options</a:t>
            </a:r>
          </a:p>
        </p:txBody>
      </p:sp>
    </p:spTree>
    <p:extLst>
      <p:ext uri="{BB962C8B-B14F-4D97-AF65-F5344CB8AC3E}">
        <p14:creationId xmlns:p14="http://schemas.microsoft.com/office/powerpoint/2010/main" val="2893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2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" y="0"/>
            <a:ext cx="426266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44" y="0"/>
            <a:ext cx="12201753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1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Number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9" y="2590309"/>
            <a:ext cx="1691925" cy="168773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932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2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" y="0"/>
            <a:ext cx="4262664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1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9101" y="1220583"/>
            <a:ext cx="11353800" cy="4979800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44" y="0"/>
            <a:ext cx="12201753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4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Number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9" y="2590309"/>
            <a:ext cx="1691925" cy="1687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89203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2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tx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" y="0"/>
            <a:ext cx="426266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2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44" y="0"/>
            <a:ext cx="12201753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Number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9" y="2590309"/>
            <a:ext cx="1691925" cy="16877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8422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2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accent4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" y="0"/>
            <a:ext cx="4262664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Acc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44" y="0"/>
            <a:ext cx="12201753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Number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9" y="2590309"/>
            <a:ext cx="1691925" cy="16877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7828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DO NOT 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8387" y="0"/>
            <a:ext cx="6093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20" y="2721548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325" y="5416164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5325" y="5727730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5325" y="6215478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05" y="2783104"/>
            <a:ext cx="3832183" cy="12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7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32213" y="1024137"/>
            <a:ext cx="6059797" cy="548064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57" y="1024137"/>
            <a:ext cx="6081233" cy="548064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53735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506" y="5028290"/>
            <a:ext cx="5314257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98774" y="5015612"/>
            <a:ext cx="5325766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86213" y="1024137"/>
            <a:ext cx="45719" cy="5480643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6074674" y="-5093199"/>
            <a:ext cx="45719" cy="121889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222375"/>
            <a:ext cx="11599650" cy="4956048"/>
          </a:xfrm>
        </p:spPr>
        <p:txBody>
          <a:bodyPr>
            <a:normAutofit/>
          </a:bodyPr>
          <a:lstStyle>
            <a:lvl1pPr marL="273582" indent="-273582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defRPr sz="2200" b="0">
                <a:solidFill>
                  <a:schemeClr val="tx1"/>
                </a:solidFill>
                <a:latin typeface="+mn-lt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2000" b="0">
                <a:solidFill>
                  <a:schemeClr val="tx1"/>
                </a:solidFill>
                <a:latin typeface="+mn-lt"/>
              </a:defRPr>
            </a:lvl2pPr>
            <a:lvl3pPr marL="1358470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1800" b="0">
                <a:solidFill>
                  <a:schemeClr val="tx1"/>
                </a:solidFill>
                <a:latin typeface="+mn-lt"/>
              </a:defRPr>
            </a:lvl3pPr>
            <a:lvl4pPr marL="1698086" indent="-271694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2171665" indent="-271694">
              <a:lnSpc>
                <a:spcPct val="90000"/>
              </a:lnSpc>
              <a:defRPr sz="1400" b="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901" y="1222375"/>
            <a:ext cx="556817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147" y="1222375"/>
            <a:ext cx="556817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897" y="1222375"/>
            <a:ext cx="366463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260858" y="1222375"/>
            <a:ext cx="3669792" cy="4956048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/>
          </p:nvPr>
        </p:nvSpPr>
        <p:spPr>
          <a:xfrm>
            <a:off x="8230975" y="1222375"/>
            <a:ext cx="3669792" cy="4956048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4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92613" y="1222383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/>
          </p:nvPr>
        </p:nvSpPr>
        <p:spPr>
          <a:xfrm>
            <a:off x="6460072" y="1222383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/>
          </p:nvPr>
        </p:nvSpPr>
        <p:spPr>
          <a:xfrm>
            <a:off x="6460072" y="3808391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292613" y="3808391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61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ver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92609" y="1222375"/>
            <a:ext cx="11596709" cy="236905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9"/>
          </p:nvPr>
        </p:nvSpPr>
        <p:spPr>
          <a:xfrm>
            <a:off x="292609" y="3808382"/>
            <a:ext cx="11596709" cy="236905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2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096" y="1222375"/>
            <a:ext cx="7382675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92337" y="1222375"/>
            <a:ext cx="4007730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5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4262663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262668" y="793102"/>
            <a:ext cx="7618655" cy="5477070"/>
          </a:xfrm>
          <a:noFill/>
          <a:ln w="28575">
            <a:noFill/>
          </a:ln>
        </p:spPr>
        <p:txBody>
          <a:bodyPr lIns="365760" anchor="ctr">
            <a:normAutofit/>
          </a:bodyPr>
          <a:lstStyle>
            <a:lvl1pPr marL="457200" indent="-457200">
              <a:spcBef>
                <a:spcPts val="4000"/>
              </a:spcBef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" y="1600200"/>
            <a:ext cx="4262664" cy="3657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8" y="263180"/>
            <a:ext cx="786090" cy="265176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5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1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4262664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5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8" y="263180"/>
            <a:ext cx="786090" cy="265176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3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1024128"/>
            <a:ext cx="4042250" cy="54806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59309" y="1024128"/>
            <a:ext cx="4032702" cy="54806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78864" y="1024128"/>
            <a:ext cx="4034293" cy="54806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49813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4263" y="5024368"/>
            <a:ext cx="3674628" cy="46513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254719" y="5011690"/>
            <a:ext cx="3682585" cy="4905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38334" y="5015637"/>
            <a:ext cx="3674629" cy="482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32711" y="1024128"/>
            <a:ext cx="45719" cy="54806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13146" y="1024128"/>
            <a:ext cx="47866" cy="54806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6074674" y="-5093208"/>
            <a:ext cx="45719" cy="121889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0" y="4"/>
            <a:ext cx="12201753" cy="68579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0671"/>
            <a:ext cx="786287" cy="26506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Numb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3" y="2590309"/>
            <a:ext cx="1691925" cy="16877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0671"/>
            <a:ext cx="786287" cy="265063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16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10040" y="1220583"/>
            <a:ext cx="7390731" cy="49560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90644" y="1220583"/>
            <a:ext cx="3996078" cy="495604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44" y="781038"/>
            <a:ext cx="12201549" cy="6076962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9611" y="781038"/>
            <a:ext cx="6072394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5" y="781038"/>
            <a:ext cx="6081233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44" y="4853735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08247" y="5028290"/>
            <a:ext cx="5314257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498774" y="5015600"/>
            <a:ext cx="5325766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71685" y="781038"/>
            <a:ext cx="47922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781038"/>
            <a:ext cx="4042250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59303" y="781038"/>
            <a:ext cx="4032702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78858" y="781038"/>
            <a:ext cx="4034293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44" y="4849813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4263" y="5024368"/>
            <a:ext cx="3674628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254713" y="5011678"/>
            <a:ext cx="3682585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8338334" y="5015637"/>
            <a:ext cx="3674629" cy="4826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32705" y="781038"/>
            <a:ext cx="46153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13146" y="781038"/>
            <a:ext cx="46152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44" y="1"/>
            <a:ext cx="12201549" cy="6858000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44" y="4975999"/>
            <a:ext cx="12201549" cy="1017588"/>
          </a:xfrm>
          <a:solidFill>
            <a:srgbClr val="000000">
              <a:alpha val="9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6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293196" y="5239534"/>
            <a:ext cx="11605619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5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Half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5692164" y="358166"/>
            <a:ext cx="6858000" cy="614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8392" y="0"/>
            <a:ext cx="609361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20" y="2738406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325" y="5416164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5325" y="5727730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5325" y="6215478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13" name="Picture 2" descr="Y:\_2015 Projects\PowerPoint\3_Resource Materials_Doug\PTC Logos\PTC_RGB_GRAY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5" y="341009"/>
            <a:ext cx="1610105" cy="5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4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" y="3474002"/>
            <a:ext cx="6105804" cy="2774398"/>
          </a:xfrm>
          <a:solidFill>
            <a:srgbClr val="000000">
              <a:alpha val="70000"/>
            </a:srgbClr>
          </a:solidFill>
        </p:spPr>
        <p:txBody>
          <a:bodyPr/>
          <a:lstStyle>
            <a:lvl1pPr marL="0" indent="0">
              <a:buNone/>
              <a:defRPr/>
            </a:lvl1pPr>
            <a:lvl2pPr marL="541501" indent="0">
              <a:buNone/>
              <a:defRPr/>
            </a:lvl2pPr>
            <a:lvl3pPr marL="1086776" indent="0">
              <a:buNone/>
              <a:defRPr/>
            </a:lvl3pPr>
            <a:lvl4pPr marL="1630163" indent="0">
              <a:buNone/>
              <a:defRPr/>
            </a:lvl4pPr>
            <a:lvl5pPr marL="2173551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910" y="3588292"/>
            <a:ext cx="5686317" cy="886397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910" y="4939618"/>
            <a:ext cx="5686317" cy="246221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defRPr sz="2000" b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6910" y="5220405"/>
            <a:ext cx="5686317" cy="221599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10" y="5793145"/>
            <a:ext cx="4158537" cy="193899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5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36" y="1702835"/>
            <a:ext cx="5120528" cy="1726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687958"/>
            <a:ext cx="12192000" cy="105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spc="300" dirty="0" smtClean="0">
                <a:solidFill>
                  <a:srgbClr val="009CDE"/>
                </a:solidFill>
              </a:rPr>
              <a:t>ptc.com</a:t>
            </a:r>
          </a:p>
        </p:txBody>
      </p:sp>
    </p:spTree>
    <p:extLst>
      <p:ext uri="{BB962C8B-B14F-4D97-AF65-F5344CB8AC3E}">
        <p14:creationId xmlns:p14="http://schemas.microsoft.com/office/powerpoint/2010/main" val="276070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38" y="1"/>
            <a:ext cx="12201549" cy="6858000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5033360"/>
            <a:ext cx="12201549" cy="902866"/>
          </a:xfrm>
          <a:solidFill>
            <a:srgbClr val="000000">
              <a:alpha val="9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6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93202" y="5239546"/>
            <a:ext cx="11605619" cy="4905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70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Color Slide O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563" y="1305354"/>
            <a:ext cx="9874884" cy="424731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3800" dirty="0" smtClean="0">
                <a:solidFill>
                  <a:srgbClr val="FFFFFF"/>
                </a:solidFill>
              </a:rPr>
              <a:t>Accent Color</a:t>
            </a:r>
            <a:br>
              <a:rPr lang="en-US" sz="13800" dirty="0" smtClean="0">
                <a:solidFill>
                  <a:srgbClr val="FFFFFF"/>
                </a:solidFill>
              </a:rPr>
            </a:br>
            <a:r>
              <a:rPr lang="en-US" sz="13800" dirty="0" smtClean="0">
                <a:solidFill>
                  <a:srgbClr val="FFFFFF"/>
                </a:solidFill>
              </a:rPr>
              <a:t>Slide Options</a:t>
            </a:r>
          </a:p>
        </p:txBody>
      </p:sp>
    </p:spTree>
    <p:extLst>
      <p:ext uri="{BB962C8B-B14F-4D97-AF65-F5344CB8AC3E}">
        <p14:creationId xmlns:p14="http://schemas.microsoft.com/office/powerpoint/2010/main" val="12131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8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1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426266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6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0" y="0"/>
            <a:ext cx="12201753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1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Number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3" y="2590309"/>
            <a:ext cx="1691925" cy="168773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3321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8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1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4262664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0" y="0"/>
            <a:ext cx="12201753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9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Number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3" y="2590309"/>
            <a:ext cx="1691925" cy="1687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892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8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1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tx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426266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4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0" y="0"/>
            <a:ext cx="12201753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6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Number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3" y="2590309"/>
            <a:ext cx="1691925" cy="16877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53834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8869" y="4"/>
            <a:ext cx="6073141" cy="685799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607314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53735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506" y="5028290"/>
            <a:ext cx="5314257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98774" y="5015612"/>
            <a:ext cx="5325766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73151" y="0"/>
            <a:ext cx="45719" cy="68580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8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91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accent4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4262664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6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Acc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0" y="0"/>
            <a:ext cx="12201753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8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36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Number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93" y="2590309"/>
            <a:ext cx="1691925" cy="16877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6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8690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DO NOT 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3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0"/>
            <a:ext cx="404225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59309" y="0"/>
            <a:ext cx="403270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78864" y="0"/>
            <a:ext cx="4034293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49813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4263" y="5024368"/>
            <a:ext cx="3674628" cy="46513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254719" y="5011690"/>
            <a:ext cx="3682585" cy="4905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38334" y="5015637"/>
            <a:ext cx="3674629" cy="482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32700" y="0"/>
            <a:ext cx="45720" cy="68580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13156" y="0"/>
            <a:ext cx="45720" cy="68580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589" y="1222375"/>
            <a:ext cx="11471932" cy="4956048"/>
          </a:xfrm>
        </p:spPr>
        <p:txBody>
          <a:bodyPr>
            <a:normAutofit/>
          </a:bodyPr>
          <a:lstStyle>
            <a:lvl1pPr marL="273582" indent="-273582">
              <a:lnSpc>
                <a:spcPct val="90000"/>
              </a:lnSpc>
              <a:spcBef>
                <a:spcPts val="2139"/>
              </a:spcBef>
              <a:buClr>
                <a:schemeClr val="tx1"/>
              </a:buClr>
              <a:defRPr sz="2200" b="0">
                <a:solidFill>
                  <a:schemeClr val="tx1"/>
                </a:solidFill>
                <a:latin typeface="+mn-lt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2000" b="0">
                <a:solidFill>
                  <a:schemeClr val="tx1"/>
                </a:solidFill>
                <a:latin typeface="+mn-lt"/>
              </a:defRPr>
            </a:lvl2pPr>
            <a:lvl3pPr marL="1358470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1800" b="0">
                <a:solidFill>
                  <a:schemeClr val="tx1"/>
                </a:solidFill>
                <a:latin typeface="+mn-lt"/>
              </a:defRPr>
            </a:lvl3pPr>
            <a:lvl4pPr marL="1901952" indent="-271694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2441448" indent="-271694">
              <a:lnSpc>
                <a:spcPct val="90000"/>
              </a:lnSpc>
              <a:defRPr sz="1400" b="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dirty="0" smtClean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1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Half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5"/>
          <a:stretch/>
        </p:blipFill>
        <p:spPr>
          <a:xfrm>
            <a:off x="2467" y="-1"/>
            <a:ext cx="6066101" cy="6858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23442" y="0"/>
            <a:ext cx="606856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7964" y="2738406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965" y="5450110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965" y="5761676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965" y="6249424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6068568" y="0"/>
            <a:ext cx="548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4" y="422412"/>
            <a:ext cx="1538859" cy="5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1" y="3474002"/>
            <a:ext cx="6105804" cy="2774398"/>
          </a:xfrm>
          <a:solidFill>
            <a:srgbClr val="000000">
              <a:alpha val="70000"/>
            </a:srgbClr>
          </a:solidFill>
        </p:spPr>
        <p:txBody>
          <a:bodyPr/>
          <a:lstStyle>
            <a:lvl1pPr marL="0" indent="0">
              <a:buNone/>
              <a:defRPr/>
            </a:lvl1pPr>
            <a:lvl2pPr marL="541501" indent="0">
              <a:buNone/>
              <a:defRPr/>
            </a:lvl2pPr>
            <a:lvl3pPr marL="1086776" indent="0">
              <a:buNone/>
              <a:defRPr/>
            </a:lvl3pPr>
            <a:lvl4pPr marL="1630163" indent="0">
              <a:buNone/>
              <a:defRPr/>
            </a:lvl4pPr>
            <a:lvl5pPr marL="2173551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56916" y="3759932"/>
            <a:ext cx="5686317" cy="886397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chemeClr val="bg1"/>
                </a:solidFill>
                <a:effectLst/>
                <a:latin typeface="+mj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6916" y="5001776"/>
            <a:ext cx="5686317" cy="246221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6916" y="5282563"/>
            <a:ext cx="5686317" cy="221599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6916" y="5793157"/>
            <a:ext cx="2242645" cy="193899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43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56" y="2493034"/>
            <a:ext cx="4819688" cy="18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Color Slide O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004" y="1505409"/>
            <a:ext cx="10474021" cy="38472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2500" dirty="0" smtClean="0">
                <a:solidFill>
                  <a:schemeClr val="bg1"/>
                </a:solidFill>
              </a:rPr>
              <a:t>Accent Color</a:t>
            </a:r>
            <a:br>
              <a:rPr lang="en-US" sz="12500" dirty="0" smtClean="0">
                <a:solidFill>
                  <a:schemeClr val="bg1"/>
                </a:solidFill>
              </a:rPr>
            </a:br>
            <a:r>
              <a:rPr lang="en-US" sz="12500" dirty="0" smtClean="0">
                <a:solidFill>
                  <a:schemeClr val="bg1"/>
                </a:solidFill>
              </a:rPr>
              <a:t>Slide Options</a:t>
            </a:r>
          </a:p>
        </p:txBody>
      </p:sp>
    </p:spTree>
    <p:extLst>
      <p:ext uri="{BB962C8B-B14F-4D97-AF65-F5344CB8AC3E}">
        <p14:creationId xmlns:p14="http://schemas.microsoft.com/office/powerpoint/2010/main" val="34032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dirty="0" smtClean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7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  <a:noFill/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650"/>
          <a:stretch/>
        </p:blipFill>
        <p:spPr>
          <a:xfrm rot="10800000">
            <a:off x="1" y="4"/>
            <a:ext cx="2586914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650"/>
          <a:stretch/>
        </p:blipFill>
        <p:spPr>
          <a:xfrm>
            <a:off x="9602618" y="4"/>
            <a:ext cx="2586914" cy="685799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2585547" y="0"/>
            <a:ext cx="7020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2984942" y="627503"/>
            <a:ext cx="6222120" cy="344710"/>
          </a:xfrm>
        </p:spPr>
        <p:txBody>
          <a:bodyPr wrap="square" anchor="ctr">
            <a:sp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agenda title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84942" y="1334817"/>
            <a:ext cx="6222120" cy="5145885"/>
          </a:xfrm>
        </p:spPr>
        <p:txBody>
          <a:bodyPr anchor="t">
            <a:normAutofit/>
          </a:bodyPr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02618" y="0"/>
            <a:ext cx="548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4520" y="0"/>
            <a:ext cx="548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dirty="0" smtClean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8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dirty="0" smtClean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9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Acc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4048" y="3133538"/>
            <a:ext cx="10186416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dirty="0" smtClean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0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89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DO NOT 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8387" y="0"/>
            <a:ext cx="6093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20" y="2721548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321" y="5416156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5321" y="5727722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5321" y="6215470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101" y="2783104"/>
            <a:ext cx="3832183" cy="12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4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6943" y="3133538"/>
            <a:ext cx="10186176" cy="590931"/>
          </a:xfrm>
        </p:spPr>
        <p:txBody>
          <a:bodyPr wrap="square" anchor="ctr"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222375"/>
            <a:ext cx="11599650" cy="4956048"/>
          </a:xfrm>
        </p:spPr>
        <p:txBody>
          <a:bodyPr>
            <a:normAutofit/>
          </a:bodyPr>
          <a:lstStyle>
            <a:lvl1pPr marL="273582" indent="-273582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defRPr sz="2200" b="0">
                <a:solidFill>
                  <a:schemeClr val="tx1"/>
                </a:solidFill>
                <a:latin typeface="+mn-lt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2000" b="0">
                <a:solidFill>
                  <a:schemeClr val="tx1"/>
                </a:solidFill>
                <a:latin typeface="+mn-lt"/>
              </a:defRPr>
            </a:lvl2pPr>
            <a:lvl3pPr marL="1358470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1800" b="0">
                <a:solidFill>
                  <a:schemeClr val="tx1"/>
                </a:solidFill>
                <a:latin typeface="+mn-lt"/>
              </a:defRPr>
            </a:lvl3pPr>
            <a:lvl4pPr marL="1698086" indent="-271694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2171665" indent="-271694">
              <a:lnSpc>
                <a:spcPct val="90000"/>
              </a:lnSpc>
              <a:defRPr sz="1400" b="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897" y="1222375"/>
            <a:ext cx="556817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143" y="1222375"/>
            <a:ext cx="556817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897" y="1222375"/>
            <a:ext cx="366463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260858" y="1222375"/>
            <a:ext cx="3669792" cy="4956048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/>
          </p:nvPr>
        </p:nvSpPr>
        <p:spPr>
          <a:xfrm>
            <a:off x="8230975" y="1222375"/>
            <a:ext cx="3669792" cy="4956048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9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92609" y="1222375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/>
          </p:nvPr>
        </p:nvSpPr>
        <p:spPr>
          <a:xfrm>
            <a:off x="6460068" y="1222375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/>
          </p:nvPr>
        </p:nvSpPr>
        <p:spPr>
          <a:xfrm>
            <a:off x="6460068" y="3808383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292609" y="3808383"/>
            <a:ext cx="5429251" cy="2359153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5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ver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92609" y="1222375"/>
            <a:ext cx="11596709" cy="236905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9"/>
          </p:nvPr>
        </p:nvSpPr>
        <p:spPr>
          <a:xfrm>
            <a:off x="292609" y="3808382"/>
            <a:ext cx="11596709" cy="2369054"/>
          </a:xfrm>
        </p:spPr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37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092" y="1222375"/>
            <a:ext cx="7382675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92333" y="1222375"/>
            <a:ext cx="4007730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3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4262663" cy="68580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262664" y="793102"/>
            <a:ext cx="7618655" cy="5477070"/>
          </a:xfrm>
          <a:noFill/>
          <a:ln w="28575">
            <a:noFill/>
          </a:ln>
        </p:spPr>
        <p:txBody>
          <a:bodyPr lIns="365760" anchor="ctr">
            <a:normAutofit/>
          </a:bodyPr>
          <a:lstStyle>
            <a:lvl1pPr marL="457200" indent="-457200">
              <a:spcBef>
                <a:spcPts val="4000"/>
              </a:spcBef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4262664" cy="3657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4" y="263180"/>
            <a:ext cx="786090" cy="265176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5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Color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6"/>
          <a:stretch/>
        </p:blipFill>
        <p:spPr>
          <a:xfrm>
            <a:off x="10" y="-1"/>
            <a:ext cx="423668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4647" y="772358"/>
            <a:ext cx="7082577" cy="5477522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30546" y="2984964"/>
            <a:ext cx="3271299" cy="886397"/>
          </a:xfrm>
        </p:spPr>
        <p:txBody>
          <a:bodyPr wrap="square"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8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262664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5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4" y="263180"/>
            <a:ext cx="786090" cy="265176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5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4" y="1"/>
            <a:ext cx="12201753" cy="68579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0663"/>
            <a:ext cx="786287" cy="26506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itle 21"/>
          <p:cNvSpPr>
            <a:spLocks noGrp="1"/>
          </p:cNvSpPr>
          <p:nvPr>
            <p:ph type="title"/>
          </p:nvPr>
        </p:nvSpPr>
        <p:spPr>
          <a:xfrm>
            <a:off x="676213" y="3133535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Numb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89" y="2590309"/>
            <a:ext cx="1691925" cy="16877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0663"/>
            <a:ext cx="786287" cy="265063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3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59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10036" y="1220583"/>
            <a:ext cx="7390731" cy="49560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90644" y="1220583"/>
            <a:ext cx="3996078" cy="495604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48" y="781038"/>
            <a:ext cx="12201549" cy="6076962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9607" y="781037"/>
            <a:ext cx="6072394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781037"/>
            <a:ext cx="6081233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48" y="4853735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08243" y="5028290"/>
            <a:ext cx="5314257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498774" y="5015592"/>
            <a:ext cx="5325766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71685" y="781037"/>
            <a:ext cx="47922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781037"/>
            <a:ext cx="4042250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59299" y="781037"/>
            <a:ext cx="4032702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78854" y="781037"/>
            <a:ext cx="4034293" cy="6076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8131" y="197743"/>
            <a:ext cx="9854178" cy="457200"/>
          </a:xfrm>
        </p:spPr>
        <p:txBody>
          <a:bodyPr/>
          <a:lstStyle>
            <a:lvl1pPr>
              <a:lnSpc>
                <a:spcPct val="70000"/>
              </a:lnSpc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48" y="4849813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4263" y="5024368"/>
            <a:ext cx="3674628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254709" y="5011670"/>
            <a:ext cx="3682585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8338334" y="5015637"/>
            <a:ext cx="3674629" cy="4826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32701" y="781037"/>
            <a:ext cx="46153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13146" y="781037"/>
            <a:ext cx="46152" cy="6076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48" y="1"/>
            <a:ext cx="12201549" cy="6858000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48" y="4975999"/>
            <a:ext cx="12201549" cy="1017588"/>
          </a:xfrm>
          <a:solidFill>
            <a:srgbClr val="000000">
              <a:alpha val="9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6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293192" y="5239526"/>
            <a:ext cx="11605619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6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Half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5692164" y="358166"/>
            <a:ext cx="6858000" cy="614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8388" y="0"/>
            <a:ext cx="609361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320" y="2738406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321" y="5416156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5321" y="5727722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75321" y="6215470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13" name="Picture 2" descr="Y:\_2015 Projects\PowerPoint\3_Resource Materials_Doug\PTC Logos\PTC_RGB_GRAY.png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01" y="341009"/>
            <a:ext cx="1610105" cy="5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21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" y="3474002"/>
            <a:ext cx="6105804" cy="2774398"/>
          </a:xfrm>
          <a:solidFill>
            <a:srgbClr val="000000">
              <a:alpha val="70000"/>
            </a:srgbClr>
          </a:solidFill>
        </p:spPr>
        <p:txBody>
          <a:bodyPr/>
          <a:lstStyle>
            <a:lvl1pPr marL="0" indent="0">
              <a:buNone/>
              <a:defRPr/>
            </a:lvl1pPr>
            <a:lvl2pPr marL="541501" indent="0">
              <a:buNone/>
              <a:defRPr/>
            </a:lvl2pPr>
            <a:lvl3pPr marL="1086776" indent="0">
              <a:buNone/>
              <a:defRPr/>
            </a:lvl3pPr>
            <a:lvl4pPr marL="1630163" indent="0">
              <a:buNone/>
              <a:defRPr/>
            </a:lvl4pPr>
            <a:lvl5pPr marL="2173551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906" y="3588285"/>
            <a:ext cx="5686317" cy="886397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906" y="4939610"/>
            <a:ext cx="5686317" cy="246221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defRPr sz="2000" b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6906" y="5220397"/>
            <a:ext cx="5686317" cy="221599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06" y="5793137"/>
            <a:ext cx="4158537" cy="193899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5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36" y="1702835"/>
            <a:ext cx="5120528" cy="1726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687958"/>
            <a:ext cx="12192000" cy="105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spc="300" dirty="0" smtClean="0">
                <a:solidFill>
                  <a:srgbClr val="009CDE"/>
                </a:solidFill>
              </a:rPr>
              <a:t>ptc.com</a:t>
            </a:r>
          </a:p>
        </p:txBody>
      </p:sp>
    </p:spTree>
    <p:extLst>
      <p:ext uri="{BB962C8B-B14F-4D97-AF65-F5344CB8AC3E}">
        <p14:creationId xmlns:p14="http://schemas.microsoft.com/office/powerpoint/2010/main" val="355490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Color Slide O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563" y="1305350"/>
            <a:ext cx="9874884" cy="424731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3800" dirty="0" smtClean="0">
                <a:solidFill>
                  <a:srgbClr val="FFFFFF"/>
                </a:solidFill>
              </a:rPr>
              <a:t>Accent Color</a:t>
            </a:r>
            <a:br>
              <a:rPr lang="en-US" sz="13800" dirty="0" smtClean="0">
                <a:solidFill>
                  <a:srgbClr val="FFFFFF"/>
                </a:solidFill>
              </a:rPr>
            </a:br>
            <a:r>
              <a:rPr lang="en-US" sz="13800" dirty="0" smtClean="0">
                <a:solidFill>
                  <a:srgbClr val="FFFFFF"/>
                </a:solidFill>
              </a:rPr>
              <a:t>Slide Options</a:t>
            </a:r>
          </a:p>
        </p:txBody>
      </p:sp>
    </p:spTree>
    <p:extLst>
      <p:ext uri="{BB962C8B-B14F-4D97-AF65-F5344CB8AC3E}">
        <p14:creationId xmlns:p14="http://schemas.microsoft.com/office/powerpoint/2010/main" val="20105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8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bg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26266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3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4" y="0"/>
            <a:ext cx="12201753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5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2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Number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89" y="2590309"/>
            <a:ext cx="1691925" cy="168773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3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2891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8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262664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4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4" y="0"/>
            <a:ext cx="12201753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5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2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Number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89" y="2590309"/>
            <a:ext cx="1691925" cy="1687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3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26052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8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tx2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26266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2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4" y="0"/>
            <a:ext cx="12201753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5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Number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89" y="2590309"/>
            <a:ext cx="1691925" cy="16877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3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7977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4" y="263180"/>
            <a:ext cx="786090" cy="265176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97387" y="758952"/>
            <a:ext cx="7082577" cy="5715000"/>
          </a:xfrm>
        </p:spPr>
        <p:txBody>
          <a:bodyPr anchor="ctr">
            <a:normAutofit/>
          </a:bodyPr>
          <a:lstStyle>
            <a:lvl1pPr>
              <a:buClr>
                <a:schemeClr val="accent4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262664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cap="all" dirty="0">
              <a:solidFill>
                <a:srgbClr val="912F46">
                  <a:lumMod val="75000"/>
                </a:srgbClr>
              </a:solidFill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290438" y="2690336"/>
            <a:ext cx="3590282" cy="14773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A3A3B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A3A3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9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Acc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54" y="0"/>
            <a:ext cx="12201753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108678" tIns="54339" rIns="108678" bIns="54339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6213" y="3133535"/>
            <a:ext cx="11006838" cy="590931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79"/>
            <a:ext cx="784146" cy="2651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2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Number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2515"/>
            <a:ext cx="12192000" cy="529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8989" y="2590309"/>
            <a:ext cx="1691925" cy="16877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329" y="3227833"/>
            <a:ext cx="9319456" cy="492443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0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513" y="263180"/>
            <a:ext cx="784146" cy="26517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262" y="308532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3089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DO NOT 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9"/>
          <a:stretch/>
        </p:blipFill>
        <p:spPr>
          <a:xfrm rot="10800000">
            <a:off x="-1" y="-857"/>
            <a:ext cx="609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7701" y="2889534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12" y="5448395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12" y="5759961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12" y="6247709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gray">
          <a:xfrm>
            <a:off x="6068568" y="0"/>
            <a:ext cx="548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55" y="2733717"/>
            <a:ext cx="3580310" cy="13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0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589" y="1222375"/>
            <a:ext cx="11471932" cy="4956048"/>
          </a:xfrm>
        </p:spPr>
        <p:txBody>
          <a:bodyPr>
            <a:normAutofit/>
          </a:bodyPr>
          <a:lstStyle>
            <a:lvl1pPr marL="273582" indent="-273582">
              <a:lnSpc>
                <a:spcPct val="90000"/>
              </a:lnSpc>
              <a:spcBef>
                <a:spcPts val="2139"/>
              </a:spcBef>
              <a:buClr>
                <a:schemeClr val="tx1"/>
              </a:buClr>
              <a:defRPr sz="2200" b="0">
                <a:solidFill>
                  <a:schemeClr val="tx1"/>
                </a:solidFill>
                <a:latin typeface="+mn-lt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2000" b="0">
                <a:solidFill>
                  <a:schemeClr val="tx1"/>
                </a:solidFill>
                <a:latin typeface="+mn-lt"/>
              </a:defRPr>
            </a:lvl2pPr>
            <a:lvl3pPr marL="1358470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defRPr sz="1800" b="0">
                <a:solidFill>
                  <a:schemeClr val="tx1"/>
                </a:solidFill>
                <a:latin typeface="+mn-lt"/>
              </a:defRPr>
            </a:lvl3pPr>
            <a:lvl4pPr marL="1901952" indent="-271694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2441448" indent="-271694">
              <a:lnSpc>
                <a:spcPct val="90000"/>
              </a:lnSpc>
              <a:defRPr sz="1400" b="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650"/>
          <a:stretch/>
        </p:blipFill>
        <p:spPr>
          <a:xfrm rot="10800000">
            <a:off x="1" y="4"/>
            <a:ext cx="2586914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650"/>
          <a:stretch/>
        </p:blipFill>
        <p:spPr>
          <a:xfrm>
            <a:off x="9602618" y="4"/>
            <a:ext cx="2586914" cy="685799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2585547" y="0"/>
            <a:ext cx="7020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2984942" y="627503"/>
            <a:ext cx="6222120" cy="344710"/>
          </a:xfrm>
        </p:spPr>
        <p:txBody>
          <a:bodyPr wrap="square" anchor="ctr">
            <a:sp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agenda title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84942" y="1334817"/>
            <a:ext cx="6222120" cy="5145885"/>
          </a:xfrm>
        </p:spPr>
        <p:txBody>
          <a:bodyPr anchor="t">
            <a:normAutofit/>
          </a:bodyPr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02618" y="0"/>
            <a:ext cx="548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4520" y="0"/>
            <a:ext cx="5486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386943" y="3133538"/>
            <a:ext cx="10186176" cy="590931"/>
          </a:xfrm>
        </p:spPr>
        <p:txBody>
          <a:bodyPr wrap="square" anchor="ctr">
            <a:sp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Color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6"/>
          <a:stretch/>
        </p:blipFill>
        <p:spPr>
          <a:xfrm>
            <a:off x="10" y="-1"/>
            <a:ext cx="423668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4647" y="772358"/>
            <a:ext cx="7082577" cy="5477522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30546" y="2984964"/>
            <a:ext cx="3271299" cy="886397"/>
          </a:xfrm>
        </p:spPr>
        <p:txBody>
          <a:bodyPr wrap="square"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D4647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D4647"/>
              </a:solidFill>
              <a:ea typeface="MS PGothic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3715" y="1222375"/>
            <a:ext cx="5430358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1153" y="1222375"/>
            <a:ext cx="543153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D4647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D4647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5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3715" y="1222375"/>
            <a:ext cx="5430358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1153" y="1222375"/>
            <a:ext cx="5431536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725" y="1222375"/>
            <a:ext cx="3526818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334946" y="1222375"/>
            <a:ext cx="353178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241130" y="1222375"/>
            <a:ext cx="353178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5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30530" y="1222395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470150" y="1222395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470150" y="3808403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430530" y="3808403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7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ver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31757" y="1222375"/>
            <a:ext cx="11341143" cy="236905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431757" y="3808382"/>
            <a:ext cx="11341143" cy="236905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0666" y="1222375"/>
            <a:ext cx="7122234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3715" y="1222375"/>
            <a:ext cx="3866348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10587" y="1220583"/>
            <a:ext cx="7150883" cy="49560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1756" y="1220583"/>
            <a:ext cx="3866395" cy="495604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11490" y="347471"/>
            <a:ext cx="10259568" cy="34747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9101" y="1220583"/>
            <a:ext cx="11353800" cy="4979800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32213" y="1024137"/>
            <a:ext cx="6059797" cy="548064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57" y="1024137"/>
            <a:ext cx="6081233" cy="548064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53735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506" y="5028290"/>
            <a:ext cx="5314257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98774" y="5015612"/>
            <a:ext cx="5325766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86213" y="1024137"/>
            <a:ext cx="45719" cy="5480643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6074674" y="-5093199"/>
            <a:ext cx="45719" cy="121889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725" y="1222375"/>
            <a:ext cx="3526818" cy="495604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334946" y="1222375"/>
            <a:ext cx="353178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241130" y="1222375"/>
            <a:ext cx="353178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1024128"/>
            <a:ext cx="4042250" cy="54806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59309" y="1024128"/>
            <a:ext cx="4032702" cy="54806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78864" y="1024128"/>
            <a:ext cx="4034293" cy="54806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11490" y="347472"/>
            <a:ext cx="10259568" cy="34471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49813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4263" y="5024368"/>
            <a:ext cx="3674628" cy="46513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254719" y="5011690"/>
            <a:ext cx="3682585" cy="4905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38334" y="5015637"/>
            <a:ext cx="3674629" cy="482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32711" y="1024128"/>
            <a:ext cx="45719" cy="54806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13146" y="1024128"/>
            <a:ext cx="47866" cy="54806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6074674" y="-5093208"/>
            <a:ext cx="45719" cy="12188952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538" y="1"/>
            <a:ext cx="12201549" cy="6858000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5033360"/>
            <a:ext cx="12201549" cy="902866"/>
          </a:xfrm>
          <a:solidFill>
            <a:srgbClr val="000000">
              <a:alpha val="9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6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93202" y="5239546"/>
            <a:ext cx="11605619" cy="4905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75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8869" y="4"/>
            <a:ext cx="6073141" cy="685799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607314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53735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506" y="5028290"/>
            <a:ext cx="5314257" cy="465138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98774" y="5015612"/>
            <a:ext cx="5325766" cy="49053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73151" y="0"/>
            <a:ext cx="45719" cy="68580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0"/>
            <a:ext cx="404225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59309" y="0"/>
            <a:ext cx="403270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78864" y="0"/>
            <a:ext cx="4034293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9538" y="4849813"/>
            <a:ext cx="12201549" cy="814248"/>
          </a:xfrm>
          <a:solidFill>
            <a:srgbClr val="000000">
              <a:alpha val="89804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4263" y="5024368"/>
            <a:ext cx="3674628" cy="46513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254719" y="5011690"/>
            <a:ext cx="3682585" cy="4905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38334" y="5015637"/>
            <a:ext cx="3674629" cy="482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32700" y="0"/>
            <a:ext cx="45720" cy="68580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13156" y="0"/>
            <a:ext cx="45720" cy="68580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Numb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-1"/>
            <a:ext cx="12187065" cy="685800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482581" y="2780115"/>
            <a:ext cx="10709429" cy="130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37487" y="2590309"/>
            <a:ext cx="1691925" cy="1687739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5750" y="3122194"/>
            <a:ext cx="916668" cy="914400"/>
          </a:xfrm>
        </p:spPr>
        <p:txBody>
          <a:bodyPr anchor="ctr"/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17817" y="3233285"/>
            <a:ext cx="9319456" cy="517065"/>
          </a:xfrm>
        </p:spPr>
        <p:txBody>
          <a:bodyPr wrap="square" anchor="ctr" anchorCtr="0">
            <a:spAutoFit/>
          </a:bodyPr>
          <a:lstStyle>
            <a:lvl1pPr>
              <a:lnSpc>
                <a:spcPct val="80000"/>
              </a:lnSpc>
              <a:defRPr sz="4200" b="0" i="0" cap="all" baseline="0">
                <a:solidFill>
                  <a:schemeClr val="tx1"/>
                </a:solidFill>
                <a:effectLst/>
                <a:latin typeface="+mn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9" y="312673"/>
            <a:ext cx="860651" cy="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74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Half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5"/>
          <a:stretch/>
        </p:blipFill>
        <p:spPr>
          <a:xfrm>
            <a:off x="2467" y="-1"/>
            <a:ext cx="6066101" cy="6858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23442" y="0"/>
            <a:ext cx="606856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7964" y="2738406"/>
            <a:ext cx="5417220" cy="1077218"/>
          </a:xfrm>
        </p:spPr>
        <p:txBody>
          <a:bodyPr wrap="square" tIns="91440" anchor="ctr" anchorCtr="0">
            <a:spAutoFit/>
          </a:bodyPr>
          <a:lstStyle>
            <a:lvl1pPr>
              <a:lnSpc>
                <a:spcPct val="80000"/>
              </a:lnSpc>
              <a:defRPr sz="4000" b="0" cap="all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965" y="5450110"/>
            <a:ext cx="5424946" cy="276999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965" y="5761676"/>
            <a:ext cx="5424946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965" y="6249424"/>
            <a:ext cx="5424946" cy="193899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6068568" y="0"/>
            <a:ext cx="548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4" y="422412"/>
            <a:ext cx="1538859" cy="5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1" y="3474002"/>
            <a:ext cx="6105804" cy="2774398"/>
          </a:xfrm>
          <a:solidFill>
            <a:srgbClr val="000000">
              <a:alpha val="70000"/>
            </a:srgbClr>
          </a:solidFill>
        </p:spPr>
        <p:txBody>
          <a:bodyPr/>
          <a:lstStyle>
            <a:lvl1pPr marL="0" indent="0">
              <a:buNone/>
              <a:defRPr/>
            </a:lvl1pPr>
            <a:lvl2pPr marL="541501" indent="0">
              <a:buNone/>
              <a:defRPr/>
            </a:lvl2pPr>
            <a:lvl3pPr marL="1086776" indent="0">
              <a:buNone/>
              <a:defRPr/>
            </a:lvl3pPr>
            <a:lvl4pPr marL="1630163" indent="0">
              <a:buNone/>
              <a:defRPr/>
            </a:lvl4pPr>
            <a:lvl5pPr marL="2173551" indent="0">
              <a:buNone/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56916" y="3759932"/>
            <a:ext cx="5686317" cy="886397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chemeClr val="bg1"/>
                </a:solidFill>
                <a:effectLst/>
                <a:latin typeface="+mj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6916" y="5001776"/>
            <a:ext cx="5686317" cy="246221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6916" y="5282563"/>
            <a:ext cx="5686317" cy="221599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6916" y="5793157"/>
            <a:ext cx="2242645" cy="193899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82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56" y="2493034"/>
            <a:ext cx="4819688" cy="18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Color Slide Op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004" y="1505409"/>
            <a:ext cx="10474021" cy="38472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2500" dirty="0" smtClean="0">
                <a:solidFill>
                  <a:srgbClr val="FFFFFF"/>
                </a:solidFill>
              </a:rPr>
              <a:t>Accent Color</a:t>
            </a:r>
            <a:br>
              <a:rPr lang="en-US" sz="12500" dirty="0" smtClean="0">
                <a:solidFill>
                  <a:srgbClr val="FFFFFF"/>
                </a:solidFill>
              </a:rPr>
            </a:br>
            <a:r>
              <a:rPr lang="en-US" sz="12500" dirty="0" smtClean="0">
                <a:solidFill>
                  <a:srgbClr val="FFFFFF"/>
                </a:solidFill>
              </a:rPr>
              <a:t>Slide Options</a:t>
            </a:r>
          </a:p>
        </p:txBody>
      </p:sp>
    </p:spTree>
    <p:extLst>
      <p:ext uri="{BB962C8B-B14F-4D97-AF65-F5344CB8AC3E}">
        <p14:creationId xmlns:p14="http://schemas.microsoft.com/office/powerpoint/2010/main" val="6645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lock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3"/>
          <a:stretch/>
        </p:blipFill>
        <p:spPr>
          <a:xfrm>
            <a:off x="10" y="-1"/>
            <a:ext cx="4262664" cy="685800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882" y="777240"/>
            <a:ext cx="7082577" cy="5477256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429768" y="2984488"/>
            <a:ext cx="3273552" cy="886397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320847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3D4647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3D4647"/>
              </a:solidFill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image" Target="../media/image22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34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33" Type="http://schemas.openxmlformats.org/officeDocument/2006/relationships/slideLayout" Target="../slideLayouts/slideLayout145.xml"/><Relationship Id="rId38" Type="http://schemas.openxmlformats.org/officeDocument/2006/relationships/image" Target="../media/image22.png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32" Type="http://schemas.openxmlformats.org/officeDocument/2006/relationships/slideLayout" Target="../slideLayouts/slideLayout144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40.xml"/><Relationship Id="rId36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Relationship Id="rId30" Type="http://schemas.openxmlformats.org/officeDocument/2006/relationships/slideLayout" Target="../slideLayouts/slideLayout142.xml"/><Relationship Id="rId35" Type="http://schemas.openxmlformats.org/officeDocument/2006/relationships/slideLayout" Target="../slideLayouts/slideLayout1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image" Target="../media/image28.png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7"/>
          <a:stretch/>
        </p:blipFill>
        <p:spPr>
          <a:xfrm flipV="1">
            <a:off x="0" y="6496925"/>
            <a:ext cx="12192000" cy="361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940" y="350933"/>
            <a:ext cx="10259568" cy="3447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963" y="1222375"/>
            <a:ext cx="11459086" cy="4956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1308896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  <p:sldLayoutId id="2147483965" r:id="rId24"/>
    <p:sldLayoutId id="2147483966" r:id="rId25"/>
    <p:sldLayoutId id="2147483967" r:id="rId26"/>
    <p:sldLayoutId id="2147483968" r:id="rId27"/>
    <p:sldLayoutId id="2147483969" r:id="rId28"/>
    <p:sldLayoutId id="2147483970" r:id="rId29"/>
    <p:sldLayoutId id="2147483971" r:id="rId30"/>
    <p:sldLayoutId id="2147483972" r:id="rId31"/>
    <p:sldLayoutId id="2147483973" r:id="rId32"/>
    <p:sldLayoutId id="2147483974" r:id="rId33"/>
    <p:sldLayoutId id="2147483975" r:id="rId34"/>
    <p:sldLayoutId id="2147483976" r:id="rId35"/>
    <p:sldLayoutId id="2147483977" r:id="rId36"/>
    <p:sldLayoutId id="2147483978" r:id="rId37"/>
    <p:sldLayoutId id="2147483979" r:id="rId38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28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3582" indent="-273582" algn="l" defTabSz="1086775" rtl="0" eaLnBrk="1" latinLnBrk="0" hangingPunct="1">
        <a:lnSpc>
          <a:spcPct val="90000"/>
        </a:lnSpc>
        <a:spcBef>
          <a:spcPts val="2139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19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70" indent="-271694" algn="l" defTabSz="1290546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57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524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12192000" cy="7863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3626" y="1"/>
            <a:ext cx="1268374" cy="786384"/>
          </a:xfrm>
          <a:prstGeom prst="rect">
            <a:avLst/>
          </a:prstGeom>
          <a:solidFill>
            <a:srgbClr val="0089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130" y="179081"/>
            <a:ext cx="10576376" cy="457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7" y="1222375"/>
            <a:ext cx="11586806" cy="4956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1308896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664" y="260663"/>
            <a:ext cx="786287" cy="2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3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  <p:sldLayoutId id="2147484005" r:id="rId25"/>
    <p:sldLayoutId id="2147484006" r:id="rId26"/>
    <p:sldLayoutId id="2147484007" r:id="rId27"/>
    <p:sldLayoutId id="2147484008" r:id="rId28"/>
    <p:sldLayoutId id="2147484009" r:id="rId29"/>
    <p:sldLayoutId id="2147484010" r:id="rId30"/>
    <p:sldLayoutId id="2147484011" r:id="rId31"/>
    <p:sldLayoutId id="2147484012" r:id="rId32"/>
    <p:sldLayoutId id="2147484013" r:id="rId33"/>
    <p:sldLayoutId id="2147484014" r:id="rId34"/>
    <p:sldLayoutId id="2147484015" r:id="rId35"/>
    <p:sldLayoutId id="2147484016" r:id="rId36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73582" indent="-273582" algn="l" defTabSz="1086775" rtl="0" eaLnBrk="1" latinLnBrk="0" hangingPunct="1">
        <a:lnSpc>
          <a:spcPct val="90000"/>
        </a:lnSpc>
        <a:spcBef>
          <a:spcPts val="2139"/>
        </a:spcBef>
        <a:buClr>
          <a:schemeClr val="bg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19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70" indent="-271694" algn="l" defTabSz="1290546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57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524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7"/>
          <a:stretch/>
        </p:blipFill>
        <p:spPr>
          <a:xfrm flipV="1">
            <a:off x="0" y="6496925"/>
            <a:ext cx="12192000" cy="361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940" y="350933"/>
            <a:ext cx="10259568" cy="3447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963" y="1222375"/>
            <a:ext cx="11459086" cy="4956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1308896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  <p:sldLayoutId id="2147484037" r:id="rId20"/>
    <p:sldLayoutId id="2147484038" r:id="rId21"/>
    <p:sldLayoutId id="2147484039" r:id="rId22"/>
    <p:sldLayoutId id="2147484040" r:id="rId23"/>
    <p:sldLayoutId id="2147484041" r:id="rId24"/>
    <p:sldLayoutId id="2147484042" r:id="rId25"/>
    <p:sldLayoutId id="2147484043" r:id="rId26"/>
    <p:sldLayoutId id="2147484044" r:id="rId27"/>
    <p:sldLayoutId id="2147484045" r:id="rId28"/>
    <p:sldLayoutId id="2147484046" r:id="rId29"/>
    <p:sldLayoutId id="2147484047" r:id="rId30"/>
    <p:sldLayoutId id="2147484048" r:id="rId31"/>
    <p:sldLayoutId id="2147484049" r:id="rId32"/>
    <p:sldLayoutId id="2147484050" r:id="rId33"/>
    <p:sldLayoutId id="2147484051" r:id="rId34"/>
    <p:sldLayoutId id="2147484052" r:id="rId35"/>
    <p:sldLayoutId id="2147484053" r:id="rId36"/>
    <p:sldLayoutId id="2147484054" r:id="rId37"/>
    <p:sldLayoutId id="2147484055" r:id="rId38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28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3582" indent="-273582" algn="l" defTabSz="1086775" rtl="0" eaLnBrk="1" latinLnBrk="0" hangingPunct="1">
        <a:lnSpc>
          <a:spcPct val="90000"/>
        </a:lnSpc>
        <a:spcBef>
          <a:spcPts val="2139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19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70" indent="-271694" algn="l" defTabSz="1290546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57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524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12192000" cy="7863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3626" y="1"/>
            <a:ext cx="1268374" cy="786384"/>
          </a:xfrm>
          <a:prstGeom prst="rect">
            <a:avLst/>
          </a:prstGeom>
          <a:solidFill>
            <a:srgbClr val="0089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130" y="179081"/>
            <a:ext cx="10576376" cy="457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7" y="1222375"/>
            <a:ext cx="11586806" cy="4956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1308896" y="662942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664" y="260683"/>
            <a:ext cx="786287" cy="2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  <p:sldLayoutId id="2147484075" r:id="rId19"/>
    <p:sldLayoutId id="2147484076" r:id="rId20"/>
    <p:sldLayoutId id="2147484077" r:id="rId21"/>
    <p:sldLayoutId id="2147484078" r:id="rId22"/>
    <p:sldLayoutId id="2147484079" r:id="rId23"/>
    <p:sldLayoutId id="2147484080" r:id="rId24"/>
    <p:sldLayoutId id="2147484081" r:id="rId25"/>
    <p:sldLayoutId id="2147484082" r:id="rId26"/>
    <p:sldLayoutId id="2147484083" r:id="rId27"/>
    <p:sldLayoutId id="2147484084" r:id="rId28"/>
    <p:sldLayoutId id="2147484085" r:id="rId29"/>
    <p:sldLayoutId id="2147484086" r:id="rId30"/>
    <p:sldLayoutId id="2147484087" r:id="rId31"/>
    <p:sldLayoutId id="2147484088" r:id="rId32"/>
    <p:sldLayoutId id="2147484089" r:id="rId33"/>
    <p:sldLayoutId id="2147484090" r:id="rId34"/>
    <p:sldLayoutId id="2147484091" r:id="rId35"/>
    <p:sldLayoutId id="2147484092" r:id="rId36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73582" indent="-273582" algn="l" defTabSz="1086775" rtl="0" eaLnBrk="1" latinLnBrk="0" hangingPunct="1">
        <a:lnSpc>
          <a:spcPct val="90000"/>
        </a:lnSpc>
        <a:spcBef>
          <a:spcPts val="2139"/>
        </a:spcBef>
        <a:buClr>
          <a:schemeClr val="bg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19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70" indent="-271694" algn="l" defTabSz="1290546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57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524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12192000" cy="7863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3626" y="1"/>
            <a:ext cx="1268374" cy="786384"/>
          </a:xfrm>
          <a:prstGeom prst="rect">
            <a:avLst/>
          </a:prstGeom>
          <a:solidFill>
            <a:srgbClr val="0089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130" y="179081"/>
            <a:ext cx="10576376" cy="457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7" y="1222375"/>
            <a:ext cx="11586806" cy="4956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1308896" y="6629409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7874BA-B114-4D1F-A449-70AD1C45E88A}" type="slidenum">
              <a:rPr lang="en-US" sz="900" smtClean="0">
                <a:solidFill>
                  <a:srgbClr val="FFFFFF"/>
                </a:solidFill>
                <a:ea typeface="MS PGothic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664" y="260671"/>
            <a:ext cx="786287" cy="2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  <p:sldLayoutId id="2147484111" r:id="rId18"/>
    <p:sldLayoutId id="2147484112" r:id="rId19"/>
    <p:sldLayoutId id="2147484113" r:id="rId20"/>
    <p:sldLayoutId id="2147484114" r:id="rId21"/>
    <p:sldLayoutId id="2147484115" r:id="rId22"/>
    <p:sldLayoutId id="2147484116" r:id="rId23"/>
    <p:sldLayoutId id="2147484117" r:id="rId24"/>
    <p:sldLayoutId id="2147484118" r:id="rId25"/>
    <p:sldLayoutId id="2147484119" r:id="rId26"/>
    <p:sldLayoutId id="2147484120" r:id="rId27"/>
    <p:sldLayoutId id="2147484121" r:id="rId28"/>
    <p:sldLayoutId id="2147484122" r:id="rId29"/>
    <p:sldLayoutId id="2147484123" r:id="rId30"/>
    <p:sldLayoutId id="2147484124" r:id="rId31"/>
    <p:sldLayoutId id="2147484125" r:id="rId32"/>
    <p:sldLayoutId id="2147484126" r:id="rId33"/>
    <p:sldLayoutId id="2147484127" r:id="rId34"/>
    <p:sldLayoutId id="2147484128" r:id="rId35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73582" indent="-273582" algn="l" defTabSz="1086775" rtl="0" eaLnBrk="1" latinLnBrk="0" hangingPunct="1">
        <a:lnSpc>
          <a:spcPct val="90000"/>
        </a:lnSpc>
        <a:spcBef>
          <a:spcPts val="2139"/>
        </a:spcBef>
        <a:buClr>
          <a:schemeClr val="bg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19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70" indent="-271694" algn="l" defTabSz="1290546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57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5245" indent="-271694" algn="l" defTabSz="1086775" rtl="0" eaLnBrk="1" latinLnBrk="0" hangingPunct="1">
        <a:lnSpc>
          <a:spcPct val="90000"/>
        </a:lnSpc>
        <a:spcBef>
          <a:spcPts val="0"/>
        </a:spcBef>
        <a:spcAft>
          <a:spcPts val="238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8.png"/><Relationship Id="rId1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12" Type="http://schemas.openxmlformats.org/officeDocument/2006/relationships/image" Target="../media/image44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01" y="2889545"/>
            <a:ext cx="5417220" cy="1077218"/>
          </a:xfrm>
        </p:spPr>
        <p:txBody>
          <a:bodyPr/>
          <a:lstStyle/>
          <a:p>
            <a:r>
              <a:rPr lang="en-US" dirty="0"/>
              <a:t>Driving Proactive Services at PTC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JC </a:t>
            </a:r>
            <a:r>
              <a:rPr lang="en-US" dirty="0" err="1" smtClean="0"/>
              <a:t>Coynel</a:t>
            </a:r>
            <a:r>
              <a:rPr lang="en-US" dirty="0" smtClean="0"/>
              <a:t> &amp; Pierre Maraninchi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Predictive Customer </a:t>
            </a:r>
            <a:r>
              <a:rPr lang="en-US" dirty="0" smtClean="0"/>
              <a:t>Engagement CSI workshop</a:t>
            </a:r>
            <a:r>
              <a:rPr lang="en-US" dirty="0"/>
              <a:t> </a:t>
            </a:r>
            <a:r>
              <a:rPr lang="en-US" dirty="0" smtClean="0"/>
              <a:t>– August 2016</a:t>
            </a:r>
          </a:p>
        </p:txBody>
      </p:sp>
    </p:spTree>
    <p:extLst>
      <p:ext uri="{BB962C8B-B14F-4D97-AF65-F5344CB8AC3E}">
        <p14:creationId xmlns:p14="http://schemas.microsoft.com/office/powerpoint/2010/main" val="8631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35360" y="1124744"/>
            <a:ext cx="5616624" cy="576064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0" kern="1200" dirty="0" smtClean="0"/>
              <a:t>Creo Crash Analysis</a:t>
            </a:r>
            <a:endParaRPr lang="en-US" sz="2300" kern="1200" dirty="0"/>
          </a:p>
        </p:txBody>
      </p:sp>
      <p:sp>
        <p:nvSpPr>
          <p:cNvPr id="5" name="Freeform 4"/>
          <p:cNvSpPr/>
          <p:nvPr/>
        </p:nvSpPr>
        <p:spPr>
          <a:xfrm>
            <a:off x="6168008" y="1124744"/>
            <a:ext cx="5688632" cy="576064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0" kern="1200" dirty="0" smtClean="0"/>
              <a:t>Windchill Cache Tuning</a:t>
            </a:r>
            <a:endParaRPr lang="en-US" sz="2900" kern="1200" dirty="0"/>
          </a:p>
        </p:txBody>
      </p:sp>
      <p:sp>
        <p:nvSpPr>
          <p:cNvPr id="7" name="Freeform 6"/>
          <p:cNvSpPr/>
          <p:nvPr/>
        </p:nvSpPr>
        <p:spPr>
          <a:xfrm>
            <a:off x="335360" y="4149080"/>
            <a:ext cx="5616623" cy="576064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0" kern="1200" dirty="0" smtClean="0"/>
              <a:t>3</a:t>
            </a:r>
            <a:r>
              <a:rPr lang="en-US" sz="2900" b="0" kern="1200" baseline="30000" dirty="0" smtClean="0"/>
              <a:t>rd</a:t>
            </a:r>
            <a:r>
              <a:rPr lang="en-US" sz="2900" b="0" kern="1200" dirty="0" smtClean="0"/>
              <a:t> party compatibility advisor</a:t>
            </a:r>
            <a:endParaRPr lang="en-US" sz="2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168008" y="4149080"/>
            <a:ext cx="5688632" cy="576064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0" kern="1200" dirty="0" smtClean="0"/>
              <a:t>Smart Article Search</a:t>
            </a:r>
            <a:endParaRPr lang="en-US" sz="2300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4 initiatives in production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35360" y="1700808"/>
            <a:ext cx="5616624" cy="1624538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228600" lvl="1" indent="-228600" algn="l" defTabSz="10223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Identify and prevent software crashes</a:t>
            </a:r>
          </a:p>
          <a:p>
            <a:pPr marL="228600" lvl="1" indent="-228600" algn="l" defTabSz="10223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300" dirty="0" err="1" smtClean="0"/>
              <a:t>Map</a:t>
            </a:r>
            <a:r>
              <a:rPr lang="fr-FR" sz="2300" dirty="0" smtClean="0"/>
              <a:t> crash signatures to solutions</a:t>
            </a:r>
            <a:endParaRPr lang="en-US" sz="23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6168008" y="1700808"/>
            <a:ext cx="5688632" cy="1584176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342900" lvl="1" indent="-342900" defTabSz="10223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300" kern="1200" dirty="0" smtClean="0"/>
              <a:t>Recommend cache settings to optimize performance</a:t>
            </a:r>
          </a:p>
          <a:p>
            <a:pPr marL="342900" lvl="1" indent="-342900" defTabSz="10223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2300" dirty="0" smtClean="0"/>
              <a:t>Hard-</a:t>
            </a:r>
            <a:r>
              <a:rPr lang="fr-FR" sz="2300" dirty="0" err="1" smtClean="0"/>
              <a:t>coded</a:t>
            </a:r>
            <a:r>
              <a:rPr lang="fr-FR" sz="2300" dirty="0" smtClean="0"/>
              <a:t> </a:t>
            </a:r>
            <a:r>
              <a:rPr lang="fr-FR" sz="2300" dirty="0" err="1" smtClean="0"/>
              <a:t>sophisticated</a:t>
            </a:r>
            <a:r>
              <a:rPr lang="fr-FR" sz="2300" dirty="0" smtClean="0"/>
              <a:t> </a:t>
            </a:r>
            <a:r>
              <a:rPr lang="fr-FR" sz="2300" dirty="0" err="1" smtClean="0"/>
              <a:t>logic</a:t>
            </a:r>
            <a:endParaRPr lang="en-US" sz="23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35360" y="4725144"/>
            <a:ext cx="5616623" cy="1584176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0" bIns="110490" numCol="1" spcCol="1270" anchor="ctr" anchorCtr="0">
            <a:noAutofit/>
          </a:bodyPr>
          <a:lstStyle/>
          <a:p>
            <a:pPr marL="342900" lvl="0" indent="-342900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2300" dirty="0" err="1" smtClean="0"/>
              <a:t>Easy</a:t>
            </a:r>
            <a:r>
              <a:rPr lang="fr-FR" sz="2300" dirty="0" smtClean="0"/>
              <a:t> identification of </a:t>
            </a:r>
            <a:r>
              <a:rPr lang="fr-FR" sz="2300" dirty="0" err="1" smtClean="0"/>
              <a:t>incompatibility</a:t>
            </a:r>
            <a:endParaRPr lang="en-US" sz="2300" kern="1200" dirty="0" smtClean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2300" dirty="0"/>
              <a:t>Hard-</a:t>
            </a:r>
            <a:r>
              <a:rPr lang="fr-FR" sz="2300" dirty="0" err="1"/>
              <a:t>coded</a:t>
            </a:r>
            <a:r>
              <a:rPr lang="fr-FR" sz="2300" dirty="0"/>
              <a:t> </a:t>
            </a:r>
            <a:r>
              <a:rPr lang="fr-FR" sz="2300" dirty="0" err="1"/>
              <a:t>sophisticated</a:t>
            </a:r>
            <a:r>
              <a:rPr lang="fr-FR" sz="2300" dirty="0"/>
              <a:t> </a:t>
            </a:r>
            <a:r>
              <a:rPr lang="fr-FR" sz="2300" dirty="0" err="1" smtClean="0"/>
              <a:t>logic</a:t>
            </a:r>
            <a:endParaRPr lang="en-US" sz="2300" kern="1200" dirty="0" smtClean="0"/>
          </a:p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(paid web feature)</a:t>
            </a:r>
            <a:endParaRPr lang="en-US" sz="2300" kern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68008" y="4725144"/>
            <a:ext cx="5688632" cy="1584176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342900" lvl="1" indent="-342900" defTabSz="10223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300" kern="1200" dirty="0" smtClean="0"/>
              <a:t>Machine learning based search engine</a:t>
            </a:r>
          </a:p>
          <a:p>
            <a:pPr marL="342900" lvl="1" indent="-342900" defTabSz="10223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2300" dirty="0" err="1" smtClean="0"/>
              <a:t>Map</a:t>
            </a:r>
            <a:r>
              <a:rPr lang="fr-FR" sz="2300" dirty="0" smtClean="0"/>
              <a:t> article content to </a:t>
            </a:r>
            <a:r>
              <a:rPr lang="fr-FR" sz="2300" dirty="0" err="1" smtClean="0"/>
              <a:t>raw</a:t>
            </a:r>
            <a:r>
              <a:rPr lang="fr-FR" sz="2300" dirty="0" smtClean="0"/>
              <a:t> </a:t>
            </a:r>
            <a:r>
              <a:rPr lang="fr-FR" sz="2300" dirty="0" err="1" smtClean="0"/>
              <a:t>customer</a:t>
            </a:r>
            <a:r>
              <a:rPr lang="fr-FR" sz="2300" smtClean="0"/>
              <a:t> descriptions</a:t>
            </a:r>
            <a:endParaRPr lang="en-US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0" y="3429000"/>
            <a:ext cx="12192000" cy="648072"/>
          </a:xfrm>
          <a:custGeom>
            <a:avLst/>
            <a:gdLst>
              <a:gd name="connsiteX0" fmla="*/ 0 w 3653697"/>
              <a:gd name="connsiteY0" fmla="*/ 0 h 2192218"/>
              <a:gd name="connsiteX1" fmla="*/ 3653697 w 3653697"/>
              <a:gd name="connsiteY1" fmla="*/ 0 h 2192218"/>
              <a:gd name="connsiteX2" fmla="*/ 3653697 w 3653697"/>
              <a:gd name="connsiteY2" fmla="*/ 2192218 h 2192218"/>
              <a:gd name="connsiteX3" fmla="*/ 0 w 3653697"/>
              <a:gd name="connsiteY3" fmla="*/ 2192218 h 2192218"/>
              <a:gd name="connsiteX4" fmla="*/ 0 w 3653697"/>
              <a:gd name="connsiteY4" fmla="*/ 0 h 2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697" h="2192218">
                <a:moveTo>
                  <a:pt x="0" y="0"/>
                </a:moveTo>
                <a:lnTo>
                  <a:pt x="3653697" y="0"/>
                </a:lnTo>
                <a:lnTo>
                  <a:pt x="3653697" y="2192218"/>
                </a:lnTo>
                <a:lnTo>
                  <a:pt x="0" y="219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0" kern="1200" dirty="0" smtClean="0"/>
              <a:t>ALL IN </a:t>
            </a:r>
            <a:r>
              <a:rPr lang="en-US" sz="4000" b="1" kern="1200" dirty="0" smtClean="0">
                <a:latin typeface="Century Gothic" panose="020B0502020202020204" pitchFamily="34" charset="0"/>
              </a:rPr>
              <a:t>COMFORT ZONE</a:t>
            </a:r>
            <a:endParaRPr lang="en-US" sz="2300" b="1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CURRENT </a:t>
            </a:r>
            <a:r>
              <a:rPr lang="fr-FR" dirty="0" smtClean="0"/>
              <a:t>STATUS: </a:t>
            </a:r>
            <a:r>
              <a:rPr lang="fr-FR" dirty="0" err="1" smtClean="0"/>
              <a:t>Metrics</a:t>
            </a:r>
            <a:r>
              <a:rPr lang="fr-FR" dirty="0" smtClean="0"/>
              <a:t> as of </a:t>
            </a:r>
            <a:r>
              <a:rPr lang="fr-FR" dirty="0" err="1" smtClean="0"/>
              <a:t>AugUST</a:t>
            </a:r>
            <a:r>
              <a:rPr lang="fr-FR" dirty="0" smtClean="0"/>
              <a:t> 15th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352" y="1484784"/>
            <a:ext cx="280831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PTC product families instrumented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5680" y="1484784"/>
            <a:ext cx="2808312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customers connected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8008" y="1484784"/>
            <a:ext cx="2808312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computers connected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9120336" y="1484784"/>
            <a:ext cx="2808312" cy="1440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recommendations sent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352" y="3068960"/>
            <a:ext cx="2808312" cy="24482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/>
              <a:t>3/5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5680" y="3068960"/>
            <a:ext cx="2808312" cy="24482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/>
              <a:t>9,358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8008" y="3068960"/>
            <a:ext cx="2808312" cy="24482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/>
              <a:t>63,699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0336" y="3068960"/>
            <a:ext cx="2808312" cy="24482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/>
              <a:t>5,639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63352" y="5589240"/>
            <a:ext cx="11593288" cy="288590"/>
            <a:chOff x="383235" y="6431008"/>
            <a:chExt cx="11593288" cy="288590"/>
          </a:xfrm>
        </p:grpSpPr>
        <p:sp>
          <p:nvSpPr>
            <p:cNvPr id="27" name="Rectangle 26"/>
            <p:cNvSpPr/>
            <p:nvPr/>
          </p:nvSpPr>
          <p:spPr>
            <a:xfrm>
              <a:off x="383235" y="6431008"/>
              <a:ext cx="10393284" cy="288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95350" algn="r"/>
              <a:r>
                <a:rPr lang="fr-FR" sz="1400" dirty="0" smtClean="0">
                  <a:solidFill>
                    <a:srgbClr val="535C5C"/>
                  </a:solidFill>
                  <a:latin typeface="TeXGyreAdventor" pitchFamily="50" charset="0"/>
                </a:rPr>
                <a:t>      			         			           </a:t>
              </a:r>
              <a:r>
                <a:rPr lang="fr-FR" sz="1400" dirty="0" err="1" smtClean="0">
                  <a:solidFill>
                    <a:srgbClr val="535C5C"/>
                  </a:solidFill>
                  <a:latin typeface="TeXGyreAdventor" pitchFamily="50" charset="0"/>
                </a:rPr>
                <a:t>powered</a:t>
              </a:r>
              <a:r>
                <a:rPr lang="fr-FR" sz="1400" dirty="0" smtClean="0">
                  <a:solidFill>
                    <a:srgbClr val="535C5C"/>
                  </a:solidFill>
                  <a:latin typeface="TeXGyreAdventor" pitchFamily="50" charset="0"/>
                </a:rPr>
                <a:t> by</a:t>
              </a:r>
              <a:endParaRPr lang="en-US" sz="1400" dirty="0" smtClean="0">
                <a:solidFill>
                  <a:srgbClr val="535C5C"/>
                </a:solidFill>
                <a:latin typeface="TeXGyreAdventor" pitchFamily="50" charset="0"/>
              </a:endParaRPr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6942" y="6441559"/>
              <a:ext cx="1169581" cy="27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03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PLAN TO MOVE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8576" cy="6863820"/>
          </a:xfrm>
          <a:prstGeom prst="rect">
            <a:avLst/>
          </a:prstGeom>
          <a:pattFill prst="dkDnDiag">
            <a:fgClr>
              <a:schemeClr val="tx1"/>
            </a:fgClr>
            <a:bgClr>
              <a:srgbClr val="0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45280"/>
            <a:ext cx="3064080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Connect</a:t>
            </a:r>
          </a:p>
          <a:p>
            <a:pPr algn="ctr"/>
            <a:r>
              <a:rPr lang="en-US" sz="2800" b="1" dirty="0" smtClean="0">
                <a:solidFill>
                  <a:srgbClr val="009CDE"/>
                </a:solidFill>
              </a:rPr>
              <a:t>PTC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1891" y="5445280"/>
            <a:ext cx="2951696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Leverage</a:t>
            </a:r>
          </a:p>
          <a:p>
            <a:pPr algn="ctr"/>
            <a:r>
              <a:rPr lang="en-US" sz="2800" b="1" dirty="0" smtClean="0">
                <a:solidFill>
                  <a:srgbClr val="E57200"/>
                </a:solidFill>
              </a:rPr>
              <a:t>COLLECTED DAT</a:t>
            </a:r>
            <a:r>
              <a:rPr lang="en-US" sz="2800" dirty="0" smtClean="0">
                <a:solidFill>
                  <a:srgbClr val="E57200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2629" y="5445280"/>
            <a:ext cx="3185948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Develop support on </a:t>
            </a:r>
            <a:r>
              <a:rPr lang="en-US" sz="2600" b="1" dirty="0" smtClean="0">
                <a:solidFill>
                  <a:srgbClr val="007E75"/>
                </a:solidFill>
              </a:rPr>
              <a:t>CUSTOMER JOURNEY</a:t>
            </a:r>
            <a:endParaRPr lang="en-US" sz="2600" b="1" dirty="0">
              <a:solidFill>
                <a:srgbClr val="007E7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3587" y="5445280"/>
            <a:ext cx="3069042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Expand from cases to</a:t>
            </a:r>
          </a:p>
          <a:p>
            <a:pPr algn="ctr"/>
            <a:r>
              <a:rPr lang="en-US" sz="2600" b="1" spc="-100" dirty="0" smtClean="0">
                <a:solidFill>
                  <a:srgbClr val="6DAD3C"/>
                </a:solidFill>
              </a:rPr>
              <a:t>RECOMMENDATIONS</a:t>
            </a:r>
            <a:endParaRPr lang="en-US" sz="2600" b="1" spc="-100" baseline="30000" dirty="0" smtClean="0">
              <a:solidFill>
                <a:srgbClr val="6DAD3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6586" y="1"/>
            <a:ext cx="0" cy="6858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12630" y="0"/>
            <a:ext cx="0" cy="6858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41974" y="0"/>
            <a:ext cx="0" cy="6858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4347" y="188742"/>
            <a:ext cx="2743166" cy="1152000"/>
          </a:xfrm>
          <a:prstGeom prst="rect">
            <a:avLst/>
          </a:prstGeom>
          <a:solidFill>
            <a:srgbClr val="000000">
              <a:alpha val="30980"/>
            </a:srgbClr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36192">
                    <a:lumMod val="20000"/>
                    <a:lumOff val="80000"/>
                  </a:srgbClr>
                </a:solidFill>
              </a:rPr>
              <a:t>Instrument PTC products to </a:t>
            </a:r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collect the right data</a:t>
            </a:r>
            <a:endParaRPr lang="en-US" sz="2000" dirty="0">
              <a:solidFill>
                <a:srgbClr val="23619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47" y="1549728"/>
            <a:ext cx="2743166" cy="1152000"/>
          </a:xfrm>
          <a:prstGeom prst="rect">
            <a:avLst/>
          </a:prstGeom>
          <a:solidFill>
            <a:srgbClr val="000000">
              <a:alpha val="30980"/>
            </a:srgbClr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36192">
                    <a:lumMod val="20000"/>
                    <a:lumOff val="80000"/>
                  </a:srgbClr>
                </a:solidFill>
              </a:rPr>
              <a:t>Ensure customers </a:t>
            </a:r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 send data </a:t>
            </a:r>
            <a:r>
              <a:rPr lang="en-US" sz="2000" dirty="0">
                <a:solidFill>
                  <a:srgbClr val="236192">
                    <a:lumMod val="20000"/>
                    <a:lumOff val="80000"/>
                  </a:srgbClr>
                </a:solidFill>
              </a:rPr>
              <a:t>to </a:t>
            </a:r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PTC</a:t>
            </a:r>
            <a:endParaRPr lang="en-US" sz="2000" dirty="0">
              <a:solidFill>
                <a:srgbClr val="23619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27931" y="2917726"/>
            <a:ext cx="2959733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Determine where </a:t>
            </a:r>
            <a:r>
              <a:rPr lang="en-US" sz="2000" dirty="0">
                <a:solidFill>
                  <a:srgbClr val="007E75">
                    <a:lumMod val="20000"/>
                    <a:lumOff val="80000"/>
                  </a:srgbClr>
                </a:solidFill>
              </a:rPr>
              <a:t>customers are on their journey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27932" y="188550"/>
            <a:ext cx="2959733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Identify journeys and related</a:t>
            </a:r>
          </a:p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proactive touchpoints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69819" y="188742"/>
            <a:ext cx="2814964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Create Recommendation lifecycle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9819" y="1549728"/>
            <a:ext cx="2814964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Define areas where we should make Recommendations</a:t>
            </a:r>
            <a:endParaRPr lang="en-US" sz="2000" baseline="30000" dirty="0" smtClean="0">
              <a:solidFill>
                <a:srgbClr val="6DAD3C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69819" y="2921256"/>
            <a:ext cx="2814964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6DAD3C">
                    <a:lumMod val="20000"/>
                    <a:lumOff val="80000"/>
                  </a:srgbClr>
                </a:solidFill>
              </a:rPr>
              <a:t>Design services for </a:t>
            </a:r>
            <a:r>
              <a:rPr lang="fr-FR" sz="2000" dirty="0" err="1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Recommendations</a:t>
            </a:r>
            <a:endParaRPr lang="en-US" sz="2000" baseline="30000" dirty="0" smtClean="0">
              <a:solidFill>
                <a:srgbClr val="6DAD3C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09044" y="188742"/>
            <a:ext cx="2698215" cy="64805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Develop</a:t>
            </a:r>
          </a:p>
          <a:p>
            <a:pPr algn="ctr"/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recommender engines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9045" y="1549728"/>
            <a:ext cx="2698213" cy="72628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Connect PTC data lake to TS systems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09045" y="2921256"/>
            <a:ext cx="2698213" cy="113157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E57200">
                    <a:lumMod val="20000"/>
                    <a:lumOff val="80000"/>
                  </a:srgbClr>
                </a:solidFill>
              </a:rPr>
              <a:t>Evolve </a:t>
            </a:r>
            <a:r>
              <a:rPr lang="en-US" sz="200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existing processes </a:t>
            </a:r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to </a:t>
            </a:r>
            <a:r>
              <a:rPr lang="en-US" sz="20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leverage </a:t>
            </a:r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collected </a:t>
            </a:r>
            <a:r>
              <a:rPr lang="en-US" sz="20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data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109031" y="2277001"/>
            <a:ext cx="1390264" cy="42571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CRM</a:t>
            </a:r>
            <a:endParaRPr lang="en-US" sz="20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99464" y="2277000"/>
            <a:ext cx="1307794" cy="42571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eSupport</a:t>
            </a:r>
            <a:endParaRPr lang="en-US" sz="16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09042" y="836800"/>
            <a:ext cx="1390347" cy="50405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Deterministic</a:t>
            </a:r>
          </a:p>
          <a:p>
            <a:pPr algn="ctr"/>
            <a:r>
              <a:rPr lang="fr-FR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(CCCAT,…)</a:t>
            </a:r>
            <a:endParaRPr lang="en-US" sz="16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9702" y="836800"/>
            <a:ext cx="1307557" cy="50405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Statistical</a:t>
            </a:r>
          </a:p>
          <a:p>
            <a:pPr algn="ctr"/>
            <a:r>
              <a:rPr lang="fr-FR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(</a:t>
            </a:r>
            <a:r>
              <a:rPr lang="fr-FR" sz="1600" dirty="0" err="1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Big</a:t>
            </a:r>
            <a:r>
              <a:rPr lang="fr-FR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 Data)</a:t>
            </a:r>
            <a:endParaRPr lang="en-US" sz="16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030" name="Picture 6" descr="D:\temp\arrow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84" y="4056660"/>
            <a:ext cx="1461315" cy="1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emp\technology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499" y="4149122"/>
            <a:ext cx="1197668" cy="11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temp\chec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561" y="4221108"/>
            <a:ext cx="1125480" cy="112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temp\roa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1395" y="4149123"/>
            <a:ext cx="1252804" cy="12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9140553" y="1556740"/>
            <a:ext cx="2959733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Instrument eSupport to collect users behaviors and profiles</a:t>
            </a:r>
            <a:endParaRPr lang="en-US" sz="2000" dirty="0">
              <a:solidFill>
                <a:srgbClr val="007E75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347" y="2921256"/>
            <a:ext cx="2743166" cy="1152000"/>
          </a:xfrm>
          <a:prstGeom prst="rect">
            <a:avLst/>
          </a:prstGeom>
          <a:solidFill>
            <a:srgbClr val="000000">
              <a:alpha val="30980"/>
            </a:srgbClr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Make PTC products machine-serviceable </a:t>
            </a:r>
            <a:r>
              <a:rPr lang="en-US" sz="16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(diagnostic &amp; healing)</a:t>
            </a:r>
            <a:endParaRPr lang="en-US" sz="1600" dirty="0">
              <a:solidFill>
                <a:srgbClr val="236192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8576" cy="6863820"/>
          </a:xfrm>
          <a:prstGeom prst="rect">
            <a:avLst/>
          </a:prstGeom>
          <a:pattFill prst="dkDnDiag">
            <a:fgClr>
              <a:schemeClr val="tx1"/>
            </a:fgClr>
            <a:bgClr>
              <a:srgbClr val="0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45280"/>
            <a:ext cx="3064080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Connect</a:t>
            </a:r>
          </a:p>
          <a:p>
            <a:pPr algn="ctr"/>
            <a:r>
              <a:rPr lang="en-US" sz="2800" b="1" dirty="0" smtClean="0">
                <a:solidFill>
                  <a:srgbClr val="009CDE"/>
                </a:solidFill>
              </a:rPr>
              <a:t>PTC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1891" y="5445280"/>
            <a:ext cx="2951696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Leverage</a:t>
            </a:r>
          </a:p>
          <a:p>
            <a:pPr algn="ctr"/>
            <a:r>
              <a:rPr lang="en-US" sz="2800" b="1" dirty="0" smtClean="0">
                <a:solidFill>
                  <a:srgbClr val="E57200"/>
                </a:solidFill>
              </a:rPr>
              <a:t>COLLECTED DAT</a:t>
            </a:r>
            <a:r>
              <a:rPr lang="en-US" sz="2800" dirty="0" smtClean="0">
                <a:solidFill>
                  <a:srgbClr val="E57200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2629" y="5445280"/>
            <a:ext cx="3185948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Develop support on </a:t>
            </a:r>
            <a:r>
              <a:rPr lang="en-US" sz="2600" b="1" dirty="0" smtClean="0">
                <a:solidFill>
                  <a:srgbClr val="007E75"/>
                </a:solidFill>
              </a:rPr>
              <a:t>CUSTOMER JOURNEY</a:t>
            </a:r>
            <a:endParaRPr lang="en-US" sz="2600" b="1" dirty="0">
              <a:solidFill>
                <a:srgbClr val="007E7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3587" y="5445280"/>
            <a:ext cx="3069042" cy="10801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Expand from cases to</a:t>
            </a:r>
          </a:p>
          <a:p>
            <a:pPr algn="ctr"/>
            <a:r>
              <a:rPr lang="en-US" sz="2600" b="1" spc="-100" dirty="0" smtClean="0">
                <a:solidFill>
                  <a:srgbClr val="6DAD3C"/>
                </a:solidFill>
              </a:rPr>
              <a:t>RECOMMENDATIONS</a:t>
            </a:r>
            <a:endParaRPr lang="en-US" sz="2600" b="1" spc="-100" baseline="30000" dirty="0" smtClean="0">
              <a:solidFill>
                <a:srgbClr val="6DAD3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6586" y="1"/>
            <a:ext cx="0" cy="6858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12630" y="0"/>
            <a:ext cx="0" cy="6858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41974" y="0"/>
            <a:ext cx="0" cy="6858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4347" y="188742"/>
            <a:ext cx="2743166" cy="1152000"/>
          </a:xfrm>
          <a:prstGeom prst="rect">
            <a:avLst/>
          </a:prstGeom>
          <a:solidFill>
            <a:srgbClr val="000000">
              <a:alpha val="30980"/>
            </a:srgbClr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36192">
                    <a:lumMod val="20000"/>
                    <a:lumOff val="80000"/>
                  </a:srgbClr>
                </a:solidFill>
              </a:rPr>
              <a:t>Instrument PTC products to </a:t>
            </a:r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collect the right data</a:t>
            </a:r>
            <a:endParaRPr lang="en-US" sz="2000" dirty="0">
              <a:solidFill>
                <a:srgbClr val="23619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47" y="1549728"/>
            <a:ext cx="2743166" cy="1152000"/>
          </a:xfrm>
          <a:prstGeom prst="rect">
            <a:avLst/>
          </a:prstGeom>
          <a:solidFill>
            <a:srgbClr val="000000">
              <a:alpha val="30980"/>
            </a:srgbClr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36192">
                    <a:lumMod val="20000"/>
                    <a:lumOff val="80000"/>
                  </a:srgbClr>
                </a:solidFill>
              </a:rPr>
              <a:t>Ensure customers </a:t>
            </a:r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 send data </a:t>
            </a:r>
            <a:r>
              <a:rPr lang="en-US" sz="2000" dirty="0">
                <a:solidFill>
                  <a:srgbClr val="236192">
                    <a:lumMod val="20000"/>
                    <a:lumOff val="80000"/>
                  </a:srgbClr>
                </a:solidFill>
              </a:rPr>
              <a:t>to </a:t>
            </a:r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PTC</a:t>
            </a:r>
            <a:endParaRPr lang="en-US" sz="2000" dirty="0">
              <a:solidFill>
                <a:srgbClr val="23619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27931" y="2917726"/>
            <a:ext cx="2959733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Determine where </a:t>
            </a:r>
            <a:r>
              <a:rPr lang="en-US" sz="2000" dirty="0">
                <a:solidFill>
                  <a:srgbClr val="007E75">
                    <a:lumMod val="20000"/>
                    <a:lumOff val="80000"/>
                  </a:srgbClr>
                </a:solidFill>
              </a:rPr>
              <a:t>customers are on their journey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27932" y="188550"/>
            <a:ext cx="2959733" cy="1152000"/>
          </a:xfrm>
          <a:prstGeom prst="rect">
            <a:avLst/>
          </a:prstGeom>
          <a:noFill/>
          <a:ln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Identify journeys and related</a:t>
            </a:r>
          </a:p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proactive touchpoints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09044" y="188742"/>
            <a:ext cx="2698215" cy="6480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Develop</a:t>
            </a:r>
          </a:p>
          <a:p>
            <a:pPr algn="ctr"/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recommender engines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9045" y="1549728"/>
            <a:ext cx="2698213" cy="72628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Connect PTC data lake to TS systems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09045" y="2921256"/>
            <a:ext cx="2698213" cy="113157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E57200">
                    <a:lumMod val="20000"/>
                    <a:lumOff val="80000"/>
                  </a:srgbClr>
                </a:solidFill>
              </a:rPr>
              <a:t>Evolve </a:t>
            </a:r>
            <a:r>
              <a:rPr lang="en-US" sz="200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existing processes </a:t>
            </a:r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to </a:t>
            </a:r>
            <a:r>
              <a:rPr lang="en-US" sz="20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leverage </a:t>
            </a:r>
            <a:r>
              <a:rPr lang="en-US" sz="20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collected </a:t>
            </a:r>
            <a:r>
              <a:rPr lang="en-US" sz="20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data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109031" y="2277001"/>
            <a:ext cx="1390264" cy="42571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E57200">
                    <a:lumMod val="20000"/>
                    <a:lumOff val="80000"/>
                  </a:srgbClr>
                </a:solidFill>
              </a:rPr>
              <a:t>CRM</a:t>
            </a:r>
            <a:endParaRPr lang="en-US" sz="20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99464" y="2277000"/>
            <a:ext cx="1307794" cy="42571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eSupport</a:t>
            </a:r>
            <a:endParaRPr lang="en-US" sz="16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09042" y="836800"/>
            <a:ext cx="1390347" cy="5040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Deterministic</a:t>
            </a:r>
          </a:p>
          <a:p>
            <a:pPr algn="ctr"/>
            <a:r>
              <a:rPr lang="fr-FR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(CCCAT,…)</a:t>
            </a:r>
            <a:endParaRPr lang="en-US" sz="16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9702" y="836800"/>
            <a:ext cx="1307557" cy="5040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Statistical</a:t>
            </a:r>
          </a:p>
          <a:p>
            <a:pPr algn="ctr"/>
            <a:r>
              <a:rPr lang="fr-FR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(</a:t>
            </a:r>
            <a:r>
              <a:rPr lang="fr-FR" sz="1600" dirty="0" err="1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Big</a:t>
            </a:r>
            <a:r>
              <a:rPr lang="fr-FR" sz="1600" dirty="0" smtClean="0">
                <a:solidFill>
                  <a:srgbClr val="E57200">
                    <a:lumMod val="20000"/>
                    <a:lumOff val="80000"/>
                  </a:srgbClr>
                </a:solidFill>
              </a:rPr>
              <a:t> Data)</a:t>
            </a:r>
            <a:endParaRPr lang="en-US" sz="1600" dirty="0">
              <a:solidFill>
                <a:srgbClr val="E57200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030" name="Picture 6" descr="D:\temp\arrow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84" y="4056660"/>
            <a:ext cx="1461315" cy="1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emp\technology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499" y="4149122"/>
            <a:ext cx="1197668" cy="11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temp\chec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561" y="4221108"/>
            <a:ext cx="1125480" cy="112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temp\roa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1395" y="4149123"/>
            <a:ext cx="1252804" cy="12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9140553" y="1556740"/>
            <a:ext cx="2959733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E75">
                    <a:lumMod val="20000"/>
                    <a:lumOff val="80000"/>
                  </a:srgbClr>
                </a:solidFill>
              </a:rPr>
              <a:t>Instrument eSupport to collect users behaviors and profiles</a:t>
            </a:r>
            <a:endParaRPr lang="en-US" sz="2000" dirty="0">
              <a:solidFill>
                <a:srgbClr val="007E75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347" y="2921256"/>
            <a:ext cx="2743166" cy="1152000"/>
          </a:xfrm>
          <a:prstGeom prst="rect">
            <a:avLst/>
          </a:prstGeom>
          <a:solidFill>
            <a:srgbClr val="000000">
              <a:alpha val="30980"/>
            </a:srgbClr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Make PTC products machine-serviceable </a:t>
            </a:r>
            <a:r>
              <a:rPr lang="en-US" sz="1600" dirty="0" smtClean="0">
                <a:solidFill>
                  <a:srgbClr val="236192">
                    <a:lumMod val="20000"/>
                    <a:lumOff val="80000"/>
                  </a:srgbClr>
                </a:solidFill>
              </a:rPr>
              <a:t>(diagnostic &amp; healing)</a:t>
            </a:r>
            <a:endParaRPr lang="en-US" sz="1600" dirty="0">
              <a:solidFill>
                <a:srgbClr val="23619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69819" y="188742"/>
            <a:ext cx="2814964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Create Recommendation lifecycle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69819" y="1549728"/>
            <a:ext cx="2814964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Define areas where we should make Recommendations</a:t>
            </a:r>
            <a:endParaRPr lang="en-US" sz="2000" baseline="30000" dirty="0" smtClean="0">
              <a:solidFill>
                <a:srgbClr val="6DAD3C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69819" y="2921256"/>
            <a:ext cx="2814964" cy="1152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6DAD3C">
                    <a:lumMod val="20000"/>
                    <a:lumOff val="80000"/>
                  </a:srgbClr>
                </a:solidFill>
              </a:rPr>
              <a:t>Design services for </a:t>
            </a:r>
            <a:r>
              <a:rPr lang="fr-FR" sz="2000" dirty="0" err="1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Recommendations</a:t>
            </a:r>
            <a:endParaRPr lang="en-US" sz="2000" baseline="30000" dirty="0" smtClean="0">
              <a:solidFill>
                <a:srgbClr val="6DAD3C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8852" y="2852936"/>
            <a:ext cx="916668" cy="1183658"/>
          </a:xfrm>
        </p:spPr>
        <p:txBody>
          <a:bodyPr wrap="none">
            <a:noAutofit/>
          </a:bodyPr>
          <a:lstStyle/>
          <a:p>
            <a:r>
              <a:rPr lang="en-US" sz="8200" dirty="0" smtClean="0"/>
              <a:t>3.1</a:t>
            </a:r>
            <a:endParaRPr lang="en-US" sz="8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7817" y="3060930"/>
            <a:ext cx="9319456" cy="861774"/>
          </a:xfrm>
        </p:spPr>
        <p:txBody>
          <a:bodyPr/>
          <a:lstStyle/>
          <a:p>
            <a:r>
              <a:rPr lang="en-US" dirty="0"/>
              <a:t>2017 roadmap highlight</a:t>
            </a:r>
            <a:br>
              <a:rPr lang="en-US" dirty="0"/>
            </a:br>
            <a:r>
              <a:rPr lang="en-US" sz="2800" dirty="0" err="1" smtClean="0"/>
              <a:t>ExPand</a:t>
            </a:r>
            <a:r>
              <a:rPr lang="en-US" sz="2800" dirty="0" smtClean="0"/>
              <a:t> </a:t>
            </a:r>
            <a:r>
              <a:rPr lang="en-US" sz="2800" dirty="0"/>
              <a:t>recommendations with “Smart </a:t>
            </a:r>
            <a:r>
              <a:rPr lang="en-US" sz="2800" dirty="0" smtClean="0"/>
              <a:t>KCS”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58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KCS ENABLER OF PROACTIVE SUPPORT – OUR ROADMAP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86282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1.0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7394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2.0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8506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3.0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9618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4.0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5170" y="0"/>
            <a:ext cx="3055559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050" b="1" dirty="0" smtClean="0">
                <a:solidFill>
                  <a:srgbClr val="FFFFFF"/>
                </a:solidFill>
              </a:rPr>
              <a:t>K  C  S</a:t>
            </a:r>
            <a:endParaRPr lang="en-US" sz="105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https://mir-s3-cdn-cf.behance.net/project_modules/disp/cd0efd20434285.562eb377d03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6" y="198120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khapora.com/image/tu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97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894606" y="2133600"/>
            <a:ext cx="76389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888239" y="2667000"/>
            <a:ext cx="732061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797387" y="5890260"/>
            <a:ext cx="374306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</a:rPr>
              <a:t>DEPLOY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flipV="1">
            <a:off x="901550" y="3451860"/>
            <a:ext cx="2368058" cy="2895600"/>
          </a:xfrm>
          <a:prstGeom prst="bentArrow">
            <a:avLst>
              <a:gd name="adj1" fmla="val 10131"/>
              <a:gd name="adj2" fmla="val 10190"/>
              <a:gd name="adj3" fmla="val 10949"/>
              <a:gd name="adj4" fmla="val 170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37665" y="889011"/>
            <a:ext cx="11916681" cy="323165"/>
            <a:chOff x="213519" y="1600200"/>
            <a:chExt cx="11887200" cy="323165"/>
          </a:xfrm>
        </p:grpSpPr>
        <p:sp>
          <p:nvSpPr>
            <p:cNvPr id="49" name="TextBox 48"/>
            <p:cNvSpPr txBox="1"/>
            <p:nvPr/>
          </p:nvSpPr>
          <p:spPr>
            <a:xfrm>
              <a:off x="213519" y="1600200"/>
              <a:ext cx="118872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100" dirty="0" smtClean="0">
                  <a:solidFill>
                    <a:srgbClr val="3A3A3B"/>
                  </a:solidFill>
                </a:rPr>
                <a:t>An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finds</a:t>
              </a:r>
              <a:r>
                <a:rPr lang="fr-FR" sz="2100" dirty="0" smtClean="0">
                  <a:solidFill>
                    <a:srgbClr val="3A3A3B"/>
                  </a:solidFill>
                </a:rPr>
                <a:t> a solution,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confirms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its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relevency</a:t>
              </a:r>
              <a:r>
                <a:rPr lang="fr-FR" sz="2100" dirty="0" smtClean="0">
                  <a:solidFill>
                    <a:srgbClr val="3A3A3B"/>
                  </a:solidFill>
                </a:rPr>
                <a:t>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implements</a:t>
              </a:r>
              <a:r>
                <a:rPr lang="fr-FR" sz="2100" dirty="0" smtClean="0">
                  <a:solidFill>
                    <a:srgbClr val="3A3A3B"/>
                  </a:solidFill>
                </a:rPr>
                <a:t> the solution</a:t>
              </a:r>
              <a:endParaRPr lang="en-US" sz="2100" dirty="0" smtClean="0">
                <a:solidFill>
                  <a:srgbClr val="3A3A3B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5009" y="1600200"/>
              <a:ext cx="1258658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C00000"/>
                  </a:solidFill>
                </a:rPr>
                <a:t>AGENT</a:t>
              </a:r>
              <a:endParaRPr lang="en-US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46576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967472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734885" y="1381094"/>
            <a:ext cx="2597225" cy="3038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Article 123456</a:t>
            </a:r>
          </a:p>
          <a:p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smtClean="0">
                <a:solidFill>
                  <a:srgbClr val="009CDE"/>
                </a:solidFill>
              </a:rPr>
              <a:t>Description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error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xyz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when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starting</a:t>
            </a:r>
            <a:r>
              <a:rPr lang="fr-FR" sz="1200" dirty="0" smtClean="0">
                <a:solidFill>
                  <a:srgbClr val="236192"/>
                </a:solidFill>
              </a:rPr>
              <a:t> workflow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Applies</a:t>
            </a:r>
            <a:r>
              <a:rPr lang="fr-FR" sz="1200" b="1" dirty="0" smtClean="0">
                <a:solidFill>
                  <a:srgbClr val="009CDE"/>
                </a:solidFill>
              </a:rPr>
              <a:t> to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10.2</a:t>
            </a: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Root</a:t>
            </a:r>
            <a:r>
              <a:rPr lang="fr-FR" sz="1200" b="1" dirty="0" smtClean="0">
                <a:solidFill>
                  <a:srgbClr val="009CDE"/>
                </a:solidFill>
              </a:rPr>
              <a:t> cause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Incompatibility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between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properties</a:t>
            </a:r>
            <a:r>
              <a:rPr lang="fr-FR" sz="1200" dirty="0" smtClean="0">
                <a:solidFill>
                  <a:srgbClr val="236192"/>
                </a:solidFill>
              </a:rPr>
              <a:t> A and B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Resolution</a:t>
            </a:r>
            <a:endParaRPr lang="fr-FR" sz="1200" b="1" dirty="0" smtClean="0">
              <a:solidFill>
                <a:srgbClr val="009CDE"/>
              </a:solidFill>
            </a:endParaRP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unset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obsolete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property</a:t>
            </a:r>
            <a:r>
              <a:rPr lang="fr-FR" sz="1200" dirty="0">
                <a:solidFill>
                  <a:srgbClr val="236192"/>
                </a:solidFill>
              </a:rPr>
              <a:t> A</a:t>
            </a:r>
            <a:endParaRPr lang="en-US" sz="1200" dirty="0">
              <a:solidFill>
                <a:srgbClr val="236192"/>
              </a:solidFill>
            </a:endParaRPr>
          </a:p>
        </p:txBody>
      </p:sp>
      <p:pic>
        <p:nvPicPr>
          <p:cNvPr id="54" name="Picture 4" descr="http://aesclic.fr/img/syst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36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9075170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0.5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5170" y="152400"/>
            <a:ext cx="611112" cy="609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b="1" dirty="0">
                <a:solidFill>
                  <a:srgbClr val="FFFFFF"/>
                </a:solidFill>
              </a:rPr>
              <a:t>0.5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 rot="20476588">
            <a:off x="8036033" y="1600200"/>
            <a:ext cx="3284726" cy="32004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476588">
            <a:off x="8135538" y="1750046"/>
            <a:ext cx="290278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FFFF"/>
                </a:solidFill>
              </a:rPr>
              <a:t>2010</a:t>
            </a:r>
          </a:p>
          <a:p>
            <a:pPr algn="ctr"/>
            <a:r>
              <a:rPr lang="fr-FR" sz="4800" dirty="0" smtClean="0">
                <a:solidFill>
                  <a:srgbClr val="FFFFFF"/>
                </a:solidFill>
              </a:rPr>
              <a:t>WE WERE</a:t>
            </a:r>
          </a:p>
          <a:p>
            <a:pPr algn="ctr"/>
            <a:r>
              <a:rPr lang="fr-FR" sz="6600" b="1" dirty="0" smtClean="0">
                <a:solidFill>
                  <a:srgbClr val="FFFFFF"/>
                </a:solidFill>
              </a:rPr>
              <a:t>THERE</a:t>
            </a:r>
            <a:endParaRPr lang="en-US" sz="4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2" grpId="0" animBg="1"/>
      <p:bldP spid="34" grpId="0" animBg="1"/>
      <p:bldP spid="53" grpId="0" animBg="1"/>
      <p:bldP spid="5" grpId="0" animBg="1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KCS ENABLER OF PROACTIVE SUPPORT – OUR ROADMAP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5170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236192">
                    <a:lumMod val="60000"/>
                    <a:lumOff val="40000"/>
                  </a:srgbClr>
                </a:solidFill>
              </a:rPr>
              <a:t>0.5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82" y="152400"/>
            <a:ext cx="611112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rgbClr val="FFFFFF"/>
                </a:solidFill>
              </a:rPr>
              <a:t>1.0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7394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2.0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8506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3.0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9618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4.0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5170" y="0"/>
            <a:ext cx="3055559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050" b="1" dirty="0" smtClean="0">
                <a:solidFill>
                  <a:srgbClr val="FFFFFF"/>
                </a:solidFill>
              </a:rPr>
              <a:t>K  C  S</a:t>
            </a:r>
            <a:endParaRPr lang="en-US" sz="105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https://mir-s3-cdn-cf.behance.net/project_modules/disp/cd0efd20434285.562eb377d03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6" y="198120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khapora.com/image/tu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97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894606" y="2133600"/>
            <a:ext cx="76389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888239" y="2667000"/>
            <a:ext cx="732061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6200000">
            <a:off x="3614398" y="4708593"/>
            <a:ext cx="838200" cy="4583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</a:rPr>
              <a:t>SEARCH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flipV="1">
            <a:off x="901550" y="3451860"/>
            <a:ext cx="2368058" cy="2895600"/>
          </a:xfrm>
          <a:prstGeom prst="bentArrow">
            <a:avLst>
              <a:gd name="adj1" fmla="val 10131"/>
              <a:gd name="adj2" fmla="val 10190"/>
              <a:gd name="adj3" fmla="val 10949"/>
              <a:gd name="adj4" fmla="val 170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4972050"/>
            <a:ext cx="1069446" cy="2916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ASSESS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7665" y="889011"/>
            <a:ext cx="11916681" cy="323165"/>
            <a:chOff x="213519" y="1600200"/>
            <a:chExt cx="11887200" cy="323165"/>
          </a:xfrm>
        </p:grpSpPr>
        <p:sp>
          <p:nvSpPr>
            <p:cNvPr id="43" name="TextBox 42"/>
            <p:cNvSpPr txBox="1"/>
            <p:nvPr/>
          </p:nvSpPr>
          <p:spPr>
            <a:xfrm>
              <a:off x="213519" y="1600200"/>
              <a:ext cx="118872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100" dirty="0" smtClean="0">
                  <a:solidFill>
                    <a:srgbClr val="3A3A3B"/>
                  </a:solidFill>
                </a:rPr>
                <a:t>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finds</a:t>
              </a:r>
              <a:r>
                <a:rPr lang="fr-FR" sz="2100" dirty="0" smtClean="0">
                  <a:solidFill>
                    <a:srgbClr val="3A3A3B"/>
                  </a:solidFill>
                </a:rPr>
                <a:t> a solution,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confirms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its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relevency</a:t>
              </a:r>
              <a:r>
                <a:rPr lang="fr-FR" sz="2100" dirty="0" smtClean="0">
                  <a:solidFill>
                    <a:srgbClr val="3A3A3B"/>
                  </a:solidFill>
                </a:rPr>
                <a:t>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implements</a:t>
              </a:r>
              <a:r>
                <a:rPr lang="fr-FR" sz="2100" dirty="0" smtClean="0">
                  <a:solidFill>
                    <a:srgbClr val="3A3A3B"/>
                  </a:solidFill>
                </a:rPr>
                <a:t> the solution</a:t>
              </a:r>
              <a:endParaRPr lang="en-US" sz="2100" dirty="0" smtClean="0">
                <a:solidFill>
                  <a:srgbClr val="3A3A3B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5008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46576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67472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734885" y="1381094"/>
            <a:ext cx="2597225" cy="3038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Article 123456</a:t>
            </a:r>
          </a:p>
          <a:p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smtClean="0">
                <a:solidFill>
                  <a:srgbClr val="009CDE"/>
                </a:solidFill>
              </a:rPr>
              <a:t>Description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error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xyz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when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starting</a:t>
            </a:r>
            <a:r>
              <a:rPr lang="fr-FR" sz="1200" dirty="0" smtClean="0">
                <a:solidFill>
                  <a:srgbClr val="236192"/>
                </a:solidFill>
              </a:rPr>
              <a:t> workflow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Applies</a:t>
            </a:r>
            <a:r>
              <a:rPr lang="fr-FR" sz="1200" b="1" dirty="0" smtClean="0">
                <a:solidFill>
                  <a:srgbClr val="009CDE"/>
                </a:solidFill>
              </a:rPr>
              <a:t> to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10.2</a:t>
            </a: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Root</a:t>
            </a:r>
            <a:r>
              <a:rPr lang="fr-FR" sz="1200" b="1" dirty="0" smtClean="0">
                <a:solidFill>
                  <a:srgbClr val="009CDE"/>
                </a:solidFill>
              </a:rPr>
              <a:t> cause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Incompatibility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between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properties</a:t>
            </a:r>
            <a:r>
              <a:rPr lang="fr-FR" sz="1200" dirty="0" smtClean="0">
                <a:solidFill>
                  <a:srgbClr val="236192"/>
                </a:solidFill>
              </a:rPr>
              <a:t> A and B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Resolution</a:t>
            </a:r>
            <a:endParaRPr lang="fr-FR" sz="1200" b="1" dirty="0" smtClean="0">
              <a:solidFill>
                <a:srgbClr val="009CDE"/>
              </a:solidFill>
            </a:endParaRP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unset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obsolete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property</a:t>
            </a:r>
            <a:r>
              <a:rPr lang="fr-FR" sz="1200" dirty="0">
                <a:solidFill>
                  <a:srgbClr val="236192"/>
                </a:solidFill>
              </a:rPr>
              <a:t> A</a:t>
            </a:r>
            <a:endParaRPr lang="en-US" sz="1200" dirty="0">
              <a:solidFill>
                <a:srgbClr val="236192"/>
              </a:solidFill>
            </a:endParaRPr>
          </a:p>
        </p:txBody>
      </p:sp>
      <p:pic>
        <p:nvPicPr>
          <p:cNvPr id="49" name="Picture 4" descr="http://www.likhapora.com/image/tu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22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aesclic.fr/img/syst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36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ight Arrow 50"/>
          <p:cNvSpPr/>
          <p:nvPr/>
        </p:nvSpPr>
        <p:spPr>
          <a:xfrm>
            <a:off x="7394618" y="5890260"/>
            <a:ext cx="1145835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</a:rPr>
              <a:t>DEPLOY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4797387" y="5890260"/>
            <a:ext cx="1069446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20476588">
            <a:off x="8036033" y="1600200"/>
            <a:ext cx="3284726" cy="32004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76588">
            <a:off x="8135538" y="1688480"/>
            <a:ext cx="2902781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FFFF"/>
                </a:solidFill>
              </a:rPr>
              <a:t>2016</a:t>
            </a:r>
          </a:p>
          <a:p>
            <a:pPr algn="ctr"/>
            <a:r>
              <a:rPr lang="fr-FR" sz="4800" dirty="0" smtClean="0">
                <a:solidFill>
                  <a:srgbClr val="FFFFFF"/>
                </a:solidFill>
              </a:rPr>
              <a:t>WE ARE  </a:t>
            </a:r>
          </a:p>
          <a:p>
            <a:pPr algn="ctr"/>
            <a:r>
              <a:rPr lang="fr-FR" sz="8000" b="1" dirty="0" smtClean="0">
                <a:solidFill>
                  <a:srgbClr val="FFFFFF"/>
                </a:solidFill>
              </a:rPr>
              <a:t>HERE</a:t>
            </a:r>
            <a:endParaRPr lang="en-US" sz="6000" b="1" dirty="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211" y="3727180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211" y="4260253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211" y="4790005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7211" y="5303862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9126951">
            <a:off x="847558" y="5849997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1905302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1358852" y="5889945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2405048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3.ggpht.com/YQTo-0hQ0ISjIZMnJPbl7C7FK52hWZfek5h0G4Zq7rwtemiZXwUJawghxsPQzu1KPJo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02" y="1447800"/>
            <a:ext cx="38958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096000" y="4972050"/>
            <a:ext cx="1069446" cy="2916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ASSESS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KCS ENABLER OF PROACTIVE SUPPORT – OUR ROADMAP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5170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236192">
                    <a:lumMod val="60000"/>
                    <a:lumOff val="40000"/>
                  </a:srgbClr>
                </a:solidFill>
              </a:rPr>
              <a:t>0.5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82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1.0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7394" y="152400"/>
            <a:ext cx="611112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rgbClr val="7F7F7F">
                    <a:lumMod val="75000"/>
                  </a:srgbClr>
                </a:solidFill>
              </a:rPr>
              <a:t>2.0</a:t>
            </a:r>
            <a:endParaRPr lang="en-US" sz="2400" b="1" dirty="0" smtClean="0">
              <a:solidFill>
                <a:srgbClr val="7F7F7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8506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3.0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9618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236192">
                    <a:lumMod val="60000"/>
                    <a:lumOff val="40000"/>
                  </a:srgbClr>
                </a:solidFill>
              </a:rPr>
              <a:t>4.0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5170" y="0"/>
            <a:ext cx="3055559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050" b="1" dirty="0" smtClean="0">
                <a:solidFill>
                  <a:srgbClr val="FFFFFF"/>
                </a:solidFill>
              </a:rPr>
              <a:t>K  C  S</a:t>
            </a:r>
            <a:endParaRPr lang="en-US" sz="105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https://mir-s3-cdn-cf.behance.net/project_modules/disp/cd0efd20434285.562eb377d0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6" y="198120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khapora.com/image/tu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97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894606" y="2133600"/>
            <a:ext cx="76389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888239" y="2667000"/>
            <a:ext cx="732061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FFFFFF"/>
              </a:solidFill>
            </a:endParaRPr>
          </a:p>
        </p:txBody>
      </p:sp>
      <p:pic>
        <p:nvPicPr>
          <p:cNvPr id="22" name="Picture 4" descr="http://www.likhapora.com/image/tu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22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aesclic.fr/img/syste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36" y="543306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16200000">
            <a:off x="3614398" y="4708593"/>
            <a:ext cx="838200" cy="4583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</a:rPr>
              <a:t>SEARCH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394618" y="5890260"/>
            <a:ext cx="1145835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</a:rPr>
              <a:t>DEPLOY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797387" y="5890260"/>
            <a:ext cx="1069446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flipV="1">
            <a:off x="901550" y="3451860"/>
            <a:ext cx="2368058" cy="2895600"/>
          </a:xfrm>
          <a:prstGeom prst="bentArrow">
            <a:avLst>
              <a:gd name="adj1" fmla="val 10131"/>
              <a:gd name="adj2" fmla="val 10190"/>
              <a:gd name="adj3" fmla="val 10949"/>
              <a:gd name="adj4" fmla="val 170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37665" y="889011"/>
            <a:ext cx="11916681" cy="323165"/>
            <a:chOff x="213519" y="1600200"/>
            <a:chExt cx="11887200" cy="323165"/>
          </a:xfrm>
        </p:grpSpPr>
        <p:sp>
          <p:nvSpPr>
            <p:cNvPr id="49" name="TextBox 48"/>
            <p:cNvSpPr txBox="1"/>
            <p:nvPr/>
          </p:nvSpPr>
          <p:spPr>
            <a:xfrm>
              <a:off x="213519" y="1600200"/>
              <a:ext cx="118872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100" dirty="0" smtClean="0">
                  <a:solidFill>
                    <a:srgbClr val="3A3A3B"/>
                  </a:solidFill>
                </a:rPr>
                <a:t>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finds</a:t>
              </a:r>
              <a:r>
                <a:rPr lang="fr-FR" sz="2100" dirty="0" smtClean="0">
                  <a:solidFill>
                    <a:srgbClr val="3A3A3B"/>
                  </a:solidFill>
                </a:rPr>
                <a:t> a solution,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confirms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its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relevency</a:t>
              </a:r>
              <a:r>
                <a:rPr lang="fr-FR" sz="2100" dirty="0" smtClean="0">
                  <a:solidFill>
                    <a:srgbClr val="3A3A3B"/>
                  </a:solidFill>
                </a:rPr>
                <a:t>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implements</a:t>
              </a:r>
              <a:r>
                <a:rPr lang="fr-FR" sz="2100" dirty="0" smtClean="0">
                  <a:solidFill>
                    <a:srgbClr val="3A3A3B"/>
                  </a:solidFill>
                </a:rPr>
                <a:t> the solution</a:t>
              </a:r>
              <a:endParaRPr lang="en-US" sz="2100" dirty="0" smtClean="0">
                <a:solidFill>
                  <a:srgbClr val="3A3A3B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5008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46576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6DAD3C"/>
                  </a:solidFill>
                </a:rPr>
                <a:t>TOOL</a:t>
              </a:r>
              <a:endParaRPr lang="en-US" sz="2000" dirty="0" smtClean="0">
                <a:solidFill>
                  <a:srgbClr val="6DAD3C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967472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313622" y="1381094"/>
            <a:ext cx="2615718" cy="1676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  <a:prstDash val="sysDash"/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Smart Article 123456</a:t>
            </a:r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Assessment</a:t>
            </a:r>
            <a:r>
              <a:rPr lang="fr-FR" sz="1200" b="1" dirty="0" smtClean="0">
                <a:solidFill>
                  <a:srgbClr val="009CDE"/>
                </a:solidFill>
              </a:rPr>
              <a:t> script</a:t>
            </a:r>
            <a:endParaRPr lang="fr-FR" sz="1200" b="1" dirty="0" smtClean="0">
              <a:solidFill>
                <a:srgbClr val="FFFFFF"/>
              </a:solidFill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84894" y="1981200"/>
            <a:ext cx="2302014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srgbClr val="6DAD3C"/>
                </a:solidFill>
                <a:latin typeface="Courier" pitchFamily="49" charset="0"/>
              </a:rPr>
              <a:t>Version</a:t>
            </a:r>
            <a:r>
              <a:rPr lang="fr-FR" sz="1200" dirty="0" smtClean="0">
                <a:solidFill>
                  <a:srgbClr val="FFFFFF"/>
                </a:solidFill>
                <a:latin typeface="Courier" pitchFamily="49" charset="0"/>
              </a:rPr>
              <a:t> == </a:t>
            </a:r>
            <a:r>
              <a:rPr lang="fr-FR" sz="1200" dirty="0" smtClean="0">
                <a:solidFill>
                  <a:srgbClr val="E57200"/>
                </a:solidFill>
                <a:latin typeface="Courier" pitchFamily="49" charset="0"/>
              </a:rPr>
              <a:t>10.2</a:t>
            </a:r>
            <a:endParaRPr lang="fr-FR" sz="1200" dirty="0">
              <a:solidFill>
                <a:srgbClr val="E57200"/>
              </a:solidFill>
              <a:latin typeface="Courier" pitchFamily="49" charset="0"/>
            </a:endParaRPr>
          </a:p>
          <a:p>
            <a:r>
              <a:rPr lang="fr-FR" sz="1200" dirty="0" smtClean="0">
                <a:solidFill>
                  <a:srgbClr val="FFFFFF"/>
                </a:solidFill>
                <a:latin typeface="Courier" pitchFamily="49" charset="0"/>
              </a:rPr>
              <a:t>   AND</a:t>
            </a:r>
            <a:endParaRPr lang="fr-FR" sz="1200" dirty="0">
              <a:solidFill>
                <a:srgbClr val="FFFFFF"/>
              </a:solidFill>
              <a:latin typeface="Courier" pitchFamily="49" charset="0"/>
            </a:endParaRPr>
          </a:p>
          <a:p>
            <a:r>
              <a:rPr lang="fr-FR" sz="1200" b="1" dirty="0" smtClean="0">
                <a:solidFill>
                  <a:srgbClr val="6DAD3C"/>
                </a:solidFill>
                <a:latin typeface="Courier" pitchFamily="49" charset="0"/>
              </a:rPr>
              <a:t>   </a:t>
            </a:r>
            <a:r>
              <a:rPr lang="fr-FR" sz="1200" b="1" dirty="0" err="1" smtClean="0">
                <a:solidFill>
                  <a:srgbClr val="6DAD3C"/>
                </a:solidFill>
                <a:latin typeface="Courier" pitchFamily="49" charset="0"/>
              </a:rPr>
              <a:t>propertyA</a:t>
            </a:r>
            <a:r>
              <a:rPr lang="fr-FR" sz="1200" dirty="0" smtClean="0">
                <a:solidFill>
                  <a:srgbClr val="6DAD3C"/>
                </a:solidFill>
                <a:latin typeface="Courier" pitchFamily="49" charset="0"/>
              </a:rPr>
              <a:t> </a:t>
            </a:r>
            <a:r>
              <a:rPr lang="fr-FR" sz="1200" dirty="0" err="1" smtClean="0">
                <a:solidFill>
                  <a:srgbClr val="009CDE"/>
                </a:solidFill>
                <a:latin typeface="Courier" pitchFamily="49" charset="0"/>
              </a:rPr>
              <a:t>isSet</a:t>
            </a:r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r>
              <a:rPr lang="fr-FR" sz="1200" dirty="0" smtClean="0">
                <a:solidFill>
                  <a:srgbClr val="FFFFFF"/>
                </a:solidFill>
                <a:latin typeface="Courier" pitchFamily="49" charset="0"/>
              </a:rPr>
              <a:t>   AND</a:t>
            </a:r>
          </a:p>
          <a:p>
            <a:r>
              <a:rPr lang="fr-FR" sz="1200" b="1" dirty="0" smtClean="0">
                <a:solidFill>
                  <a:srgbClr val="6DAD3C"/>
                </a:solidFill>
                <a:latin typeface="Courier" pitchFamily="49" charset="0"/>
              </a:rPr>
              <a:t>   </a:t>
            </a:r>
            <a:r>
              <a:rPr lang="fr-FR" sz="1200" b="1" dirty="0" err="1" smtClean="0">
                <a:solidFill>
                  <a:srgbClr val="6DAD3C"/>
                </a:solidFill>
                <a:latin typeface="Courier" pitchFamily="49" charset="0"/>
              </a:rPr>
              <a:t>propertyB</a:t>
            </a:r>
            <a:r>
              <a:rPr lang="fr-FR" sz="1200" dirty="0" smtClean="0">
                <a:solidFill>
                  <a:srgbClr val="FFFFFF"/>
                </a:solidFill>
                <a:latin typeface="Courier" pitchFamily="49" charset="0"/>
              </a:rPr>
              <a:t> </a:t>
            </a:r>
            <a:r>
              <a:rPr lang="fr-FR" sz="1200" dirty="0" err="1" smtClean="0">
                <a:solidFill>
                  <a:srgbClr val="009CDE"/>
                </a:solidFill>
                <a:latin typeface="Courier" pitchFamily="49" charset="0"/>
              </a:rPr>
              <a:t>isSet</a:t>
            </a:r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34885" y="1381094"/>
            <a:ext cx="2597225" cy="3038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Article 123456</a:t>
            </a:r>
          </a:p>
          <a:p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smtClean="0">
                <a:solidFill>
                  <a:srgbClr val="009CDE"/>
                </a:solidFill>
              </a:rPr>
              <a:t>Description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error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xyz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when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starting</a:t>
            </a:r>
            <a:r>
              <a:rPr lang="fr-FR" sz="1200" dirty="0" smtClean="0">
                <a:solidFill>
                  <a:srgbClr val="236192"/>
                </a:solidFill>
              </a:rPr>
              <a:t> workflow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Applies</a:t>
            </a:r>
            <a:r>
              <a:rPr lang="fr-FR" sz="1200" b="1" dirty="0" smtClean="0">
                <a:solidFill>
                  <a:srgbClr val="009CDE"/>
                </a:solidFill>
              </a:rPr>
              <a:t> to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10.2</a:t>
            </a: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Root</a:t>
            </a:r>
            <a:r>
              <a:rPr lang="fr-FR" sz="1200" b="1" dirty="0" smtClean="0">
                <a:solidFill>
                  <a:srgbClr val="009CDE"/>
                </a:solidFill>
              </a:rPr>
              <a:t> cause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Incompatibility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between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properties</a:t>
            </a:r>
            <a:r>
              <a:rPr lang="fr-FR" sz="1200" dirty="0" smtClean="0">
                <a:solidFill>
                  <a:srgbClr val="236192"/>
                </a:solidFill>
              </a:rPr>
              <a:t> A and B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Resolution</a:t>
            </a:r>
            <a:endParaRPr lang="fr-FR" sz="1200" b="1" dirty="0" smtClean="0">
              <a:solidFill>
                <a:srgbClr val="009CDE"/>
              </a:solidFill>
            </a:endParaRP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unset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obsolete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property</a:t>
            </a:r>
            <a:r>
              <a:rPr lang="fr-FR" sz="1200" dirty="0" smtClean="0">
                <a:solidFill>
                  <a:srgbClr val="236192"/>
                </a:solidFill>
              </a:rPr>
              <a:t> A</a:t>
            </a:r>
            <a:endParaRPr lang="en-US" sz="1200" dirty="0" smtClean="0">
              <a:solidFill>
                <a:srgbClr val="23619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63253" y="4829908"/>
            <a:ext cx="1222224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contourW="6350">
            <a:bevelT w="88900" h="25400" prst="coolSlant"/>
            <a:bevelB w="0"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400" dirty="0" smtClean="0">
                <a:solidFill>
                  <a:srgbClr val="3A3A3B"/>
                </a:solidFill>
              </a:rPr>
              <a:t>CHECK</a:t>
            </a:r>
          </a:p>
          <a:p>
            <a:pPr algn="ctr"/>
            <a:r>
              <a:rPr lang="fr-FR" sz="900" dirty="0" err="1" smtClean="0">
                <a:solidFill>
                  <a:srgbClr val="3A3A3B"/>
                </a:solidFill>
              </a:rPr>
              <a:t>my</a:t>
            </a:r>
            <a:r>
              <a:rPr lang="fr-FR" sz="900" dirty="0" smtClean="0">
                <a:solidFill>
                  <a:srgbClr val="3A3A3B"/>
                </a:solidFill>
              </a:rPr>
              <a:t> </a:t>
            </a:r>
            <a:r>
              <a:rPr lang="fr-FR" sz="900" dirty="0" err="1" smtClean="0">
                <a:solidFill>
                  <a:srgbClr val="3A3A3B"/>
                </a:solidFill>
              </a:rPr>
              <a:t>connected</a:t>
            </a:r>
            <a:r>
              <a:rPr lang="fr-FR" sz="900" dirty="0" smtClean="0">
                <a:solidFill>
                  <a:srgbClr val="3A3A3B"/>
                </a:solidFill>
              </a:rPr>
              <a:t> system</a:t>
            </a:r>
            <a:endParaRPr lang="en-US" sz="900" dirty="0" smtClean="0">
              <a:solidFill>
                <a:srgbClr val="3A3A3B"/>
              </a:solidFill>
            </a:endParaRPr>
          </a:p>
        </p:txBody>
      </p:sp>
      <p:pic>
        <p:nvPicPr>
          <p:cNvPr id="6145" name="Picture 1" descr="D:\temp\mou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15" y="5058508"/>
            <a:ext cx="54390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 rot="21397159">
            <a:off x="8356131" y="1938420"/>
            <a:ext cx="3593043" cy="3223172"/>
          </a:xfrm>
          <a:prstGeom prst="rect">
            <a:avLst/>
          </a:prstGeom>
          <a:noFill/>
          <a:ln w="38100">
            <a:noFill/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3A3A3B"/>
                </a:solidFill>
              </a:rPr>
              <a:t>Knowledge</a:t>
            </a:r>
            <a:r>
              <a:rPr lang="fr-FR" sz="2000" dirty="0">
                <a:solidFill>
                  <a:srgbClr val="3A3A3B"/>
                </a:solidFill>
              </a:rPr>
              <a:t> </a:t>
            </a:r>
            <a:r>
              <a:rPr lang="fr-FR" sz="2000" dirty="0" err="1">
                <a:solidFill>
                  <a:srgbClr val="3A3A3B"/>
                </a:solidFill>
              </a:rPr>
              <a:t>is</a:t>
            </a:r>
            <a:r>
              <a:rPr lang="fr-FR" sz="2000" dirty="0">
                <a:solidFill>
                  <a:srgbClr val="3A3A3B"/>
                </a:solidFill>
              </a:rPr>
              <a:t> </a:t>
            </a:r>
            <a:r>
              <a:rPr lang="fr-FR" sz="2000" dirty="0" err="1">
                <a:solidFill>
                  <a:srgbClr val="3A3A3B"/>
                </a:solidFill>
              </a:rPr>
              <a:t>extended</a:t>
            </a:r>
            <a:r>
              <a:rPr lang="fr-FR" sz="2000" dirty="0">
                <a:solidFill>
                  <a:srgbClr val="3A3A3B"/>
                </a:solidFill>
              </a:rPr>
              <a:t> to </a:t>
            </a:r>
            <a:r>
              <a:rPr lang="fr-FR" sz="2000" dirty="0" err="1">
                <a:solidFill>
                  <a:srgbClr val="3A3A3B"/>
                </a:solidFill>
              </a:rPr>
              <a:t>assesment</a:t>
            </a:r>
            <a:r>
              <a:rPr lang="fr-FR" sz="2000" dirty="0">
                <a:solidFill>
                  <a:srgbClr val="3A3A3B"/>
                </a:solidFill>
              </a:rPr>
              <a:t> </a:t>
            </a:r>
            <a:r>
              <a:rPr lang="fr-FR" sz="2000" dirty="0" smtClean="0">
                <a:solidFill>
                  <a:srgbClr val="3A3A3B"/>
                </a:solidFill>
              </a:rPr>
              <a:t>scripts</a:t>
            </a:r>
          </a:p>
          <a:p>
            <a:pPr algn="ctr"/>
            <a:endParaRPr lang="fr-FR" sz="2000" dirty="0">
              <a:solidFill>
                <a:srgbClr val="3A3A3B"/>
              </a:solidFill>
            </a:endParaRPr>
          </a:p>
          <a:p>
            <a:pPr algn="ctr"/>
            <a:r>
              <a:rPr lang="fr-FR" sz="2000" dirty="0" err="1" smtClean="0">
                <a:solidFill>
                  <a:srgbClr val="3A3A3B"/>
                </a:solidFill>
              </a:rPr>
              <a:t>TSEs</a:t>
            </a:r>
            <a:r>
              <a:rPr lang="fr-FR" sz="2000" dirty="0" smtClean="0">
                <a:solidFill>
                  <a:srgbClr val="3A3A3B"/>
                </a:solidFill>
              </a:rPr>
              <a:t> </a:t>
            </a:r>
            <a:r>
              <a:rPr lang="fr-FR" sz="2000" dirty="0" err="1" smtClean="0">
                <a:solidFill>
                  <a:srgbClr val="3A3A3B"/>
                </a:solidFill>
              </a:rPr>
              <a:t>create</a:t>
            </a:r>
            <a:r>
              <a:rPr lang="fr-FR" sz="2000" dirty="0" smtClean="0">
                <a:solidFill>
                  <a:srgbClr val="3A3A3B"/>
                </a:solidFill>
              </a:rPr>
              <a:t> </a:t>
            </a:r>
            <a:r>
              <a:rPr lang="fr-FR" sz="2000" dirty="0" err="1" smtClean="0">
                <a:solidFill>
                  <a:srgbClr val="3A3A3B"/>
                </a:solidFill>
              </a:rPr>
              <a:t>knowledge</a:t>
            </a:r>
            <a:endParaRPr lang="fr-FR" sz="2000" dirty="0">
              <a:solidFill>
                <a:srgbClr val="3A3A3B"/>
              </a:solidFill>
            </a:endParaRPr>
          </a:p>
          <a:p>
            <a:pPr algn="ctr"/>
            <a:r>
              <a:rPr lang="fr-FR" sz="2000" dirty="0" smtClean="0">
                <a:solidFill>
                  <a:srgbClr val="3A3A3B"/>
                </a:solidFill>
              </a:rPr>
              <a:t>not </a:t>
            </a:r>
            <a:r>
              <a:rPr lang="fr-FR" sz="2000" dirty="0" err="1" smtClean="0">
                <a:solidFill>
                  <a:srgbClr val="3A3A3B"/>
                </a:solidFill>
              </a:rPr>
              <a:t>only</a:t>
            </a:r>
            <a:r>
              <a:rPr lang="fr-FR" sz="2000" dirty="0" smtClean="0">
                <a:solidFill>
                  <a:srgbClr val="3A3A3B"/>
                </a:solidFill>
              </a:rPr>
              <a:t> </a:t>
            </a:r>
            <a:r>
              <a:rPr lang="fr-FR" sz="2000" dirty="0" err="1" smtClean="0">
                <a:solidFill>
                  <a:srgbClr val="3A3A3B"/>
                </a:solidFill>
              </a:rPr>
              <a:t>readable</a:t>
            </a:r>
            <a:r>
              <a:rPr lang="fr-FR" sz="2000" dirty="0" smtClean="0">
                <a:solidFill>
                  <a:srgbClr val="3A3A3B"/>
                </a:solidFill>
              </a:rPr>
              <a:t> by </a:t>
            </a:r>
            <a:r>
              <a:rPr lang="fr-FR" sz="2000" dirty="0" err="1" smtClean="0">
                <a:solidFill>
                  <a:srgbClr val="3A3A3B"/>
                </a:solidFill>
              </a:rPr>
              <a:t>humans</a:t>
            </a:r>
            <a:r>
              <a:rPr lang="fr-FR" sz="2000" dirty="0" smtClean="0">
                <a:solidFill>
                  <a:srgbClr val="3A3A3B"/>
                </a:solidFill>
              </a:rPr>
              <a:t>,</a:t>
            </a:r>
          </a:p>
          <a:p>
            <a:pPr algn="ctr"/>
            <a:r>
              <a:rPr lang="fr-FR" sz="2000" dirty="0" smtClean="0">
                <a:solidFill>
                  <a:srgbClr val="3A3A3B"/>
                </a:solidFill>
              </a:rPr>
              <a:t>but </a:t>
            </a:r>
            <a:r>
              <a:rPr lang="fr-FR" sz="2000" dirty="0" err="1" smtClean="0">
                <a:solidFill>
                  <a:srgbClr val="3A3A3B"/>
                </a:solidFill>
              </a:rPr>
              <a:t>also</a:t>
            </a:r>
            <a:r>
              <a:rPr lang="fr-FR" sz="2000" dirty="0" smtClean="0">
                <a:solidFill>
                  <a:srgbClr val="3A3A3B"/>
                </a:solidFill>
              </a:rPr>
              <a:t> by machines</a:t>
            </a:r>
          </a:p>
          <a:p>
            <a:pPr algn="ctr"/>
            <a:endParaRPr lang="fr-FR" sz="2000" dirty="0" smtClean="0">
              <a:solidFill>
                <a:srgbClr val="3A3A3B"/>
              </a:solidFill>
            </a:endParaRPr>
          </a:p>
          <a:p>
            <a:pPr algn="ctr"/>
            <a:r>
              <a:rPr lang="fr-FR" sz="2000" dirty="0" err="1" smtClean="0">
                <a:solidFill>
                  <a:srgbClr val="3A3A3B"/>
                </a:solidFill>
              </a:rPr>
              <a:t>Connected</a:t>
            </a:r>
            <a:r>
              <a:rPr lang="fr-FR" sz="2000" dirty="0" smtClean="0">
                <a:solidFill>
                  <a:srgbClr val="3A3A3B"/>
                </a:solidFill>
              </a:rPr>
              <a:t> </a:t>
            </a:r>
            <a:r>
              <a:rPr lang="fr-FR" sz="2000" dirty="0" err="1" smtClean="0">
                <a:solidFill>
                  <a:srgbClr val="3A3A3B"/>
                </a:solidFill>
              </a:rPr>
              <a:t>customers</a:t>
            </a:r>
            <a:endParaRPr lang="fr-FR" sz="2000" dirty="0" smtClean="0">
              <a:solidFill>
                <a:srgbClr val="3A3A3B"/>
              </a:solidFill>
            </a:endParaRPr>
          </a:p>
          <a:p>
            <a:pPr algn="ctr"/>
            <a:r>
              <a:rPr lang="fr-FR" sz="2000" dirty="0" smtClean="0">
                <a:solidFill>
                  <a:srgbClr val="3A3A3B"/>
                </a:solidFill>
              </a:rPr>
              <a:t>check </a:t>
            </a:r>
            <a:r>
              <a:rPr lang="fr-FR" sz="2000" dirty="0" err="1" smtClean="0">
                <a:solidFill>
                  <a:srgbClr val="3A3A3B"/>
                </a:solidFill>
              </a:rPr>
              <a:t>revelency</a:t>
            </a:r>
            <a:r>
              <a:rPr lang="fr-FR" sz="2000" dirty="0" smtClean="0">
                <a:solidFill>
                  <a:srgbClr val="3A3A3B"/>
                </a:solidFill>
              </a:rPr>
              <a:t> of an article</a:t>
            </a:r>
          </a:p>
          <a:p>
            <a:pPr algn="ctr"/>
            <a:r>
              <a:rPr lang="fr-FR" sz="2000" dirty="0">
                <a:solidFill>
                  <a:srgbClr val="3A3A3B"/>
                </a:solidFill>
              </a:rPr>
              <a:t>in one click</a:t>
            </a:r>
            <a:endParaRPr lang="fr-FR" sz="2000" dirty="0" smtClean="0">
              <a:solidFill>
                <a:srgbClr val="3A3A3B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7211" y="3727180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7211" y="4260253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7211" y="4790005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7211" y="5303862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9126951">
            <a:off x="847558" y="5849997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16200000">
            <a:off x="1905302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1358852" y="5889945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2405048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313177" y="1381094"/>
            <a:ext cx="2616163" cy="1676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  <a:prstDash val="sysDash"/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Smart Article 123456</a:t>
            </a:r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Assessment</a:t>
            </a:r>
            <a:r>
              <a:rPr lang="fr-FR" sz="1200" b="1" dirty="0" smtClean="0">
                <a:solidFill>
                  <a:srgbClr val="009CDE"/>
                </a:solidFill>
              </a:rPr>
              <a:t> script</a:t>
            </a:r>
            <a:endParaRPr lang="fr-FR" sz="1200" b="1" dirty="0" smtClean="0">
              <a:solidFill>
                <a:srgbClr val="FFFFFF"/>
              </a:solidFill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1549" y="3453063"/>
            <a:ext cx="9090289" cy="3352800"/>
            <a:chOff x="899319" y="3453063"/>
            <a:chExt cx="9067800" cy="3352800"/>
          </a:xfrm>
        </p:grpSpPr>
        <p:sp>
          <p:nvSpPr>
            <p:cNvPr id="47" name="TextBox 46"/>
            <p:cNvSpPr txBox="1"/>
            <p:nvPr/>
          </p:nvSpPr>
          <p:spPr>
            <a:xfrm>
              <a:off x="6048253" y="4829908"/>
              <a:ext cx="1219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0"/>
              </a:lightRig>
            </a:scene3d>
            <a:sp3d contourW="6350">
              <a:bevelT w="88900" h="25400" prst="coolSlant"/>
              <a:bevelB w="0"/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rgbClr val="3A3A3B"/>
                  </a:solidFill>
                </a:rPr>
                <a:t>CHECK</a:t>
              </a:r>
            </a:p>
            <a:p>
              <a:pPr algn="ctr"/>
              <a:r>
                <a:rPr lang="fr-FR" sz="900" dirty="0" err="1" smtClean="0">
                  <a:solidFill>
                    <a:srgbClr val="3A3A3B"/>
                  </a:solidFill>
                </a:rPr>
                <a:t>my</a:t>
              </a:r>
              <a:r>
                <a:rPr lang="fr-FR" sz="900" dirty="0" smtClean="0">
                  <a:solidFill>
                    <a:srgbClr val="3A3A3B"/>
                  </a:solidFill>
                </a:rPr>
                <a:t> </a:t>
              </a:r>
              <a:r>
                <a:rPr lang="fr-FR" sz="900" dirty="0" err="1" smtClean="0">
                  <a:solidFill>
                    <a:srgbClr val="3A3A3B"/>
                  </a:solidFill>
                </a:rPr>
                <a:t>connected</a:t>
              </a:r>
              <a:r>
                <a:rPr lang="fr-FR" sz="900" dirty="0" smtClean="0">
                  <a:solidFill>
                    <a:srgbClr val="3A3A3B"/>
                  </a:solidFill>
                </a:rPr>
                <a:t> system</a:t>
              </a:r>
              <a:endParaRPr lang="en-US" sz="900" dirty="0" smtClean="0">
                <a:solidFill>
                  <a:srgbClr val="3A3A3B"/>
                </a:solidFill>
              </a:endParaRPr>
            </a:p>
          </p:txBody>
        </p:sp>
        <p:pic>
          <p:nvPicPr>
            <p:cNvPr id="48" name="Picture 1" descr="D:\temp\mou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853" y="5058508"/>
              <a:ext cx="542563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http://www.likhapora.com/image/tut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719" y="5434263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http://www.likhapora.com/image/tut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519" y="5434263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http://aesclic.fr/img/syste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434263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Right Arrow 90"/>
            <p:cNvSpPr/>
            <p:nvPr/>
          </p:nvSpPr>
          <p:spPr>
            <a:xfrm rot="16200000">
              <a:off x="3604419" y="4710363"/>
              <a:ext cx="8382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FFFFFF"/>
                  </a:solidFill>
                </a:rPr>
                <a:t>SEARCH</a:t>
              </a:r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>
              <a:off x="7376319" y="5891463"/>
              <a:ext cx="11430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FFFFFF"/>
                  </a:solidFill>
                </a:rPr>
                <a:t>DEPLOY</a:t>
              </a:r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>
              <a:off x="4785519" y="5891463"/>
              <a:ext cx="10668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5" name="Bent Arrow 94"/>
            <p:cNvSpPr/>
            <p:nvPr/>
          </p:nvSpPr>
          <p:spPr>
            <a:xfrm flipV="1">
              <a:off x="899319" y="3453063"/>
              <a:ext cx="2362200" cy="2895600"/>
            </a:xfrm>
            <a:prstGeom prst="bentArrow">
              <a:avLst>
                <a:gd name="adj1" fmla="val 10131"/>
                <a:gd name="adj2" fmla="val 10190"/>
                <a:gd name="adj3" fmla="val 10949"/>
                <a:gd name="adj4" fmla="val 170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white dash 51"/>
          <p:cNvSpPr/>
          <p:nvPr/>
        </p:nvSpPr>
        <p:spPr>
          <a:xfrm>
            <a:off x="767211" y="3727180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7" name="white dash 56"/>
          <p:cNvSpPr/>
          <p:nvPr/>
        </p:nvSpPr>
        <p:spPr>
          <a:xfrm>
            <a:off x="767211" y="4260253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8" name="white dash 57"/>
          <p:cNvSpPr/>
          <p:nvPr/>
        </p:nvSpPr>
        <p:spPr>
          <a:xfrm>
            <a:off x="767211" y="4790005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9" name="white dash 58"/>
          <p:cNvSpPr/>
          <p:nvPr/>
        </p:nvSpPr>
        <p:spPr>
          <a:xfrm>
            <a:off x="767211" y="5303862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0" name="white dash 59"/>
          <p:cNvSpPr/>
          <p:nvPr/>
        </p:nvSpPr>
        <p:spPr>
          <a:xfrm rot="19126951">
            <a:off x="847558" y="5849997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1" name="white dash 60"/>
          <p:cNvSpPr/>
          <p:nvPr/>
        </p:nvSpPr>
        <p:spPr>
          <a:xfrm rot="16200000">
            <a:off x="1905302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2" name="white dash 61"/>
          <p:cNvSpPr/>
          <p:nvPr/>
        </p:nvSpPr>
        <p:spPr>
          <a:xfrm rot="16200000">
            <a:off x="1358852" y="5889945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3" name="white dash 62"/>
          <p:cNvSpPr/>
          <p:nvPr/>
        </p:nvSpPr>
        <p:spPr>
          <a:xfrm rot="16200000">
            <a:off x="2405048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6" name="white rectagle 55"/>
          <p:cNvSpPr/>
          <p:nvPr/>
        </p:nvSpPr>
        <p:spPr>
          <a:xfrm>
            <a:off x="798364" y="3218278"/>
            <a:ext cx="9395845" cy="36576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4" name="Picture 4" descr="http://www.likhapora.com/image/tu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21" y="2514600"/>
            <a:ext cx="12222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ttp://www.presidia.it/wp-content/uploads/2015/09/flat-faces-icons-circle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60" y="1752600"/>
            <a:ext cx="12222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KCS ENABLER OF PROACTIVE SUPPORT – OUR ROADMAP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5170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236192">
                    <a:lumMod val="60000"/>
                    <a:lumOff val="40000"/>
                  </a:srgbClr>
                </a:solidFill>
              </a:rPr>
              <a:t>0.5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82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1.0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7394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2.0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8506" y="152400"/>
            <a:ext cx="611112" cy="6096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rgbClr val="FFFFFF"/>
                </a:solidFill>
              </a:rPr>
              <a:t>3.0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9618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236192">
                    <a:lumMod val="60000"/>
                    <a:lumOff val="40000"/>
                  </a:srgbClr>
                </a:solidFill>
              </a:rPr>
              <a:t>4.0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5170" y="0"/>
            <a:ext cx="3055559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050" b="1" dirty="0" smtClean="0">
                <a:solidFill>
                  <a:srgbClr val="FFFFFF"/>
                </a:solidFill>
              </a:rPr>
              <a:t>K  C  S</a:t>
            </a:r>
            <a:endParaRPr lang="en-US" sz="105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https://mir-s3-cdn-cf.behance.net/project_modules/disp/cd0efd20434285.562eb377d03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6" y="198120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894606" y="2133600"/>
            <a:ext cx="76389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888239" y="2667000"/>
            <a:ext cx="732061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361410" y="3462869"/>
            <a:ext cx="4630433" cy="457200"/>
          </a:xfrm>
          <a:prstGeom prst="rightArrow">
            <a:avLst>
              <a:gd name="adj1" fmla="val 6519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                                        PROACTIVE RECOMMENDATIONS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6139642" y="3226234"/>
            <a:ext cx="1069446" cy="1219200"/>
          </a:xfrm>
          <a:prstGeom prst="can">
            <a:avLst>
              <a:gd name="adj" fmla="val 2729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Connected customer data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37665" y="889011"/>
            <a:ext cx="11916681" cy="323165"/>
            <a:chOff x="213519" y="1600200"/>
            <a:chExt cx="11887200" cy="323165"/>
          </a:xfrm>
        </p:grpSpPr>
        <p:sp>
          <p:nvSpPr>
            <p:cNvPr id="98" name="TextBox 97"/>
            <p:cNvSpPr txBox="1"/>
            <p:nvPr/>
          </p:nvSpPr>
          <p:spPr>
            <a:xfrm>
              <a:off x="213519" y="1600200"/>
              <a:ext cx="118872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100" dirty="0" smtClean="0">
                  <a:solidFill>
                    <a:srgbClr val="3A3A3B"/>
                  </a:solidFill>
                </a:rPr>
                <a:t>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finds</a:t>
              </a:r>
              <a:r>
                <a:rPr lang="fr-FR" sz="2100" dirty="0" smtClean="0">
                  <a:solidFill>
                    <a:srgbClr val="3A3A3B"/>
                  </a:solidFill>
                </a:rPr>
                <a:t> a solution,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confirms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its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relevency</a:t>
              </a:r>
              <a:r>
                <a:rPr lang="fr-FR" sz="2100" dirty="0" smtClean="0">
                  <a:solidFill>
                    <a:srgbClr val="3A3A3B"/>
                  </a:solidFill>
                </a:rPr>
                <a:t>,  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implement</a:t>
              </a:r>
              <a:r>
                <a:rPr lang="fr-FR" sz="2100" dirty="0" smtClean="0">
                  <a:solidFill>
                    <a:srgbClr val="3A3A3B"/>
                  </a:solidFill>
                </a:rPr>
                <a:t> the solution</a:t>
              </a:r>
              <a:endParaRPr lang="en-US" sz="2100" dirty="0" smtClean="0">
                <a:solidFill>
                  <a:srgbClr val="3A3A3B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5008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6DAD3C"/>
                  </a:solidFill>
                </a:rPr>
                <a:t>TOOL</a:t>
              </a:r>
              <a:endParaRPr lang="en-US" sz="2000" dirty="0" smtClean="0">
                <a:solidFill>
                  <a:srgbClr val="6DAD3C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46576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6DAD3C"/>
                  </a:solidFill>
                </a:rPr>
                <a:t>TOOL</a:t>
              </a:r>
              <a:endParaRPr lang="en-US" sz="2000" dirty="0" smtClean="0">
                <a:solidFill>
                  <a:srgbClr val="6DAD3C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833520" y="1600200"/>
              <a:ext cx="1426464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E57200"/>
                  </a:solidFill>
                </a:rPr>
                <a:t>CUSTOMERS</a:t>
              </a:r>
              <a:endParaRPr lang="en-US" sz="2000" dirty="0" smtClean="0">
                <a:solidFill>
                  <a:srgbClr val="E57200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734885" y="1381094"/>
            <a:ext cx="2597225" cy="3038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Article 123456</a:t>
            </a:r>
          </a:p>
          <a:p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smtClean="0">
                <a:solidFill>
                  <a:srgbClr val="009CDE"/>
                </a:solidFill>
              </a:rPr>
              <a:t>Description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error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xyz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when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starting</a:t>
            </a:r>
            <a:r>
              <a:rPr lang="fr-FR" sz="1200" dirty="0" smtClean="0">
                <a:solidFill>
                  <a:srgbClr val="236192"/>
                </a:solidFill>
              </a:rPr>
              <a:t> workflow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Applies</a:t>
            </a:r>
            <a:r>
              <a:rPr lang="fr-FR" sz="1200" b="1" dirty="0" smtClean="0">
                <a:solidFill>
                  <a:srgbClr val="009CDE"/>
                </a:solidFill>
              </a:rPr>
              <a:t> to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10.2</a:t>
            </a: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Root</a:t>
            </a:r>
            <a:r>
              <a:rPr lang="fr-FR" sz="1200" b="1" dirty="0" smtClean="0">
                <a:solidFill>
                  <a:srgbClr val="009CDE"/>
                </a:solidFill>
              </a:rPr>
              <a:t> cause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Incompatibility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between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properties</a:t>
            </a:r>
            <a:r>
              <a:rPr lang="fr-FR" sz="1200" dirty="0" smtClean="0">
                <a:solidFill>
                  <a:srgbClr val="236192"/>
                </a:solidFill>
              </a:rPr>
              <a:t> A and B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Resolution</a:t>
            </a:r>
            <a:endParaRPr lang="fr-FR" sz="1200" b="1" dirty="0" smtClean="0">
              <a:solidFill>
                <a:srgbClr val="009CDE"/>
              </a:solidFill>
            </a:endParaRP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unset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obsolete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property</a:t>
            </a:r>
            <a:r>
              <a:rPr lang="fr-FR" sz="1200" dirty="0">
                <a:solidFill>
                  <a:srgbClr val="236192"/>
                </a:solidFill>
              </a:rPr>
              <a:t> A</a:t>
            </a:r>
            <a:endParaRPr lang="en-US" sz="1200" dirty="0">
              <a:solidFill>
                <a:srgbClr val="23619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33497" y="2667000"/>
            <a:ext cx="1222224" cy="4572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050" dirty="0" err="1" smtClean="0">
                <a:solidFill>
                  <a:srgbClr val="FFFFFF"/>
                </a:solidFill>
              </a:rPr>
              <a:t>connected</a:t>
            </a:r>
            <a:r>
              <a:rPr lang="fr-FR" sz="1050" dirty="0" smtClean="0">
                <a:solidFill>
                  <a:srgbClr val="FFFFFF"/>
                </a:solidFill>
              </a:rPr>
              <a:t> system</a:t>
            </a:r>
          </a:p>
          <a:p>
            <a:pPr algn="ctr"/>
            <a:r>
              <a:rPr lang="fr-FR" sz="1050" dirty="0" smtClean="0">
                <a:solidFill>
                  <a:srgbClr val="FFFFFF"/>
                </a:solidFill>
              </a:rPr>
              <a:t>IMPACTED</a:t>
            </a:r>
            <a:endParaRPr lang="en-US" sz="1050" dirty="0" smtClean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3172" y="5058519"/>
            <a:ext cx="6702427" cy="16470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69863">
              <a:spcBef>
                <a:spcPts val="600"/>
              </a:spcBef>
              <a:buClr>
                <a:srgbClr val="E5720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36192"/>
                </a:solidFill>
              </a:rPr>
              <a:t>de-</a:t>
            </a:r>
            <a:r>
              <a:rPr lang="fr-FR" sz="2400" dirty="0" err="1">
                <a:solidFill>
                  <a:srgbClr val="236192"/>
                </a:solidFill>
              </a:rPr>
              <a:t>centralized</a:t>
            </a:r>
            <a:r>
              <a:rPr lang="fr-FR" sz="1600" dirty="0">
                <a:solidFill>
                  <a:srgbClr val="236192"/>
                </a:solidFill>
              </a:rPr>
              <a:t> </a:t>
            </a:r>
            <a:r>
              <a:rPr lang="fr-FR" sz="1600" dirty="0" smtClean="0">
                <a:solidFill>
                  <a:srgbClr val="236192"/>
                </a:solidFill>
              </a:rPr>
              <a:t>&amp; </a:t>
            </a:r>
            <a:r>
              <a:rPr lang="fr-FR" sz="2400" dirty="0" err="1" smtClean="0">
                <a:solidFill>
                  <a:srgbClr val="236192"/>
                </a:solidFill>
              </a:rPr>
              <a:t>distributed</a:t>
            </a:r>
            <a:r>
              <a:rPr lang="fr-FR" sz="2400" dirty="0" smtClean="0">
                <a:solidFill>
                  <a:srgbClr val="236192"/>
                </a:solidFill>
              </a:rPr>
              <a:t> </a:t>
            </a:r>
            <a:r>
              <a:rPr lang="fr-FR" sz="1800" dirty="0">
                <a:solidFill>
                  <a:srgbClr val="236192"/>
                </a:solidFill>
              </a:rPr>
              <a:t>(400 </a:t>
            </a:r>
            <a:r>
              <a:rPr lang="fr-FR" sz="1800" dirty="0" err="1" smtClean="0">
                <a:solidFill>
                  <a:srgbClr val="236192"/>
                </a:solidFill>
              </a:rPr>
              <a:t>engineers</a:t>
            </a:r>
            <a:r>
              <a:rPr lang="fr-FR" sz="1800" dirty="0" smtClean="0">
                <a:solidFill>
                  <a:srgbClr val="236192"/>
                </a:solidFill>
              </a:rPr>
              <a:t>, all </a:t>
            </a:r>
            <a:r>
              <a:rPr lang="fr-FR" sz="1800" dirty="0" err="1" smtClean="0">
                <a:solidFill>
                  <a:srgbClr val="236192"/>
                </a:solidFill>
              </a:rPr>
              <a:t>products</a:t>
            </a:r>
            <a:r>
              <a:rPr lang="fr-FR" sz="1800" dirty="0" smtClean="0">
                <a:solidFill>
                  <a:srgbClr val="236192"/>
                </a:solidFill>
              </a:rPr>
              <a:t>)</a:t>
            </a:r>
            <a:endParaRPr lang="fr-FR" sz="2400" dirty="0">
              <a:solidFill>
                <a:srgbClr val="236192"/>
              </a:solidFill>
            </a:endParaRPr>
          </a:p>
          <a:p>
            <a:pPr marL="180975" indent="-169863">
              <a:spcBef>
                <a:spcPts val="600"/>
              </a:spcBef>
              <a:buClr>
                <a:srgbClr val="E57200"/>
              </a:buClr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236192"/>
                </a:solidFill>
              </a:rPr>
              <a:t>naturally</a:t>
            </a:r>
            <a:r>
              <a:rPr lang="fr-FR" sz="2400" dirty="0" smtClean="0">
                <a:solidFill>
                  <a:srgbClr val="236192"/>
                </a:solidFill>
              </a:rPr>
              <a:t> up-to-date </a:t>
            </a:r>
            <a:r>
              <a:rPr lang="fr-FR" sz="1800" dirty="0" smtClean="0">
                <a:solidFill>
                  <a:srgbClr val="236192"/>
                </a:solidFill>
              </a:rPr>
              <a:t>(‘’</a:t>
            </a:r>
            <a:r>
              <a:rPr lang="fr-FR" sz="1800" dirty="0" err="1" smtClean="0">
                <a:solidFill>
                  <a:srgbClr val="236192"/>
                </a:solidFill>
              </a:rPr>
              <a:t>reuse</a:t>
            </a:r>
            <a:r>
              <a:rPr lang="fr-FR" sz="1800" dirty="0" smtClean="0">
                <a:solidFill>
                  <a:srgbClr val="236192"/>
                </a:solidFill>
              </a:rPr>
              <a:t> </a:t>
            </a:r>
            <a:r>
              <a:rPr lang="fr-FR" sz="1800" dirty="0" err="1" smtClean="0">
                <a:solidFill>
                  <a:srgbClr val="236192"/>
                </a:solidFill>
              </a:rPr>
              <a:t>is</a:t>
            </a:r>
            <a:r>
              <a:rPr lang="fr-FR" sz="1800" dirty="0" smtClean="0">
                <a:solidFill>
                  <a:srgbClr val="236192"/>
                </a:solidFill>
              </a:rPr>
              <a:t> </a:t>
            </a:r>
            <a:r>
              <a:rPr lang="fr-FR" sz="1800" dirty="0" err="1" smtClean="0">
                <a:solidFill>
                  <a:srgbClr val="236192"/>
                </a:solidFill>
              </a:rPr>
              <a:t>review</a:t>
            </a:r>
            <a:r>
              <a:rPr lang="fr-FR" sz="1800" dirty="0" smtClean="0">
                <a:solidFill>
                  <a:srgbClr val="236192"/>
                </a:solidFill>
              </a:rPr>
              <a:t>’’)</a:t>
            </a:r>
          </a:p>
          <a:p>
            <a:pPr marL="180975" indent="-169863">
              <a:spcBef>
                <a:spcPts val="600"/>
              </a:spcBef>
              <a:buClr>
                <a:srgbClr val="E57200"/>
              </a:buClr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236192"/>
                </a:solidFill>
              </a:rPr>
              <a:t>based</a:t>
            </a:r>
            <a:r>
              <a:rPr lang="fr-FR" sz="2400" dirty="0" smtClean="0">
                <a:solidFill>
                  <a:srgbClr val="236192"/>
                </a:solidFill>
              </a:rPr>
              <a:t> on real </a:t>
            </a:r>
            <a:r>
              <a:rPr lang="fr-FR" sz="2400" dirty="0" err="1" smtClean="0">
                <a:solidFill>
                  <a:srgbClr val="236192"/>
                </a:solidFill>
              </a:rPr>
              <a:t>customer</a:t>
            </a:r>
            <a:r>
              <a:rPr lang="fr-FR" sz="2400" dirty="0" smtClean="0">
                <a:solidFill>
                  <a:srgbClr val="236192"/>
                </a:solidFill>
              </a:rPr>
              <a:t> </a:t>
            </a:r>
            <a:r>
              <a:rPr lang="fr-FR" sz="2400" dirty="0" err="1" smtClean="0">
                <a:solidFill>
                  <a:srgbClr val="236192"/>
                </a:solidFill>
              </a:rPr>
              <a:t>demand</a:t>
            </a:r>
            <a:r>
              <a:rPr lang="fr-FR" sz="1800" dirty="0" smtClean="0">
                <a:solidFill>
                  <a:srgbClr val="236192"/>
                </a:solidFill>
              </a:rPr>
              <a:t> (150,000 </a:t>
            </a:r>
            <a:r>
              <a:rPr lang="fr-FR" sz="1600" dirty="0" smtClean="0">
                <a:solidFill>
                  <a:srgbClr val="236192"/>
                </a:solidFill>
              </a:rPr>
              <a:t>cases/</a:t>
            </a:r>
            <a:r>
              <a:rPr lang="fr-FR" sz="1600" dirty="0" err="1" smtClean="0">
                <a:solidFill>
                  <a:srgbClr val="236192"/>
                </a:solidFill>
              </a:rPr>
              <a:t>year</a:t>
            </a:r>
            <a:r>
              <a:rPr lang="fr-FR" sz="1800" dirty="0" smtClean="0">
                <a:solidFill>
                  <a:srgbClr val="236192"/>
                </a:solidFill>
              </a:rPr>
              <a:t>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4894" y="1981200"/>
            <a:ext cx="2302014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rgbClr val="6DAD3C"/>
                </a:solidFill>
                <a:latin typeface="Courier" pitchFamily="49" charset="0"/>
              </a:rPr>
              <a:t>Version</a:t>
            </a:r>
            <a:r>
              <a:rPr lang="fr-FR" sz="1200" dirty="0">
                <a:solidFill>
                  <a:srgbClr val="FFFFFF"/>
                </a:solidFill>
                <a:latin typeface="Courier" pitchFamily="49" charset="0"/>
              </a:rPr>
              <a:t> == </a:t>
            </a:r>
            <a:r>
              <a:rPr lang="fr-FR" sz="1200" dirty="0">
                <a:solidFill>
                  <a:srgbClr val="E57200"/>
                </a:solidFill>
                <a:latin typeface="Courier" pitchFamily="49" charset="0"/>
              </a:rPr>
              <a:t>10.2</a:t>
            </a:r>
          </a:p>
          <a:p>
            <a:r>
              <a:rPr lang="fr-FR" sz="1200" dirty="0">
                <a:solidFill>
                  <a:srgbClr val="FFFFFF"/>
                </a:solidFill>
                <a:latin typeface="Courier" pitchFamily="49" charset="0"/>
              </a:rPr>
              <a:t>   AND</a:t>
            </a:r>
          </a:p>
          <a:p>
            <a:r>
              <a:rPr lang="fr-FR" sz="1200" b="1" dirty="0">
                <a:solidFill>
                  <a:srgbClr val="6DAD3C"/>
                </a:solidFill>
                <a:latin typeface="Courier" pitchFamily="49" charset="0"/>
              </a:rPr>
              <a:t>   </a:t>
            </a:r>
            <a:r>
              <a:rPr lang="fr-FR" sz="1200" b="1" dirty="0" err="1">
                <a:solidFill>
                  <a:srgbClr val="6DAD3C"/>
                </a:solidFill>
                <a:latin typeface="Courier" pitchFamily="49" charset="0"/>
              </a:rPr>
              <a:t>propertyA</a:t>
            </a:r>
            <a:r>
              <a:rPr lang="fr-FR" sz="1200" dirty="0">
                <a:solidFill>
                  <a:srgbClr val="6DAD3C"/>
                </a:solidFill>
                <a:latin typeface="Courier" pitchFamily="49" charset="0"/>
              </a:rPr>
              <a:t> </a:t>
            </a:r>
            <a:r>
              <a:rPr lang="fr-FR" sz="1200" dirty="0" err="1">
                <a:solidFill>
                  <a:srgbClr val="009CDE"/>
                </a:solidFill>
                <a:latin typeface="Courier" pitchFamily="49" charset="0"/>
              </a:rPr>
              <a:t>isSet</a:t>
            </a:r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r>
              <a:rPr lang="fr-FR" sz="1200" dirty="0">
                <a:solidFill>
                  <a:srgbClr val="FFFFFF"/>
                </a:solidFill>
                <a:latin typeface="Courier" pitchFamily="49" charset="0"/>
              </a:rPr>
              <a:t>   AND</a:t>
            </a:r>
          </a:p>
          <a:p>
            <a:r>
              <a:rPr lang="fr-FR" sz="1200" b="1" dirty="0">
                <a:solidFill>
                  <a:srgbClr val="6DAD3C"/>
                </a:solidFill>
                <a:latin typeface="Courier" pitchFamily="49" charset="0"/>
              </a:rPr>
              <a:t>   </a:t>
            </a:r>
            <a:r>
              <a:rPr lang="fr-FR" sz="1200" b="1" dirty="0" err="1">
                <a:solidFill>
                  <a:srgbClr val="6DAD3C"/>
                </a:solidFill>
                <a:latin typeface="Courier" pitchFamily="49" charset="0"/>
              </a:rPr>
              <a:t>propertyB</a:t>
            </a:r>
            <a:r>
              <a:rPr lang="fr-FR" sz="1200" dirty="0">
                <a:solidFill>
                  <a:srgbClr val="FFFFFF"/>
                </a:solidFill>
                <a:latin typeface="Courier" pitchFamily="49" charset="0"/>
              </a:rPr>
              <a:t> </a:t>
            </a:r>
            <a:r>
              <a:rPr lang="fr-FR" sz="1200" dirty="0" err="1">
                <a:solidFill>
                  <a:srgbClr val="009CDE"/>
                </a:solidFill>
                <a:latin typeface="Courier" pitchFamily="49" charset="0"/>
              </a:rPr>
              <a:t>isSet</a:t>
            </a:r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</p:txBody>
      </p:sp>
      <p:pic>
        <p:nvPicPr>
          <p:cNvPr id="1054" name="Picture 30" descr="D:\temp\mail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91" y="2547980"/>
            <a:ext cx="510778" cy="5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http://www.climateadaptation.cc/images/easyblog_avatar/252_flat-faces-icons-circle-woman-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589" y="1227405"/>
            <a:ext cx="1222224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http://amplifiii.com/flatso/wp-content/uploads/2013/09/flat-faces-icons-circle-man-4_256x256x3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21" y="3780079"/>
            <a:ext cx="12222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temp\Mobile-Sms-icon2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26" y="2997999"/>
            <a:ext cx="739143" cy="7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temp\browser2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511" y="3920080"/>
            <a:ext cx="819017" cy="8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137665" y="5058509"/>
            <a:ext cx="4125005" cy="16470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>
              <a:buClr>
                <a:srgbClr val="E57200"/>
              </a:buClr>
              <a:tabLst>
                <a:tab pos="3589338" algn="l"/>
              </a:tabLst>
            </a:pPr>
            <a:r>
              <a:rPr lang="fr-FR" sz="3600" dirty="0" smtClean="0">
                <a:solidFill>
                  <a:srgbClr val="FFFFFF"/>
                </a:solidFill>
              </a:rPr>
              <a:t>SCALABLE</a:t>
            </a:r>
            <a:endParaRPr lang="fr-FR" sz="2800" dirty="0" smtClean="0">
              <a:solidFill>
                <a:srgbClr val="FFFFFF"/>
              </a:solidFill>
            </a:endParaRPr>
          </a:p>
          <a:p>
            <a:pPr algn="r">
              <a:buClr>
                <a:srgbClr val="E57200"/>
              </a:buClr>
              <a:tabLst>
                <a:tab pos="3589338" algn="l"/>
              </a:tabLst>
            </a:pPr>
            <a:r>
              <a:rPr lang="fr-FR" sz="3600" dirty="0" smtClean="0">
                <a:solidFill>
                  <a:srgbClr val="FFFFFF"/>
                </a:solidFill>
              </a:rPr>
              <a:t>PROACTIVE SUPPORT</a:t>
            </a:r>
            <a:endParaRPr lang="fr-FR" sz="3600" dirty="0">
              <a:solidFill>
                <a:srgbClr val="FFFFFF"/>
              </a:solidFill>
            </a:endParaRPr>
          </a:p>
        </p:txBody>
      </p:sp>
      <p:pic>
        <p:nvPicPr>
          <p:cNvPr id="50" name="Picture 33" descr="https://zendframework.github.io/zend-expressive/images/warning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54" y="1381105"/>
            <a:ext cx="476654" cy="4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3" descr="https://zendframework.github.io/zend-expressive/images/warning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24" y="1397444"/>
            <a:ext cx="476654" cy="4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0" descr="D:\temp\mail2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24" y="2024484"/>
            <a:ext cx="491332" cy="4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262671" y="5058509"/>
            <a:ext cx="1050506" cy="16470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E57200"/>
              </a:buClr>
              <a:tabLst>
                <a:tab pos="3589338" algn="l"/>
              </a:tabLst>
            </a:pPr>
            <a:endParaRPr lang="fr-FR" sz="3600" dirty="0">
              <a:solidFill>
                <a:srgbClr val="FFFFFF"/>
              </a:solidFill>
            </a:endParaRPr>
          </a:p>
        </p:txBody>
      </p:sp>
      <p:pic>
        <p:nvPicPr>
          <p:cNvPr id="5125" name="Picture 5" descr="D:\temp\troph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13" y="5200651"/>
            <a:ext cx="1195489" cy="14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2" grpId="0" animBg="1"/>
      <p:bldP spid="38" grpId="0" animBg="1"/>
      <p:bldP spid="112" grpId="0" animBg="1"/>
      <p:bldP spid="20" grpId="0" animBg="1"/>
      <p:bldP spid="49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PROACTIVITY AT </a:t>
            </a:r>
            <a:r>
              <a:rPr lang="fr-FR" dirty="0" smtClean="0"/>
              <a:t>PTC</a:t>
            </a:r>
          </a:p>
          <a:p>
            <a:r>
              <a:rPr lang="en-US" dirty="0"/>
              <a:t>WHERE IS PTC TODAY</a:t>
            </a:r>
            <a:r>
              <a:rPr lang="en-US" dirty="0" smtClean="0"/>
              <a:t>?</a:t>
            </a:r>
          </a:p>
          <a:p>
            <a:r>
              <a:rPr lang="en-US" dirty="0"/>
              <a:t>OUR PLAN TO MOVE </a:t>
            </a:r>
            <a:r>
              <a:rPr lang="en-US" dirty="0" smtClean="0"/>
              <a:t>FORWARD</a:t>
            </a:r>
          </a:p>
          <a:p>
            <a:r>
              <a:rPr lang="en-US" dirty="0"/>
              <a:t>OPEN </a:t>
            </a:r>
            <a:r>
              <a:rPr lang="en-US" dirty="0" smtClean="0"/>
              <a:t>DISCUSSION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5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86971" y="3200400"/>
            <a:ext cx="9395845" cy="36576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36" name="Picture 4" descr="http://www.likhapora.com/image/tu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21" y="2514600"/>
            <a:ext cx="12222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http://www.presidia.it/wp-content/uploads/2015/09/flat-faces-icons-circle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60" y="1752600"/>
            <a:ext cx="12222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ight Arrow 137"/>
          <p:cNvSpPr/>
          <p:nvPr/>
        </p:nvSpPr>
        <p:spPr>
          <a:xfrm>
            <a:off x="5361404" y="3462869"/>
            <a:ext cx="4630434" cy="457200"/>
          </a:xfrm>
          <a:prstGeom prst="rightArrow">
            <a:avLst>
              <a:gd name="adj1" fmla="val 6519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                                        PROACTIVE RECOMMENDATION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39" name="Picture 30" descr="D:\temp\mail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91" y="2547980"/>
            <a:ext cx="510778" cy="5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http://www.climateadaptation.cc/images/easyblog_avatar/252_flat-faces-icons-circle-woman-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589" y="1227405"/>
            <a:ext cx="1222224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0" descr="http://amplifiii.com/flatso/wp-content/uploads/2013/09/flat-faces-icons-circle-man-4_256x256x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21" y="3780079"/>
            <a:ext cx="12222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9" descr="D:\temp\Mobile-Sms-icon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26" y="2997999"/>
            <a:ext cx="739143" cy="7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1" descr="D:\temp\browser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511" y="3920080"/>
            <a:ext cx="819017" cy="8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0" descr="D:\temp\mail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24" y="2024484"/>
            <a:ext cx="491332" cy="4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332111" y="1383030"/>
            <a:ext cx="2597225" cy="1676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  <a:prstDash val="sysDash"/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Smart Article 123456</a:t>
            </a:r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Assessment</a:t>
            </a:r>
            <a:r>
              <a:rPr lang="fr-FR" sz="1200" b="1" dirty="0" smtClean="0">
                <a:solidFill>
                  <a:srgbClr val="009CDE"/>
                </a:solidFill>
              </a:rPr>
              <a:t> script   Healing script</a:t>
            </a:r>
            <a:endParaRPr lang="fr-FR" sz="1200" b="1" dirty="0" smtClean="0">
              <a:solidFill>
                <a:srgbClr val="FFFFFF"/>
              </a:solidFill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>
              <a:solidFill>
                <a:srgbClr val="009CDE"/>
              </a:solidFill>
              <a:latin typeface="Courier" pitchFamily="49" charset="0"/>
            </a:endParaRPr>
          </a:p>
          <a:p>
            <a:endParaRPr lang="fr-FR" sz="1200" dirty="0" smtClean="0">
              <a:solidFill>
                <a:srgbClr val="009CDE"/>
              </a:solidFill>
              <a:latin typeface="Courier" pitchFamily="49" charset="0"/>
            </a:endParaRPr>
          </a:p>
        </p:txBody>
      </p:sp>
      <p:pic>
        <p:nvPicPr>
          <p:cNvPr id="67" name="Picture 4" descr="http://www.likhapora.com/image/tu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97" y="5434263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http://aesclic.fr/img/syste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36" y="5434263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ight Arrow 69"/>
          <p:cNvSpPr/>
          <p:nvPr/>
        </p:nvSpPr>
        <p:spPr>
          <a:xfrm rot="16200000">
            <a:off x="3614398" y="4709796"/>
            <a:ext cx="838200" cy="4583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</a:rPr>
              <a:t>SEARCH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4836518" y="5891463"/>
            <a:ext cx="3703929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</a:rPr>
              <a:t>DEPLOY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6" name="Bent Arrow 75"/>
          <p:cNvSpPr/>
          <p:nvPr/>
        </p:nvSpPr>
        <p:spPr>
          <a:xfrm flipV="1">
            <a:off x="901550" y="3453063"/>
            <a:ext cx="2368058" cy="2895600"/>
          </a:xfrm>
          <a:prstGeom prst="bentArrow">
            <a:avLst>
              <a:gd name="adj1" fmla="val 10131"/>
              <a:gd name="adj2" fmla="val 10190"/>
              <a:gd name="adj3" fmla="val 10949"/>
              <a:gd name="adj4" fmla="val 170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4" name="white dash 51"/>
          <p:cNvSpPr/>
          <p:nvPr/>
        </p:nvSpPr>
        <p:spPr>
          <a:xfrm>
            <a:off x="767211" y="3727180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5" name="white dash 56"/>
          <p:cNvSpPr/>
          <p:nvPr/>
        </p:nvSpPr>
        <p:spPr>
          <a:xfrm>
            <a:off x="767211" y="4260253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6" name="white dash 57"/>
          <p:cNvSpPr/>
          <p:nvPr/>
        </p:nvSpPr>
        <p:spPr>
          <a:xfrm>
            <a:off x="767211" y="4790005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7" name="white dash 58"/>
          <p:cNvSpPr/>
          <p:nvPr/>
        </p:nvSpPr>
        <p:spPr>
          <a:xfrm>
            <a:off x="767211" y="5303862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8" name="white dash 59"/>
          <p:cNvSpPr/>
          <p:nvPr/>
        </p:nvSpPr>
        <p:spPr>
          <a:xfrm rot="19126951">
            <a:off x="847558" y="5849997"/>
            <a:ext cx="508153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9" name="white dash 60"/>
          <p:cNvSpPr/>
          <p:nvPr/>
        </p:nvSpPr>
        <p:spPr>
          <a:xfrm rot="16200000">
            <a:off x="1905302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0" name="white dash 61"/>
          <p:cNvSpPr/>
          <p:nvPr/>
        </p:nvSpPr>
        <p:spPr>
          <a:xfrm rot="16200000">
            <a:off x="1358852" y="5889945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4" name="white dash 62"/>
          <p:cNvSpPr/>
          <p:nvPr/>
        </p:nvSpPr>
        <p:spPr>
          <a:xfrm rot="16200000">
            <a:off x="2405048" y="5901209"/>
            <a:ext cx="506896" cy="25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KCS ENABLER OF PROACTIVE SUPPORT – OUR ROADMAP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5170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236192">
                    <a:lumMod val="60000"/>
                    <a:lumOff val="40000"/>
                  </a:srgbClr>
                </a:solidFill>
              </a:rPr>
              <a:t>0.5</a:t>
            </a:r>
            <a:endParaRPr lang="en-US" dirty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82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1.0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7394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2.0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5170" y="0"/>
            <a:ext cx="3055559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050" b="1" dirty="0" smtClean="0">
                <a:solidFill>
                  <a:srgbClr val="FFFFFF"/>
                </a:solidFill>
              </a:rPr>
              <a:t>K  C  S</a:t>
            </a:r>
            <a:endParaRPr lang="en-US" sz="105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https://mir-s3-cdn-cf.behance.net/project_modules/disp/cd0efd20434285.562eb377d032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6" y="1981200"/>
            <a:ext cx="13750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894606" y="2133600"/>
            <a:ext cx="76389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888239" y="2667000"/>
            <a:ext cx="732061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FFFFFF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37665" y="889011"/>
            <a:ext cx="11916681" cy="323165"/>
            <a:chOff x="213519" y="1600200"/>
            <a:chExt cx="11887200" cy="323165"/>
          </a:xfrm>
        </p:grpSpPr>
        <p:sp>
          <p:nvSpPr>
            <p:cNvPr id="98" name="TextBox 97"/>
            <p:cNvSpPr txBox="1"/>
            <p:nvPr/>
          </p:nvSpPr>
          <p:spPr>
            <a:xfrm>
              <a:off x="213519" y="1600200"/>
              <a:ext cx="118872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100" dirty="0" smtClean="0">
                  <a:solidFill>
                    <a:srgbClr val="3A3A3B"/>
                  </a:solidFill>
                </a:rPr>
                <a:t>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finds</a:t>
              </a:r>
              <a:r>
                <a:rPr lang="fr-FR" sz="2100" dirty="0" smtClean="0">
                  <a:solidFill>
                    <a:srgbClr val="3A3A3B"/>
                  </a:solidFill>
                </a:rPr>
                <a:t> a solution, a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confirms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its</a:t>
              </a:r>
              <a:r>
                <a:rPr lang="fr-FR" sz="2100" dirty="0" smtClean="0">
                  <a:solidFill>
                    <a:srgbClr val="3A3A3B"/>
                  </a:solidFill>
                </a:rPr>
                <a:t>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relevency</a:t>
              </a:r>
              <a:r>
                <a:rPr lang="fr-FR" sz="2100" dirty="0" smtClean="0">
                  <a:solidFill>
                    <a:srgbClr val="3A3A3B"/>
                  </a:solidFill>
                </a:rPr>
                <a:t>,   </a:t>
              </a:r>
              <a:r>
                <a:rPr lang="fr-FR" sz="2100" b="1" dirty="0" smtClean="0">
                  <a:solidFill>
                    <a:srgbClr val="EFA615"/>
                  </a:solidFill>
                </a:rPr>
                <a:t>                     </a:t>
              </a:r>
              <a:r>
                <a:rPr lang="fr-FR" sz="2100" dirty="0" err="1" smtClean="0">
                  <a:solidFill>
                    <a:srgbClr val="3A3A3B"/>
                  </a:solidFill>
                </a:rPr>
                <a:t>implement</a:t>
              </a:r>
              <a:r>
                <a:rPr lang="fr-FR" sz="2100" dirty="0" smtClean="0">
                  <a:solidFill>
                    <a:srgbClr val="3A3A3B"/>
                  </a:solidFill>
                </a:rPr>
                <a:t> the solution</a:t>
              </a:r>
              <a:endParaRPr lang="en-US" sz="2100" dirty="0" smtClean="0">
                <a:solidFill>
                  <a:srgbClr val="3A3A3B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5008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6DAD3C"/>
                  </a:solidFill>
                </a:rPr>
                <a:t>TOOL</a:t>
              </a:r>
              <a:endParaRPr lang="en-US" sz="2000" dirty="0" smtClean="0">
                <a:solidFill>
                  <a:srgbClr val="6DAD3C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46576" y="1600200"/>
              <a:ext cx="1292511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6DAD3C"/>
                  </a:solidFill>
                </a:rPr>
                <a:t>TOOL</a:t>
              </a:r>
              <a:endParaRPr lang="en-US" sz="2000" dirty="0" smtClean="0">
                <a:solidFill>
                  <a:srgbClr val="6DAD3C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833520" y="1600200"/>
              <a:ext cx="1426464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r>
                <a:rPr lang="fr-FR" sz="2000" dirty="0" smtClean="0">
                  <a:solidFill>
                    <a:srgbClr val="6DAD3C"/>
                  </a:solidFill>
                </a:rPr>
                <a:t>SYSTEMS</a:t>
              </a:r>
              <a:endParaRPr lang="en-US" sz="2000" dirty="0" smtClean="0">
                <a:solidFill>
                  <a:srgbClr val="6DAD3C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484889" y="1981200"/>
            <a:ext cx="1145835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 b="1" dirty="0">
                <a:solidFill>
                  <a:srgbClr val="6DAD3C"/>
                </a:solidFill>
                <a:latin typeface="Courier" pitchFamily="49" charset="0"/>
              </a:rPr>
              <a:t>Version</a:t>
            </a:r>
            <a:r>
              <a:rPr lang="fr-FR" sz="600" dirty="0">
                <a:solidFill>
                  <a:srgbClr val="FFFFFF"/>
                </a:solidFill>
                <a:latin typeface="Courier" pitchFamily="49" charset="0"/>
              </a:rPr>
              <a:t> == </a:t>
            </a:r>
            <a:r>
              <a:rPr lang="fr-FR" sz="600" dirty="0">
                <a:solidFill>
                  <a:srgbClr val="E57200"/>
                </a:solidFill>
                <a:latin typeface="Courier" pitchFamily="49" charset="0"/>
              </a:rPr>
              <a:t>10.2</a:t>
            </a:r>
          </a:p>
          <a:p>
            <a:r>
              <a:rPr lang="fr-FR" sz="600" dirty="0">
                <a:solidFill>
                  <a:srgbClr val="FFFFFF"/>
                </a:solidFill>
                <a:latin typeface="Courier" pitchFamily="49" charset="0"/>
              </a:rPr>
              <a:t>   AND</a:t>
            </a:r>
          </a:p>
          <a:p>
            <a:r>
              <a:rPr lang="fr-FR" sz="600" b="1" dirty="0">
                <a:solidFill>
                  <a:srgbClr val="6DAD3C"/>
                </a:solidFill>
                <a:latin typeface="Courier" pitchFamily="49" charset="0"/>
              </a:rPr>
              <a:t>   </a:t>
            </a:r>
            <a:r>
              <a:rPr lang="fr-FR" sz="600" b="1" dirty="0" err="1">
                <a:solidFill>
                  <a:srgbClr val="6DAD3C"/>
                </a:solidFill>
                <a:latin typeface="Courier" pitchFamily="49" charset="0"/>
              </a:rPr>
              <a:t>propertyA</a:t>
            </a:r>
            <a:r>
              <a:rPr lang="fr-FR" sz="600" dirty="0">
                <a:solidFill>
                  <a:srgbClr val="6DAD3C"/>
                </a:solidFill>
                <a:latin typeface="Courier" pitchFamily="49" charset="0"/>
              </a:rPr>
              <a:t> </a:t>
            </a:r>
            <a:r>
              <a:rPr lang="fr-FR" sz="600" dirty="0" err="1">
                <a:solidFill>
                  <a:srgbClr val="009CDE"/>
                </a:solidFill>
                <a:latin typeface="Courier" pitchFamily="49" charset="0"/>
              </a:rPr>
              <a:t>isSet</a:t>
            </a:r>
            <a:endParaRPr lang="fr-FR" sz="600" dirty="0">
              <a:solidFill>
                <a:srgbClr val="009CDE"/>
              </a:solidFill>
              <a:latin typeface="Courier" pitchFamily="49" charset="0"/>
            </a:endParaRPr>
          </a:p>
          <a:p>
            <a:r>
              <a:rPr lang="fr-FR" sz="600" dirty="0">
                <a:solidFill>
                  <a:srgbClr val="FFFFFF"/>
                </a:solidFill>
                <a:latin typeface="Courier" pitchFamily="49" charset="0"/>
              </a:rPr>
              <a:t>   AND</a:t>
            </a:r>
          </a:p>
          <a:p>
            <a:r>
              <a:rPr lang="fr-FR" sz="600" b="1" dirty="0">
                <a:solidFill>
                  <a:srgbClr val="6DAD3C"/>
                </a:solidFill>
                <a:latin typeface="Courier" pitchFamily="49" charset="0"/>
              </a:rPr>
              <a:t>   </a:t>
            </a:r>
            <a:r>
              <a:rPr lang="fr-FR" sz="600" b="1" dirty="0" err="1">
                <a:solidFill>
                  <a:srgbClr val="6DAD3C"/>
                </a:solidFill>
                <a:latin typeface="Courier" pitchFamily="49" charset="0"/>
              </a:rPr>
              <a:t>propertyB</a:t>
            </a:r>
            <a:r>
              <a:rPr lang="fr-FR" sz="600" dirty="0">
                <a:solidFill>
                  <a:srgbClr val="FFFFFF"/>
                </a:solidFill>
                <a:latin typeface="Courier" pitchFamily="49" charset="0"/>
              </a:rPr>
              <a:t> </a:t>
            </a:r>
            <a:r>
              <a:rPr lang="fr-FR" sz="600" dirty="0" err="1">
                <a:solidFill>
                  <a:srgbClr val="009CDE"/>
                </a:solidFill>
                <a:latin typeface="Courier" pitchFamily="49" charset="0"/>
              </a:rPr>
              <a:t>isSet</a:t>
            </a:r>
            <a:endParaRPr lang="fr-FR" sz="600" dirty="0">
              <a:solidFill>
                <a:srgbClr val="009CDE"/>
              </a:solidFill>
              <a:latin typeface="Courier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08506" y="152400"/>
            <a:ext cx="611112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 smtClean="0">
                <a:solidFill>
                  <a:srgbClr val="236192">
                    <a:lumMod val="60000"/>
                    <a:lumOff val="40000"/>
                  </a:srgbClr>
                </a:solidFill>
              </a:rPr>
              <a:t>3.0</a:t>
            </a:r>
            <a:endParaRPr lang="en-US" sz="2400" dirty="0" smtClean="0">
              <a:solidFill>
                <a:srgbClr val="2361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519618" y="152400"/>
            <a:ext cx="611112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b="1" dirty="0" smtClean="0">
                <a:solidFill>
                  <a:srgbClr val="FFFFFF"/>
                </a:solidFill>
              </a:rPr>
              <a:t>4.0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707117" y="1981200"/>
            <a:ext cx="1145835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" b="1" dirty="0">
                <a:solidFill>
                  <a:srgbClr val="009CDE"/>
                </a:solidFill>
                <a:latin typeface="Courier" pitchFamily="49" charset="0"/>
              </a:rPr>
              <a:t>if (</a:t>
            </a:r>
            <a:r>
              <a:rPr lang="fr-FR" sz="300" b="1" dirty="0" err="1">
                <a:solidFill>
                  <a:srgbClr val="6DAD3C"/>
                </a:solidFill>
                <a:latin typeface="Courier" pitchFamily="49" charset="0"/>
              </a:rPr>
              <a:t>propertyA</a:t>
            </a:r>
            <a:r>
              <a:rPr lang="fr-FR" sz="300" dirty="0">
                <a:solidFill>
                  <a:srgbClr val="6DAD3C"/>
                </a:solidFill>
                <a:latin typeface="Courier" pitchFamily="49" charset="0"/>
              </a:rPr>
              <a:t> </a:t>
            </a:r>
            <a:r>
              <a:rPr lang="fr-FR" sz="300" dirty="0">
                <a:solidFill>
                  <a:srgbClr val="FFFFFF"/>
                </a:solidFill>
                <a:latin typeface="Courier" pitchFamily="49" charset="0"/>
              </a:rPr>
              <a:t>&gt; </a:t>
            </a:r>
            <a:r>
              <a:rPr lang="fr-FR" sz="300" dirty="0">
                <a:solidFill>
                  <a:srgbClr val="E57200"/>
                </a:solidFill>
                <a:latin typeface="Courier" pitchFamily="49" charset="0"/>
              </a:rPr>
              <a:t>x &amp;&amp;</a:t>
            </a:r>
            <a:r>
              <a:rPr lang="fr-FR" sz="300" dirty="0">
                <a:solidFill>
                  <a:srgbClr val="FFFFFF"/>
                </a:solidFill>
                <a:latin typeface="Courier" pitchFamily="49" charset="0"/>
              </a:rPr>
              <a:t> </a:t>
            </a:r>
            <a:r>
              <a:rPr lang="fr-FR" sz="300" b="1" dirty="0" err="1">
                <a:solidFill>
                  <a:srgbClr val="6DAD3C"/>
                </a:solidFill>
                <a:latin typeface="Courier" pitchFamily="49" charset="0"/>
              </a:rPr>
              <a:t>propertyB</a:t>
            </a:r>
            <a:r>
              <a:rPr lang="fr-FR" sz="300" dirty="0">
                <a:solidFill>
                  <a:srgbClr val="FFFFFF"/>
                </a:solidFill>
                <a:latin typeface="Courier" pitchFamily="49" charset="0"/>
              </a:rPr>
              <a:t> &gt; </a:t>
            </a:r>
            <a:r>
              <a:rPr lang="fr-FR" sz="300" dirty="0">
                <a:solidFill>
                  <a:srgbClr val="E57200"/>
                </a:solidFill>
                <a:latin typeface="Courier" pitchFamily="49" charset="0"/>
              </a:rPr>
              <a:t>y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) {</a:t>
            </a:r>
          </a:p>
          <a:p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    </a:t>
            </a:r>
            <a:r>
              <a:rPr lang="fr-FR" sz="300" dirty="0" err="1">
                <a:solidFill>
                  <a:srgbClr val="009CDE"/>
                </a:solidFill>
                <a:latin typeface="Courier" pitchFamily="49" charset="0"/>
              </a:rPr>
              <a:t>system.setNewValueForProperty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(</a:t>
            </a:r>
            <a:r>
              <a:rPr lang="fr-FR" sz="300" dirty="0" err="1">
                <a:solidFill>
                  <a:srgbClr val="6DAD3C"/>
                </a:solidFill>
                <a:latin typeface="Courier" pitchFamily="49" charset="0"/>
              </a:rPr>
              <a:t>propertyA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)</a:t>
            </a:r>
          </a:p>
          <a:p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    </a:t>
            </a:r>
            <a:r>
              <a:rPr lang="fr-FR" sz="300" dirty="0" err="1">
                <a:solidFill>
                  <a:srgbClr val="009CDE"/>
                </a:solidFill>
                <a:latin typeface="Courier" pitchFamily="49" charset="0"/>
              </a:rPr>
              <a:t>system.setNewValueForProperty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(</a:t>
            </a:r>
            <a:r>
              <a:rPr lang="fr-FR" sz="300" dirty="0" err="1">
                <a:solidFill>
                  <a:srgbClr val="6DAD3C"/>
                </a:solidFill>
                <a:latin typeface="Courier" pitchFamily="49" charset="0"/>
              </a:rPr>
              <a:t>propertyB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)</a:t>
            </a:r>
          </a:p>
          <a:p>
            <a:r>
              <a:rPr lang="fr-FR" sz="300" dirty="0" smtClean="0">
                <a:solidFill>
                  <a:srgbClr val="009CDE"/>
                </a:solidFill>
                <a:latin typeface="Courier" pitchFamily="49" charset="0"/>
              </a:rPr>
              <a:t>}</a:t>
            </a:r>
          </a:p>
          <a:p>
            <a:endParaRPr lang="fr-FR" sz="300" dirty="0">
              <a:solidFill>
                <a:srgbClr val="009CDE"/>
              </a:solidFill>
              <a:latin typeface="Courier" pitchFamily="49" charset="0"/>
            </a:endParaRPr>
          </a:p>
          <a:p>
            <a:r>
              <a:rPr lang="fr-FR" sz="300" b="1" dirty="0">
                <a:solidFill>
                  <a:srgbClr val="009CDE"/>
                </a:solidFill>
                <a:latin typeface="Courier" pitchFamily="49" charset="0"/>
              </a:rPr>
              <a:t>if (</a:t>
            </a:r>
            <a:r>
              <a:rPr lang="fr-FR" sz="300" b="1" dirty="0" err="1">
                <a:solidFill>
                  <a:srgbClr val="6DAD3C"/>
                </a:solidFill>
                <a:latin typeface="Courier" pitchFamily="49" charset="0"/>
              </a:rPr>
              <a:t>propertyA</a:t>
            </a:r>
            <a:r>
              <a:rPr lang="fr-FR" sz="300" dirty="0">
                <a:solidFill>
                  <a:srgbClr val="6DAD3C"/>
                </a:solidFill>
                <a:latin typeface="Courier" pitchFamily="49" charset="0"/>
              </a:rPr>
              <a:t> </a:t>
            </a:r>
            <a:r>
              <a:rPr lang="fr-FR" sz="300" dirty="0">
                <a:solidFill>
                  <a:srgbClr val="FFFFFF"/>
                </a:solidFill>
                <a:latin typeface="Courier" pitchFamily="49" charset="0"/>
              </a:rPr>
              <a:t>&gt; </a:t>
            </a:r>
            <a:r>
              <a:rPr lang="fr-FR" sz="300" dirty="0">
                <a:solidFill>
                  <a:srgbClr val="E57200"/>
                </a:solidFill>
                <a:latin typeface="Courier" pitchFamily="49" charset="0"/>
              </a:rPr>
              <a:t>x &amp;&amp;</a:t>
            </a:r>
            <a:r>
              <a:rPr lang="fr-FR" sz="300" dirty="0">
                <a:solidFill>
                  <a:srgbClr val="FFFFFF"/>
                </a:solidFill>
                <a:latin typeface="Courier" pitchFamily="49" charset="0"/>
              </a:rPr>
              <a:t> </a:t>
            </a:r>
            <a:r>
              <a:rPr lang="fr-FR" sz="300" b="1" dirty="0" err="1">
                <a:solidFill>
                  <a:srgbClr val="6DAD3C"/>
                </a:solidFill>
                <a:latin typeface="Courier" pitchFamily="49" charset="0"/>
              </a:rPr>
              <a:t>propertyB</a:t>
            </a:r>
            <a:r>
              <a:rPr lang="fr-FR" sz="300" dirty="0">
                <a:solidFill>
                  <a:srgbClr val="FFFFFF"/>
                </a:solidFill>
                <a:latin typeface="Courier" pitchFamily="49" charset="0"/>
              </a:rPr>
              <a:t> &gt; </a:t>
            </a:r>
            <a:r>
              <a:rPr lang="fr-FR" sz="300" dirty="0">
                <a:solidFill>
                  <a:srgbClr val="E57200"/>
                </a:solidFill>
                <a:latin typeface="Courier" pitchFamily="49" charset="0"/>
              </a:rPr>
              <a:t>y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) {</a:t>
            </a:r>
          </a:p>
          <a:p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    </a:t>
            </a:r>
            <a:r>
              <a:rPr lang="fr-FR" sz="300" dirty="0" err="1">
                <a:solidFill>
                  <a:srgbClr val="009CDE"/>
                </a:solidFill>
                <a:latin typeface="Courier" pitchFamily="49" charset="0"/>
              </a:rPr>
              <a:t>system.setNewValueForProperty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(</a:t>
            </a:r>
            <a:r>
              <a:rPr lang="fr-FR" sz="300" dirty="0" err="1">
                <a:solidFill>
                  <a:srgbClr val="6DAD3C"/>
                </a:solidFill>
                <a:latin typeface="Courier" pitchFamily="49" charset="0"/>
              </a:rPr>
              <a:t>propertyA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)</a:t>
            </a:r>
          </a:p>
          <a:p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    </a:t>
            </a:r>
            <a:r>
              <a:rPr lang="fr-FR" sz="300" dirty="0" err="1">
                <a:solidFill>
                  <a:srgbClr val="009CDE"/>
                </a:solidFill>
                <a:latin typeface="Courier" pitchFamily="49" charset="0"/>
              </a:rPr>
              <a:t>system.setNewValueForProperty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(</a:t>
            </a:r>
            <a:r>
              <a:rPr lang="fr-FR" sz="300" dirty="0" err="1">
                <a:solidFill>
                  <a:srgbClr val="6DAD3C"/>
                </a:solidFill>
                <a:latin typeface="Courier" pitchFamily="49" charset="0"/>
              </a:rPr>
              <a:t>propertyB</a:t>
            </a:r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)</a:t>
            </a:r>
          </a:p>
          <a:p>
            <a:r>
              <a:rPr lang="fr-FR" sz="300" dirty="0">
                <a:solidFill>
                  <a:srgbClr val="009CDE"/>
                </a:solidFill>
                <a:latin typeface="Courier" pitchFamily="49" charset="0"/>
              </a:rPr>
              <a:t>}</a:t>
            </a:r>
          </a:p>
          <a:p>
            <a:endParaRPr lang="fr-FR" sz="300" dirty="0">
              <a:solidFill>
                <a:srgbClr val="009CDE"/>
              </a:solidFill>
              <a:latin typeface="Courier" pitchFamily="49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96000" y="4977063"/>
            <a:ext cx="1222224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contourW="6350">
            <a:bevelT w="88900" h="25400" prst="coolSlant"/>
            <a:bevelB w="0"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400" dirty="0" smtClean="0">
                <a:solidFill>
                  <a:srgbClr val="3A3A3B"/>
                </a:solidFill>
              </a:rPr>
              <a:t>FIX</a:t>
            </a:r>
          </a:p>
          <a:p>
            <a:pPr algn="ctr"/>
            <a:r>
              <a:rPr lang="fr-FR" sz="900" dirty="0" err="1" smtClean="0">
                <a:solidFill>
                  <a:srgbClr val="3A3A3B"/>
                </a:solidFill>
              </a:rPr>
              <a:t>my</a:t>
            </a:r>
            <a:r>
              <a:rPr lang="fr-FR" sz="900" dirty="0" smtClean="0">
                <a:solidFill>
                  <a:srgbClr val="3A3A3B"/>
                </a:solidFill>
              </a:rPr>
              <a:t> </a:t>
            </a:r>
            <a:r>
              <a:rPr lang="fr-FR" sz="900" dirty="0" err="1" smtClean="0">
                <a:solidFill>
                  <a:srgbClr val="3A3A3B"/>
                </a:solidFill>
              </a:rPr>
              <a:t>connected</a:t>
            </a:r>
            <a:r>
              <a:rPr lang="fr-FR" sz="900" dirty="0" smtClean="0">
                <a:solidFill>
                  <a:srgbClr val="3A3A3B"/>
                </a:solidFill>
              </a:rPr>
              <a:t> system</a:t>
            </a:r>
            <a:endParaRPr lang="en-US" sz="900" dirty="0" smtClean="0">
              <a:solidFill>
                <a:srgbClr val="3A3A3B"/>
              </a:solidFill>
            </a:endParaRPr>
          </a:p>
        </p:txBody>
      </p:sp>
      <p:pic>
        <p:nvPicPr>
          <p:cNvPr id="84" name="Picture 1" descr="D:\temp\mous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62" y="5281863"/>
            <a:ext cx="54390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23"/>
          <p:cNvGrpSpPr/>
          <p:nvPr/>
        </p:nvGrpSpPr>
        <p:grpSpPr>
          <a:xfrm>
            <a:off x="5255722" y="1212164"/>
            <a:ext cx="6875008" cy="3919906"/>
            <a:chOff x="5242720" y="1212164"/>
            <a:chExt cx="6858000" cy="3919906"/>
          </a:xfrm>
        </p:grpSpPr>
        <p:sp>
          <p:nvSpPr>
            <p:cNvPr id="125" name="Rectangle 124"/>
            <p:cNvSpPr/>
            <p:nvPr/>
          </p:nvSpPr>
          <p:spPr>
            <a:xfrm>
              <a:off x="9433720" y="1212164"/>
              <a:ext cx="2667000" cy="391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26" name="Picture 4" descr="http://aesclic.fr/img/system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319" y="12192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http://aesclic.fr/img/system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6119" y="17526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27" descr="http://aesclic.fr/img/system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319" y="25146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http://aesclic.fr/img/system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319" y="38100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Right Arrow 129"/>
            <p:cNvSpPr/>
            <p:nvPr/>
          </p:nvSpPr>
          <p:spPr>
            <a:xfrm>
              <a:off x="5242720" y="3460599"/>
              <a:ext cx="4724400" cy="457200"/>
            </a:xfrm>
            <a:prstGeom prst="rightArrow">
              <a:avLst>
                <a:gd name="adj1" fmla="val 6519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FFFFFF"/>
                  </a:solidFill>
                </a:rPr>
                <a:t>                                      PROACTIVE FIXES</a:t>
              </a:r>
              <a:endParaRPr lang="en-US" sz="14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31" name="Picture 6" descr="http://www.presidia.it/wp-content/uploads/2015/09/flat-faces-icons-circle-4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1752600"/>
              <a:ext cx="595215" cy="595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 descr="http://www.climateadaptation.cc/images/easyblog_avatar/252_flat-faces-icons-circle-woman-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919" y="1219200"/>
              <a:ext cx="595215" cy="59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0" descr="http://amplifiii.com/flatso/wp-content/uploads/2013/09/flat-faces-icons-circle-man-4_256x256x3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919" y="3810000"/>
              <a:ext cx="595215" cy="595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5" descr="D:\temp\gear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67431">
              <a:off x="9694385" y="3027722"/>
              <a:ext cx="1283612" cy="128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http://www.likhapora.com/image/tutor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919" y="2514600"/>
              <a:ext cx="613594" cy="613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TextBox 85"/>
          <p:cNvSpPr txBox="1"/>
          <p:nvPr/>
        </p:nvSpPr>
        <p:spPr>
          <a:xfrm>
            <a:off x="2734885" y="1381094"/>
            <a:ext cx="2597225" cy="3038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9CDE"/>
                </a:solidFill>
              </a:rPr>
              <a:t>Article 123456</a:t>
            </a:r>
          </a:p>
          <a:p>
            <a:endParaRPr lang="fr-FR" sz="1400" dirty="0">
              <a:solidFill>
                <a:srgbClr val="FFFFFF"/>
              </a:solidFill>
            </a:endParaRPr>
          </a:p>
          <a:p>
            <a:r>
              <a:rPr lang="fr-FR" sz="1200" b="1" dirty="0" smtClean="0">
                <a:solidFill>
                  <a:srgbClr val="009CDE"/>
                </a:solidFill>
              </a:rPr>
              <a:t>Description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error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xyz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when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starting</a:t>
            </a:r>
            <a:r>
              <a:rPr lang="fr-FR" sz="1200" dirty="0" smtClean="0">
                <a:solidFill>
                  <a:srgbClr val="236192"/>
                </a:solidFill>
              </a:rPr>
              <a:t> workflow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Applies</a:t>
            </a:r>
            <a:r>
              <a:rPr lang="fr-FR" sz="1200" b="1" dirty="0" smtClean="0">
                <a:solidFill>
                  <a:srgbClr val="009CDE"/>
                </a:solidFill>
              </a:rPr>
              <a:t> to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Windchill</a:t>
            </a:r>
            <a:r>
              <a:rPr lang="fr-FR" sz="1200" dirty="0" smtClean="0">
                <a:solidFill>
                  <a:srgbClr val="236192"/>
                </a:solidFill>
              </a:rPr>
              <a:t> 10.2</a:t>
            </a: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Root</a:t>
            </a:r>
            <a:r>
              <a:rPr lang="fr-FR" sz="1200" b="1" dirty="0" smtClean="0">
                <a:solidFill>
                  <a:srgbClr val="009CDE"/>
                </a:solidFill>
              </a:rPr>
              <a:t> cause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Incompatibility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between</a:t>
            </a: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 smtClean="0">
                <a:solidFill>
                  <a:srgbClr val="236192"/>
                </a:solidFill>
              </a:rPr>
              <a:t>properties</a:t>
            </a:r>
            <a:r>
              <a:rPr lang="fr-FR" sz="1200" dirty="0" smtClean="0">
                <a:solidFill>
                  <a:srgbClr val="236192"/>
                </a:solidFill>
              </a:rPr>
              <a:t> A and B</a:t>
            </a:r>
          </a:p>
          <a:p>
            <a:endParaRPr lang="fr-FR" sz="1200" dirty="0">
              <a:solidFill>
                <a:srgbClr val="FFFFFF"/>
              </a:solidFill>
            </a:endParaRPr>
          </a:p>
          <a:p>
            <a:r>
              <a:rPr lang="fr-FR" sz="1200" b="1" dirty="0" err="1" smtClean="0">
                <a:solidFill>
                  <a:srgbClr val="009CDE"/>
                </a:solidFill>
              </a:rPr>
              <a:t>Resolution</a:t>
            </a:r>
            <a:endParaRPr lang="fr-FR" sz="1200" b="1" dirty="0" smtClean="0">
              <a:solidFill>
                <a:srgbClr val="009CDE"/>
              </a:solidFill>
            </a:endParaRP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unset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obsolete</a:t>
            </a:r>
            <a:r>
              <a:rPr lang="fr-FR" sz="1200" dirty="0">
                <a:solidFill>
                  <a:srgbClr val="236192"/>
                </a:solidFill>
              </a:rPr>
              <a:t> </a:t>
            </a:r>
            <a:r>
              <a:rPr lang="fr-FR" sz="1200" dirty="0" err="1">
                <a:solidFill>
                  <a:srgbClr val="236192"/>
                </a:solidFill>
              </a:rPr>
              <a:t>property</a:t>
            </a:r>
            <a:r>
              <a:rPr lang="fr-FR" sz="1200" dirty="0">
                <a:solidFill>
                  <a:srgbClr val="236192"/>
                </a:solidFill>
              </a:rPr>
              <a:t> A</a:t>
            </a:r>
            <a:endParaRPr lang="en-US" sz="1200" dirty="0">
              <a:solidFill>
                <a:srgbClr val="23619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33497" y="2667000"/>
            <a:ext cx="1222224" cy="4572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050" dirty="0" err="1" smtClean="0">
                <a:solidFill>
                  <a:srgbClr val="FFFFFF"/>
                </a:solidFill>
              </a:rPr>
              <a:t>connected</a:t>
            </a:r>
            <a:r>
              <a:rPr lang="fr-FR" sz="1050" dirty="0" smtClean="0">
                <a:solidFill>
                  <a:srgbClr val="FFFFFF"/>
                </a:solidFill>
              </a:rPr>
              <a:t> system</a:t>
            </a:r>
          </a:p>
          <a:p>
            <a:pPr algn="ctr"/>
            <a:r>
              <a:rPr lang="fr-FR" sz="1050" dirty="0" smtClean="0">
                <a:solidFill>
                  <a:srgbClr val="FFFFFF"/>
                </a:solidFill>
              </a:rPr>
              <a:t>IMPACTED</a:t>
            </a:r>
            <a:endParaRPr lang="en-US" sz="1050" dirty="0" smtClean="0">
              <a:solidFill>
                <a:srgbClr val="FFFFFF"/>
              </a:solidFill>
            </a:endParaRPr>
          </a:p>
        </p:txBody>
      </p:sp>
      <p:pic>
        <p:nvPicPr>
          <p:cNvPr id="87" name="Picture 33" descr="https://zendframework.github.io/zend-expressive/images/warning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54" y="1381105"/>
            <a:ext cx="476654" cy="4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3" descr="https://zendframework.github.io/zend-expressive/images/warning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24" y="1397444"/>
            <a:ext cx="476654" cy="4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n 37"/>
          <p:cNvSpPr/>
          <p:nvPr/>
        </p:nvSpPr>
        <p:spPr>
          <a:xfrm>
            <a:off x="6139642" y="3226234"/>
            <a:ext cx="1069446" cy="1219200"/>
          </a:xfrm>
          <a:prstGeom prst="can">
            <a:avLst>
              <a:gd name="adj" fmla="val 2729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Connected customer data</a:t>
            </a:r>
          </a:p>
        </p:txBody>
      </p:sp>
    </p:spTree>
    <p:extLst>
      <p:ext uri="{BB962C8B-B14F-4D97-AF65-F5344CB8AC3E}">
        <p14:creationId xmlns:p14="http://schemas.microsoft.com/office/powerpoint/2010/main" val="21329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5993" y="762000"/>
            <a:ext cx="11006838" cy="268381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108677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400" dirty="0" smtClean="0">
                <a:solidFill>
                  <a:srgbClr val="FFFFFF"/>
                </a:solidFill>
              </a:rPr>
              <a:t>Recommendation rules are</a:t>
            </a:r>
            <a:r>
              <a:rPr lang="en-US" sz="5400" dirty="0" smtClean="0">
                <a:solidFill>
                  <a:srgbClr val="FFFFFF"/>
                </a:solidFill>
              </a:rPr>
              <a:t/>
            </a:r>
            <a:br>
              <a:rPr lang="en-US" sz="5400" dirty="0" smtClean="0">
                <a:solidFill>
                  <a:srgbClr val="FFFFFF"/>
                </a:solidFill>
              </a:rPr>
            </a:br>
            <a:r>
              <a:rPr lang="en-US" sz="15400" dirty="0" smtClean="0">
                <a:solidFill>
                  <a:srgbClr val="FFFFFF"/>
                </a:solidFill>
              </a:rPr>
              <a:t>knowledge</a:t>
            </a:r>
            <a:endParaRPr lang="en-US" sz="96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5993" y="4253376"/>
            <a:ext cx="11006838" cy="2376035"/>
          </a:xfrm>
        </p:spPr>
        <p:txBody>
          <a:bodyPr/>
          <a:lstStyle/>
          <a:p>
            <a:pPr algn="ctr"/>
            <a:r>
              <a:rPr lang="en-US" sz="3500" dirty="0" smtClean="0"/>
              <a:t>MANAGING THEM AS WE MANAGE ARTICLES WILL ENABLE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6200" dirty="0" smtClean="0"/>
              <a:t>AFFORDABLE and SUSTAINABLE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9600" dirty="0" smtClean="0"/>
              <a:t>PROACTIVE SUPPORT</a:t>
            </a:r>
            <a:endParaRPr lang="en-US" sz="9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8771" y="3581400"/>
            <a:ext cx="107708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7408" y="2852936"/>
            <a:ext cx="1008112" cy="1183658"/>
          </a:xfrm>
        </p:spPr>
        <p:txBody>
          <a:bodyPr wrap="none">
            <a:noAutofit/>
          </a:bodyPr>
          <a:lstStyle/>
          <a:p>
            <a:r>
              <a:rPr lang="en-US" sz="8200" dirty="0" smtClean="0"/>
              <a:t>3.2</a:t>
            </a:r>
            <a:endParaRPr lang="en-US" sz="8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7817" y="3060930"/>
            <a:ext cx="9319456" cy="861774"/>
          </a:xfrm>
        </p:spPr>
        <p:txBody>
          <a:bodyPr/>
          <a:lstStyle/>
          <a:p>
            <a:r>
              <a:rPr lang="en-US" dirty="0"/>
              <a:t>2017 roadmap highlight</a:t>
            </a:r>
            <a:br>
              <a:rPr lang="en-US" dirty="0"/>
            </a:br>
            <a:r>
              <a:rPr lang="en-US" sz="2800" dirty="0" smtClean="0"/>
              <a:t>RECOMMENDATIONS BY MACHINE LEARNING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83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 FROM Machine learning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052736"/>
            <a:ext cx="12192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A NEW APPROACH TO FIND ISSUE RESOLUTION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7656" y="4293096"/>
            <a:ext cx="12192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CHALLENGES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352" y="2708920"/>
            <a:ext cx="58326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fr-FR" sz="2400" dirty="0" err="1" smtClean="0">
                <a:solidFill>
                  <a:schemeClr val="bg1"/>
                </a:solidFill>
              </a:rPr>
              <a:t>Symptom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Cause</a:t>
            </a:r>
            <a:r>
              <a:rPr lang="fr-FR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Solution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352" y="3429000"/>
            <a:ext cx="5832648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Built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logic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68008" y="2708920"/>
            <a:ext cx="5688632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fr-FR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Symptom</a:t>
            </a:r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-</a:t>
            </a:r>
            <a:r>
              <a:rPr lang="fr-F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Solution </a:t>
            </a:r>
            <a:r>
              <a:rPr lang="fr-FR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correlation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68986" y="3429000"/>
            <a:ext cx="5673190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Build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experience</a:t>
            </a:r>
            <a:r>
              <a:rPr lang="fr-FR" sz="2400" dirty="0" smtClean="0"/>
              <a:t> (data)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5696" y="4941168"/>
            <a:ext cx="2815277" cy="903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CUSTOMERS’ TRUST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IN MACHINES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91059" y="4941168"/>
            <a:ext cx="2815277" cy="9035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FUZINESS OF RECOMMENDATIONS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3387" y="4941168"/>
            <a:ext cx="2815277" cy="903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MAINTAINING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ACCURACY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95715" y="4941168"/>
            <a:ext cx="2815277" cy="903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HANDLING NEW RELEASES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696" y="5877273"/>
            <a:ext cx="2815277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ADOPTION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1059" y="5877273"/>
            <a:ext cx="2815277" cy="3600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ADOPTION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3387" y="5877273"/>
            <a:ext cx="2815277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COST &amp; EXPERTISE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95715" y="5877273"/>
            <a:ext cx="2815277" cy="3600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COST &amp; EXPERTISE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temp\mind-gears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9453" y="1556792"/>
            <a:ext cx="83389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emp\roboto-logo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55679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753429" y="2355938"/>
            <a:ext cx="1182331" cy="352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agent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84232" y="2360107"/>
            <a:ext cx="158417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machine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BEST PRACTICES ON RECOMMENDATION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52736"/>
            <a:ext cx="12192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RECOMMENDATION LIFECYCLE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420888"/>
            <a:ext cx="12192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RECOMMENDATION AUDIENCE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73016"/>
            <a:ext cx="121920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RECOMMENDER LIFECYCLE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484784"/>
            <a:ext cx="1123324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6288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Expiration date?</a:t>
            </a:r>
          </a:p>
          <a:p>
            <a:pPr marL="886288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Best way to support customers with questions/issues on recommendations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7368" y="2852936"/>
            <a:ext cx="1123324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6288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Are recommendations addressed to a user (which one?) or  a company?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68" y="4005064"/>
            <a:ext cx="11233248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6288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How to define the pipeline?</a:t>
            </a:r>
          </a:p>
          <a:p>
            <a:pPr marL="886288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Who implements?</a:t>
            </a:r>
          </a:p>
          <a:p>
            <a:pPr marL="1429675" lvl="2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Infrastructure</a:t>
            </a:r>
          </a:p>
          <a:p>
            <a:pPr marL="1429675" lvl="2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Recommender logic</a:t>
            </a:r>
          </a:p>
          <a:p>
            <a:pPr marL="886288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How to maintain</a:t>
            </a:r>
          </a:p>
          <a:p>
            <a:pPr marL="1429675" lvl="2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Keeping up with product evolution</a:t>
            </a:r>
          </a:p>
          <a:p>
            <a:pPr marL="1429675" lvl="2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Dealing with inaccurate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1357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matthewsonmarketing.files.wordpress.com/2012/11/chap-1-fig-2-geoffrey-moore-tech-adopt-curv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27975" r="3375" b="2931"/>
          <a:stretch/>
        </p:blipFill>
        <p:spPr bwMode="auto">
          <a:xfrm>
            <a:off x="4439816" y="3068960"/>
            <a:ext cx="76504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944628" y="4941176"/>
            <a:ext cx="575308" cy="506787"/>
            <a:chOff x="5803538" y="5227265"/>
            <a:chExt cx="575308" cy="506787"/>
          </a:xfrm>
        </p:grpSpPr>
        <p:sp>
          <p:nvSpPr>
            <p:cNvPr id="14" name="Oval 13"/>
            <p:cNvSpPr/>
            <p:nvPr/>
          </p:nvSpPr>
          <p:spPr>
            <a:xfrm rot="20476588">
              <a:off x="5803538" y="5227265"/>
              <a:ext cx="520140" cy="506787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0476588">
              <a:off x="5846356" y="5282364"/>
              <a:ext cx="53249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28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</a:t>
              </a:r>
              <a:endParaRPr lang="en-US" sz="3600" b="1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24748" y="4509128"/>
            <a:ext cx="575308" cy="506787"/>
            <a:chOff x="5803538" y="5227265"/>
            <a:chExt cx="575308" cy="506787"/>
          </a:xfrm>
        </p:grpSpPr>
        <p:sp>
          <p:nvSpPr>
            <p:cNvPr id="17" name="Oval 16"/>
            <p:cNvSpPr/>
            <p:nvPr/>
          </p:nvSpPr>
          <p:spPr>
            <a:xfrm rot="20476588">
              <a:off x="5803538" y="5227265"/>
              <a:ext cx="520140" cy="506787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476588">
              <a:off x="5846356" y="5282364"/>
              <a:ext cx="53249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28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</a:t>
              </a:r>
              <a:endParaRPr lang="en-US" sz="3600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CUSTOMER ADOPTION : FACING THE CHASM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52736"/>
            <a:ext cx="12192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ROADBLOCKS WITNESSED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908"/>
            <a:ext cx="12192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</a:rPr>
              <a:t>GO-TO-MARKET STRATEGY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484784"/>
            <a:ext cx="1123324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6288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Data confidentiality</a:t>
            </a:r>
          </a:p>
          <a:p>
            <a:pPr marL="886288" lvl="1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Customer’s return on efforts invested on being proactive</a:t>
            </a:r>
          </a:p>
          <a:p>
            <a:pPr lvl="1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Are there any defined critical success factors for customer adoption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7368" y="3327956"/>
            <a:ext cx="1123324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6288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Is this a Technical Support initiative or a corporate initiative </a:t>
            </a:r>
            <a:r>
              <a:rPr lang="en-US" dirty="0" smtClean="0"/>
              <a:t>?</a:t>
            </a:r>
          </a:p>
          <a:p>
            <a:pPr marL="886288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What messaging is used?</a:t>
            </a:r>
          </a:p>
        </p:txBody>
      </p:sp>
    </p:spTree>
    <p:extLst>
      <p:ext uri="{BB962C8B-B14F-4D97-AF65-F5344CB8AC3E}">
        <p14:creationId xmlns:p14="http://schemas.microsoft.com/office/powerpoint/2010/main" val="8005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3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PROACTIVITY AT PTC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PTC introduction</a:t>
            </a:r>
            <a:endParaRPr lang="en-US" dirty="0"/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/>
          <a:stretch/>
        </p:blipFill>
        <p:spPr>
          <a:xfrm>
            <a:off x="-1" y="1473179"/>
            <a:ext cx="12176920" cy="5384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" y="836712"/>
            <a:ext cx="6098743" cy="6021290"/>
          </a:xfrm>
          <a:prstGeom prst="rect">
            <a:avLst/>
          </a:prstGeom>
          <a:solidFill>
            <a:srgbClr val="00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ranklin Gothic Book" charset="0"/>
              <a:cs typeface="Franklin Gothic Book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457200" y="1752600"/>
            <a:ext cx="4876800" cy="12923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2"/>
              </a:buClr>
              <a:buFont typeface="LucidaGrande" charset="0"/>
              <a:buChar char="▪"/>
            </a:pPr>
            <a:r>
              <a:rPr lang="en-US" sz="2000" dirty="0">
                <a:solidFill>
                  <a:schemeClr val="bg1"/>
                </a:solidFill>
              </a:rPr>
              <a:t>~6,000 employees in 30 countries 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Font typeface="LucidaGrande" charset="0"/>
              <a:buChar char="▪"/>
            </a:pPr>
            <a:r>
              <a:rPr lang="en-US" sz="2000" dirty="0">
                <a:solidFill>
                  <a:schemeClr val="bg1"/>
                </a:solidFill>
                <a:latin typeface="Franklin Gothic Book" charset="0"/>
                <a:cs typeface="Franklin Gothic Book" charset="0"/>
              </a:rPr>
              <a:t>26,000 Commercial Customers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Font typeface="LucidaGrande" charset="0"/>
              <a:buChar char="▪"/>
            </a:pPr>
            <a:r>
              <a:rPr lang="en-US" sz="2000" dirty="0">
                <a:solidFill>
                  <a:schemeClr val="bg1"/>
                </a:solidFill>
                <a:latin typeface="Franklin Gothic Book" charset="0"/>
                <a:cs typeface="Franklin Gothic Book" charset="0"/>
              </a:rPr>
              <a:t>10 million students 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000" dirty="0">
              <a:solidFill>
                <a:schemeClr val="bg1"/>
              </a:solidFill>
              <a:latin typeface="Franklin Gothic Book" charset="0"/>
              <a:cs typeface="Franklin Gothic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1" y="836720"/>
            <a:ext cx="12156353" cy="636463"/>
          </a:xfrm>
          <a:prstGeom prst="rect">
            <a:avLst/>
          </a:prstGeom>
          <a:pattFill prst="ltDnDiag">
            <a:fgClr>
              <a:srgbClr val="4F4F51"/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72" tIns="34335" rIns="68672" bIns="34335" rtlCol="0" anchor="ctr"/>
          <a:lstStyle/>
          <a:p>
            <a:pPr algn="ctr" defTabSz="816166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461"/>
            <a:ext cx="12137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global provider of technology platforms and solutions that transform how companies create, operate, and service the “things” in the Internet of Things (IoT).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" y="3095066"/>
            <a:ext cx="3212909" cy="2010334"/>
            <a:chOff x="22587" y="2881033"/>
            <a:chExt cx="3212909" cy="2010334"/>
          </a:xfrm>
        </p:grpSpPr>
        <p:sp>
          <p:nvSpPr>
            <p:cNvPr id="9" name="Rectangle 8"/>
            <p:cNvSpPr/>
            <p:nvPr/>
          </p:nvSpPr>
          <p:spPr>
            <a:xfrm>
              <a:off x="22587" y="3044914"/>
              <a:ext cx="3212909" cy="1828800"/>
            </a:xfrm>
            <a:prstGeom prst="rect">
              <a:avLst/>
            </a:prstGeom>
            <a:pattFill prst="ltDnDiag">
              <a:fgClr>
                <a:srgbClr val="4F4F51"/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2" tIns="34335" rIns="68672" bIns="34335" rtlCol="0" anchor="ctr"/>
            <a:lstStyle/>
            <a:p>
              <a:pPr algn="ctr" defTabSz="816166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0" name="Content Placeholder 13"/>
            <p:cNvSpPr txBox="1">
              <a:spLocks/>
            </p:cNvSpPr>
            <p:nvPr/>
          </p:nvSpPr>
          <p:spPr>
            <a:xfrm>
              <a:off x="98787" y="2881033"/>
              <a:ext cx="3060509" cy="2010334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73582" indent="-273582" algn="l" defTabSz="1086775" rtl="0" eaLnBrk="1" latinLnBrk="0" hangingPunct="1">
                <a:lnSpc>
                  <a:spcPct val="90000"/>
                </a:lnSpc>
                <a:spcBef>
                  <a:spcPts val="2139"/>
                </a:spcBef>
                <a:buClr>
                  <a:schemeClr val="bg2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3195" indent="-271694" algn="l" defTabSz="108677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58470" indent="-271694" algn="l" defTabSz="1290546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1857" indent="-271694" algn="l" defTabSz="108677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45245" indent="-271694" algn="l" defTabSz="108677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»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8632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2020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5408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8796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solidFill>
                    <a:schemeClr val="accent2"/>
                  </a:solidFill>
                  <a:latin typeface="Franklin Gothic Book" charset="0"/>
                  <a:cs typeface="Franklin Gothic Book" charset="0"/>
                </a:rPr>
                <a:t>Market Segments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Computer-Aided Design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Product Lifecycle Management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Internet of Things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Augmented Reality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Service Lifecycle Management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52800" y="3095066"/>
            <a:ext cx="2803366" cy="2010334"/>
            <a:chOff x="3034290" y="4847107"/>
            <a:chExt cx="2803366" cy="2010334"/>
          </a:xfrm>
        </p:grpSpPr>
        <p:sp>
          <p:nvSpPr>
            <p:cNvPr id="12" name="Rectangle 11"/>
            <p:cNvSpPr/>
            <p:nvPr/>
          </p:nvSpPr>
          <p:spPr>
            <a:xfrm>
              <a:off x="3034290" y="4986058"/>
              <a:ext cx="2741830" cy="1828800"/>
            </a:xfrm>
            <a:prstGeom prst="rect">
              <a:avLst/>
            </a:prstGeom>
            <a:pattFill prst="ltDnDiag">
              <a:fgClr>
                <a:srgbClr val="4F4F51"/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2" tIns="34335" rIns="68672" bIns="34335" rtlCol="0" anchor="ctr"/>
            <a:lstStyle/>
            <a:p>
              <a:pPr algn="ctr" defTabSz="816166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Content Placeholder 13"/>
            <p:cNvSpPr txBox="1">
              <a:spLocks/>
            </p:cNvSpPr>
            <p:nvPr/>
          </p:nvSpPr>
          <p:spPr>
            <a:xfrm>
              <a:off x="3261519" y="4847107"/>
              <a:ext cx="2576137" cy="2010334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73582" indent="-273582" algn="l" defTabSz="1086775" rtl="0" eaLnBrk="1" latinLnBrk="0" hangingPunct="1">
                <a:lnSpc>
                  <a:spcPct val="90000"/>
                </a:lnSpc>
                <a:spcBef>
                  <a:spcPts val="2139"/>
                </a:spcBef>
                <a:buClr>
                  <a:schemeClr val="bg2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3195" indent="-271694" algn="l" defTabSz="108677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58470" indent="-271694" algn="l" defTabSz="1290546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1857" indent="-271694" algn="l" defTabSz="108677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45245" indent="-271694" algn="l" defTabSz="108677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38"/>
                </a:spcAft>
                <a:buFont typeface="Arial" pitchFamily="34" charset="0"/>
                <a:buChar char="»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8632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2020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5408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8796" indent="-271694" algn="l" defTabSz="108677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solidFill>
                    <a:schemeClr val="accent2"/>
                  </a:solidFill>
                  <a:latin typeface="Franklin Gothic Book" charset="0"/>
                  <a:cs typeface="Franklin Gothic Book" charset="0"/>
                </a:rPr>
                <a:t>Industries Served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Aerospace &amp; Defense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Automotive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Electronics &amp; High Tech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Industrial Manufacturing</a:t>
              </a:r>
            </a:p>
            <a:p>
              <a:pPr marL="182880">
                <a:spcBef>
                  <a:spcPts val="600"/>
                </a:spcBef>
                <a:buClr>
                  <a:schemeClr val="accent2"/>
                </a:buClr>
                <a:buFont typeface="LucidaGrande" charset="0"/>
                <a:buChar char="▪"/>
              </a:pPr>
              <a:r>
                <a:rPr lang="en-US" sz="1500" dirty="0">
                  <a:solidFill>
                    <a:schemeClr val="bg1"/>
                  </a:solidFill>
                  <a:latin typeface="Franklin Gothic Book" charset="0"/>
                  <a:cs typeface="Franklin Gothic Book" charset="0"/>
                </a:rPr>
                <a:t>Retail &amp; Apparel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1299" y="5181445"/>
            <a:ext cx="7453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Creo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8395" y="5167642"/>
            <a:ext cx="13240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Windchill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906" y="6333565"/>
            <a:ext cx="11910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Integrity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3576" y="6305987"/>
            <a:ext cx="13336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959" y="5675191"/>
            <a:ext cx="15116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ThingWorx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4726" y="6305987"/>
            <a:ext cx="9970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Axeda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3581" y="5167642"/>
            <a:ext cx="10659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Vuforia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1063" y="5647256"/>
            <a:ext cx="13513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Kepware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4036" y="5831922"/>
            <a:ext cx="134492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Coldlight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jcoynel\Pictures\Picture1-gre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2414384" y="332570"/>
            <a:ext cx="9777617" cy="295241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36192"/>
              </a:buClr>
              <a:buFont typeface="Arial" pitchFamily="34" charset="0"/>
              <a:buNone/>
            </a:pPr>
            <a:r>
              <a:rPr lang="en-US" sz="8000" b="1" dirty="0" smtClean="0">
                <a:solidFill>
                  <a:srgbClr val="009CDE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proactive</a:t>
            </a:r>
            <a:endParaRPr lang="en-US" sz="2000" b="1" dirty="0" smtClean="0">
              <a:solidFill>
                <a:srgbClr val="009CDE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rgbClr val="236192"/>
              </a:buClr>
              <a:buFont typeface="Arial" pitchFamily="34" charset="0"/>
              <a:buNone/>
            </a:pPr>
            <a:r>
              <a:rPr lang="en-US" i="1" dirty="0" smtClean="0">
                <a:solidFill>
                  <a:srgbClr val="FFFFFF">
                    <a:lumMod val="85000"/>
                  </a:srgbClr>
                </a:solidFill>
              </a:rPr>
              <a:t>Adjective</a:t>
            </a:r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, </a:t>
            </a:r>
            <a:r>
              <a:rPr lang="en-US" dirty="0" err="1" smtClean="0">
                <a:solidFill>
                  <a:srgbClr val="FFFFFF">
                    <a:lumMod val="85000"/>
                  </a:srgbClr>
                </a:solidFill>
              </a:rPr>
              <a:t>pro·ac·tive</a:t>
            </a:r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, ˌ\()</a:t>
            </a:r>
            <a:r>
              <a:rPr lang="en-US" dirty="0" err="1">
                <a:solidFill>
                  <a:srgbClr val="FFFFFF">
                    <a:lumMod val="85000"/>
                  </a:srgbClr>
                </a:solidFill>
              </a:rPr>
              <a:t>prō</a:t>
            </a:r>
            <a:r>
              <a:rPr lang="en-US" dirty="0">
                <a:solidFill>
                  <a:srgbClr val="FFFFFF">
                    <a:lumMod val="85000"/>
                  </a:srgbClr>
                </a:solidFill>
              </a:rPr>
              <a:t>-ˈ</a:t>
            </a:r>
            <a:r>
              <a:rPr lang="en-US" dirty="0" err="1" smtClean="0">
                <a:solidFill>
                  <a:srgbClr val="FFFFFF">
                    <a:lumMod val="85000"/>
                  </a:srgbClr>
                </a:solidFill>
              </a:rPr>
              <a:t>ak-tiv</a:t>
            </a:r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\</a:t>
            </a:r>
          </a:p>
          <a:p>
            <a:pPr marL="0" indent="0" algn="ctr">
              <a:spcBef>
                <a:spcPts val="0"/>
              </a:spcBef>
              <a:buClr>
                <a:srgbClr val="236192"/>
              </a:buClr>
              <a:buFont typeface="Arial" pitchFamily="34" charset="0"/>
              <a:buNone/>
            </a:pPr>
            <a:endParaRPr lang="en-US" sz="3600" dirty="0">
              <a:solidFill>
                <a:srgbClr val="FFFFFF">
                  <a:lumMod val="85000"/>
                </a:srgbClr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236192"/>
              </a:buClr>
              <a:buFont typeface="Arial" pitchFamily="34" charset="0"/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acting </a:t>
            </a:r>
            <a:r>
              <a:rPr lang="en-US" sz="3600" dirty="0">
                <a:solidFill>
                  <a:srgbClr val="FFFFFF"/>
                </a:solidFill>
              </a:rPr>
              <a:t>in anticipation of </a:t>
            </a:r>
            <a:r>
              <a:rPr lang="en-US" sz="3600" dirty="0" smtClean="0">
                <a:solidFill>
                  <a:srgbClr val="FFFFFF"/>
                </a:solidFill>
              </a:rPr>
              <a:t>future needs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0" y="332573"/>
            <a:ext cx="2414382" cy="295240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None/>
              <a:defRPr sz="8000" b="1">
                <a:solidFill>
                  <a:schemeClr val="accent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/>
            </a:lvl2pPr>
            <a:lvl3pPr marL="1358470" indent="-271694" defTabSz="1290546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/>
            </a:lvl3pPr>
            <a:lvl4pPr marL="1901857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baseline="0"/>
            </a:lvl4pPr>
            <a:lvl5pPr marL="244524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baseline="0"/>
            </a:lvl5pPr>
            <a:lvl6pPr marL="2988632" indent="-2716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2020" indent="-2716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5408" indent="-2716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18796" indent="-2716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>
              <a:buClr>
                <a:srgbClr val="236192"/>
              </a:buClr>
            </a:pPr>
            <a:endParaRPr lang="en-US" dirty="0">
              <a:solidFill>
                <a:srgbClr val="009CD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3257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3281883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temp\cl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01" y="507820"/>
            <a:ext cx="2608365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48723" y="4759838"/>
            <a:ext cx="11694551" cy="43206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marL="625475" algn="r"/>
            <a:r>
              <a:rPr lang="fr-FR" sz="1400" dirty="0" smtClean="0">
                <a:solidFill>
                  <a:srgbClr val="3A3A3B"/>
                </a:solidFill>
                <a:latin typeface="Franklin Gothic Heavy" panose="020B0903020102020204" pitchFamily="34" charset="0"/>
              </a:rPr>
              <a:t>T       I       M       E</a:t>
            </a:r>
            <a:endParaRPr lang="en-US" sz="1400" dirty="0" smtClean="0">
              <a:solidFill>
                <a:srgbClr val="3A3A3B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16285" y="4797190"/>
            <a:ext cx="360943" cy="360050"/>
          </a:xfrm>
          <a:prstGeom prst="ellipse">
            <a:avLst/>
          </a:prstGeom>
          <a:solidFill>
            <a:srgbClr val="0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58155" y="4797190"/>
            <a:ext cx="360943" cy="360050"/>
          </a:xfrm>
          <a:prstGeom prst="ellipse">
            <a:avLst/>
          </a:prstGeom>
          <a:solidFill>
            <a:srgbClr val="0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17887" y="4799217"/>
            <a:ext cx="360943" cy="360050"/>
          </a:xfrm>
          <a:prstGeom prst="ellipse">
            <a:avLst/>
          </a:prstGeom>
          <a:solidFill>
            <a:srgbClr val="0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726" y="4149100"/>
            <a:ext cx="18721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FFFFFF"/>
                </a:solidFill>
              </a:rPr>
              <a:t>Event </a:t>
            </a:r>
            <a:r>
              <a:rPr lang="fr-FR" sz="1800" dirty="0" err="1" smtClean="0">
                <a:solidFill>
                  <a:srgbClr val="FFFFFF"/>
                </a:solidFill>
              </a:rPr>
              <a:t>occurs</a:t>
            </a:r>
            <a:r>
              <a:rPr lang="fr-FR" sz="1800" dirty="0" smtClean="0">
                <a:solidFill>
                  <a:srgbClr val="FFFFFF"/>
                </a:solidFill>
              </a:rPr>
              <a:t> on </a:t>
            </a:r>
            <a:r>
              <a:rPr lang="fr-FR" sz="1800" dirty="0" err="1" smtClean="0">
                <a:solidFill>
                  <a:srgbClr val="FFFFFF"/>
                </a:solidFill>
              </a:rPr>
              <a:t>customers</a:t>
            </a:r>
            <a:r>
              <a:rPr lang="fr-FR" sz="1800" dirty="0" smtClean="0">
                <a:solidFill>
                  <a:srgbClr val="FFFFFF"/>
                </a:solidFill>
              </a:rPr>
              <a:t> </a:t>
            </a:r>
            <a:r>
              <a:rPr lang="fr-FR" sz="1800" dirty="0" err="1" smtClean="0">
                <a:solidFill>
                  <a:srgbClr val="FFFFFF"/>
                </a:solidFill>
              </a:rPr>
              <a:t>systems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7514" y="4149100"/>
            <a:ext cx="23822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rgbClr val="FFFFFF"/>
                </a:solidFill>
              </a:rPr>
              <a:t>Consequence</a:t>
            </a:r>
            <a:r>
              <a:rPr lang="fr-FR" sz="1800" dirty="0" smtClean="0">
                <a:solidFill>
                  <a:srgbClr val="FFFFFF"/>
                </a:solidFill>
              </a:rPr>
              <a:t> </a:t>
            </a:r>
            <a:r>
              <a:rPr lang="fr-FR" sz="1800" dirty="0" err="1" smtClean="0">
                <a:solidFill>
                  <a:srgbClr val="FFFFFF"/>
                </a:solidFill>
              </a:rPr>
              <a:t>is</a:t>
            </a:r>
            <a:r>
              <a:rPr lang="fr-FR" sz="1800" dirty="0" smtClean="0">
                <a:solidFill>
                  <a:srgbClr val="FFFFFF"/>
                </a:solidFill>
              </a:rPr>
              <a:t> observable by </a:t>
            </a:r>
            <a:r>
              <a:rPr lang="fr-FR" sz="1800" dirty="0" err="1" smtClean="0">
                <a:solidFill>
                  <a:srgbClr val="FFFFFF"/>
                </a:solidFill>
              </a:rPr>
              <a:t>users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723" y="5373270"/>
            <a:ext cx="6641352" cy="122417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rgbClr val="6DAD3C">
                    <a:lumMod val="20000"/>
                    <a:lumOff val="80000"/>
                  </a:srgbClr>
                </a:solidFill>
                <a:latin typeface="Franklin Gothic Medium"/>
              </a:rPr>
              <a:t>P R O A C T I V E</a:t>
            </a:r>
          </a:p>
          <a:p>
            <a:pPr algn="ctr"/>
            <a:r>
              <a:rPr lang="fr-FR" sz="1600" dirty="0" err="1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includes</a:t>
            </a:r>
            <a:r>
              <a:rPr lang="fr-FR" sz="1600" dirty="0" smtClean="0">
                <a:solidFill>
                  <a:srgbClr val="6DAD3C">
                    <a:lumMod val="20000"/>
                    <a:lumOff val="80000"/>
                  </a:srgbClr>
                </a:solidFill>
              </a:rPr>
              <a:t> PREDICTIVE, PREVENTIVE, PREVENTATIVE, PREEMPTIVE…</a:t>
            </a:r>
            <a:endParaRPr lang="en-US" sz="1600" dirty="0" smtClean="0">
              <a:solidFill>
                <a:srgbClr val="6DAD3C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06642" y="5373270"/>
            <a:ext cx="4836636" cy="1224170"/>
          </a:xfrm>
          <a:prstGeom prst="rect">
            <a:avLst/>
          </a:prstGeom>
          <a:solidFill>
            <a:schemeClr val="accent5">
              <a:alpha val="40000"/>
            </a:schemeClr>
          </a:solidFill>
          <a:ln w="28575">
            <a:solidFill>
              <a:schemeClr val="accent5"/>
            </a:solidFill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2139"/>
              </a:spcBef>
              <a:buClr>
                <a:srgbClr val="236192"/>
              </a:buClr>
              <a:buFont typeface="Arial" pitchFamily="34" charset="0"/>
              <a:buNone/>
            </a:pPr>
            <a:r>
              <a:rPr lang="fr-FR" sz="4000" dirty="0">
                <a:solidFill>
                  <a:srgbClr val="912F46">
                    <a:lumMod val="20000"/>
                    <a:lumOff val="80000"/>
                  </a:srgbClr>
                </a:solidFill>
                <a:latin typeface="Franklin Gothic Medium"/>
                <a:cs typeface="Times New Roman" panose="02020603050405020304" pitchFamily="18" charset="0"/>
              </a:rPr>
              <a:t>R E A C T I V E</a:t>
            </a:r>
            <a:endParaRPr lang="en-US" sz="4000" dirty="0">
              <a:solidFill>
                <a:srgbClr val="912F46">
                  <a:lumMod val="20000"/>
                  <a:lumOff val="80000"/>
                </a:srgbClr>
              </a:solidFill>
              <a:latin typeface="Franklin Gothic Medium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62869" y="4171182"/>
            <a:ext cx="27431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FFFFFF"/>
                </a:solidFill>
              </a:rPr>
              <a:t>The </a:t>
            </a:r>
            <a:r>
              <a:rPr lang="fr-FR" sz="1800" dirty="0" err="1" smtClean="0">
                <a:solidFill>
                  <a:srgbClr val="FFFFFF"/>
                </a:solidFill>
              </a:rPr>
              <a:t>customer</a:t>
            </a:r>
            <a:endParaRPr lang="fr-FR" sz="1800" dirty="0">
              <a:solidFill>
                <a:srgbClr val="FFFFFF"/>
              </a:solidFill>
            </a:endParaRPr>
          </a:p>
          <a:p>
            <a:pPr algn="ctr"/>
            <a:r>
              <a:rPr lang="fr-FR" sz="1800" dirty="0" err="1">
                <a:solidFill>
                  <a:srgbClr val="FFFFFF"/>
                </a:solidFill>
              </a:rPr>
              <a:t>d</a:t>
            </a:r>
            <a:r>
              <a:rPr lang="fr-FR" sz="1800" dirty="0" err="1" smtClean="0">
                <a:solidFill>
                  <a:srgbClr val="FFFFFF"/>
                </a:solidFill>
              </a:rPr>
              <a:t>ecides</a:t>
            </a:r>
            <a:r>
              <a:rPr lang="fr-FR" sz="1800" dirty="0" smtClean="0">
                <a:solidFill>
                  <a:srgbClr val="FFFFFF"/>
                </a:solidFill>
              </a:rPr>
              <a:t> to engage PTC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189469" y="4221110"/>
            <a:ext cx="505320" cy="227072"/>
          </a:xfrm>
          <a:prstGeom prst="line">
            <a:avLst/>
          </a:prstGeom>
          <a:ln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89469" y="4448184"/>
            <a:ext cx="505320" cy="204989"/>
          </a:xfrm>
          <a:prstGeom prst="line">
            <a:avLst/>
          </a:prstGeom>
          <a:ln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839166" y="4090246"/>
            <a:ext cx="20934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800" dirty="0" err="1" smtClean="0">
                <a:solidFill>
                  <a:srgbClr val="FFFFFF"/>
                </a:solidFill>
              </a:rPr>
              <a:t>human-based</a:t>
            </a:r>
            <a:r>
              <a:rPr lang="fr-FR" sz="1800" dirty="0" smtClean="0">
                <a:solidFill>
                  <a:srgbClr val="FFFFFF"/>
                </a:solidFill>
              </a:rPr>
              <a:t> (case)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39166" y="4509626"/>
            <a:ext cx="28875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800" dirty="0" err="1" smtClean="0">
                <a:solidFill>
                  <a:srgbClr val="FFFFFF"/>
                </a:solidFill>
              </a:rPr>
              <a:t>electronic</a:t>
            </a:r>
            <a:r>
              <a:rPr lang="fr-FR" sz="1800" dirty="0" smtClean="0">
                <a:solidFill>
                  <a:srgbClr val="FFFFFF"/>
                </a:solidFill>
              </a:rPr>
              <a:t> (</a:t>
            </a:r>
            <a:r>
              <a:rPr lang="fr-FR" sz="1400" dirty="0" err="1" smtClean="0">
                <a:solidFill>
                  <a:srgbClr val="FFFFFF"/>
                </a:solidFill>
              </a:rPr>
              <a:t>knowledge</a:t>
            </a:r>
            <a:r>
              <a:rPr lang="fr-FR" sz="1400" dirty="0" smtClean="0">
                <a:solidFill>
                  <a:srgbClr val="FFFFFF"/>
                </a:solidFill>
              </a:rPr>
              <a:t> base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search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98355" y="5191898"/>
            <a:ext cx="2" cy="1621572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817885" y="4795843"/>
            <a:ext cx="360943" cy="36005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9" grpId="0" animBg="1"/>
      <p:bldP spid="22" grpId="0" animBg="1"/>
      <p:bldP spid="6" grpId="0"/>
      <p:bldP spid="23" grpId="0"/>
      <p:bldP spid="15" grpId="0" animBg="1"/>
      <p:bldP spid="27" grpId="0" animBg="1"/>
      <p:bldP spid="43" grpId="0"/>
      <p:bldP spid="46" grpId="0"/>
      <p:bldP spid="47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jcoynel\Pictures\Picture1-gre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2423592" y="116632"/>
            <a:ext cx="9768410" cy="2077902"/>
          </a:xfrm>
          <a:prstGeom prst="rect">
            <a:avLst/>
          </a:prstGeom>
          <a:solidFill>
            <a:srgbClr val="6DAD3C">
              <a:alpha val="50196"/>
            </a:srgb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236192"/>
              </a:buClr>
              <a:buFont typeface="Arial" pitchFamily="34" charset="0"/>
              <a:buNone/>
            </a:pPr>
            <a:r>
              <a:rPr lang="en-US" sz="7200" b="1" dirty="0" smtClean="0">
                <a:solidFill>
                  <a:srgbClr val="6DAD3C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notification</a:t>
            </a:r>
            <a:endParaRPr lang="en-US" sz="1800" b="1" dirty="0">
              <a:solidFill>
                <a:srgbClr val="6DAD3C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236192"/>
              </a:buClr>
              <a:buFont typeface="Arial" pitchFamily="34" charset="0"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information </a:t>
            </a:r>
            <a:r>
              <a:rPr lang="en-US" sz="3200" dirty="0">
                <a:solidFill>
                  <a:srgbClr val="FFFFFF"/>
                </a:solidFill>
              </a:rPr>
              <a:t>that tells you or warns you about something that </a:t>
            </a:r>
            <a:r>
              <a:rPr lang="en-US" sz="3200" dirty="0" smtClean="0">
                <a:solidFill>
                  <a:srgbClr val="FFFFFF"/>
                </a:solidFill>
              </a:rPr>
              <a:t>has happened, is happening or is going </a:t>
            </a:r>
            <a:r>
              <a:rPr lang="en-US" sz="3200" dirty="0">
                <a:solidFill>
                  <a:srgbClr val="FFFFFF"/>
                </a:solidFill>
              </a:rPr>
              <a:t>to </a:t>
            </a:r>
            <a:r>
              <a:rPr lang="en-US" sz="3200" dirty="0" smtClean="0">
                <a:solidFill>
                  <a:srgbClr val="FFFFFF"/>
                </a:solidFill>
              </a:rPr>
              <a:t>happen</a:t>
            </a:r>
          </a:p>
          <a:p>
            <a:pPr marL="2333625" indent="0">
              <a:buClr>
                <a:srgbClr val="236192"/>
              </a:buClr>
            </a:pPr>
            <a:endParaRPr lang="en-US" dirty="0">
              <a:solidFill>
                <a:srgbClr val="3A3A3B"/>
              </a:solidFill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2" y="116632"/>
            <a:ext cx="2423590" cy="2077902"/>
          </a:xfrm>
          <a:prstGeom prst="rect">
            <a:avLst/>
          </a:prstGeom>
          <a:solidFill>
            <a:srgbClr val="6DAD3C">
              <a:alpha val="50196"/>
            </a:srgb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5" indent="0">
              <a:buClr>
                <a:srgbClr val="236192"/>
              </a:buClr>
            </a:pPr>
            <a:endParaRPr lang="en-US" dirty="0">
              <a:solidFill>
                <a:srgbClr val="3A3A3B"/>
              </a:solidFill>
            </a:endParaRPr>
          </a:p>
        </p:txBody>
      </p:sp>
      <p:pic>
        <p:nvPicPr>
          <p:cNvPr id="19" name="Picture 2" descr="D:\temp\dang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77" y="160595"/>
            <a:ext cx="1977152" cy="19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0" y="116632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21982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2414383" y="2348881"/>
            <a:ext cx="9777617" cy="2160239"/>
          </a:xfrm>
          <a:prstGeom prst="rect">
            <a:avLst/>
          </a:prstGeom>
          <a:solidFill>
            <a:srgbClr val="009CDE">
              <a:alpha val="40000"/>
            </a:srgb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236192"/>
              </a:buClr>
              <a:buFont typeface="Arial" pitchFamily="34" charset="0"/>
              <a:buNone/>
            </a:pPr>
            <a:r>
              <a:rPr lang="en-US" sz="7200" b="1" dirty="0" smtClean="0">
                <a:solidFill>
                  <a:srgbClr val="009CDE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recommendation</a:t>
            </a:r>
            <a:endParaRPr lang="en-US" sz="1800" b="1" dirty="0" smtClean="0">
              <a:solidFill>
                <a:srgbClr val="009CDE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236192"/>
              </a:buClr>
              <a:buFont typeface="Arial" pitchFamily="34" charset="0"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a suggestion about what should be done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" y="2370570"/>
            <a:ext cx="2414382" cy="2138550"/>
          </a:xfrm>
          <a:prstGeom prst="rect">
            <a:avLst/>
          </a:prstGeom>
          <a:solidFill>
            <a:srgbClr val="009CDE">
              <a:alpha val="40000"/>
            </a:srgb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None/>
              <a:defRPr sz="8000" b="1">
                <a:solidFill>
                  <a:schemeClr val="accent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/>
            </a:lvl2pPr>
            <a:lvl3pPr marL="1358470" indent="-271694" defTabSz="1290546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/>
            </a:lvl3pPr>
            <a:lvl4pPr marL="1901857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baseline="0"/>
            </a:lvl4pPr>
            <a:lvl5pPr marL="244524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baseline="0"/>
            </a:lvl5pPr>
            <a:lvl6pPr marL="2988632" indent="-2716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2020" indent="-2716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5408" indent="-2716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18796" indent="-2716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>
              <a:buClr>
                <a:srgbClr val="236192"/>
              </a:buClr>
            </a:pPr>
            <a:endParaRPr lang="en-US" dirty="0">
              <a:solidFill>
                <a:srgbClr val="009CDE"/>
              </a:solidFill>
            </a:endParaRPr>
          </a:p>
        </p:txBody>
      </p:sp>
      <p:pic>
        <p:nvPicPr>
          <p:cNvPr id="18" name="Picture 3" descr="D:\temp\check(1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08" y="2420893"/>
            <a:ext cx="1977152" cy="19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234888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50912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3"/>
          <p:cNvSpPr txBox="1">
            <a:spLocks/>
          </p:cNvSpPr>
          <p:nvPr/>
        </p:nvSpPr>
        <p:spPr>
          <a:xfrm>
            <a:off x="0" y="4797190"/>
            <a:ext cx="5588000" cy="1868206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fr-FR" sz="3200" dirty="0" err="1">
                <a:solidFill>
                  <a:schemeClr val="accent1"/>
                </a:solidFill>
              </a:rPr>
              <a:t>y</a:t>
            </a:r>
            <a:r>
              <a:rPr lang="fr-FR" sz="3200" dirty="0" err="1" smtClean="0">
                <a:solidFill>
                  <a:schemeClr val="accent1"/>
                </a:solidFill>
              </a:rPr>
              <a:t>ou</a:t>
            </a:r>
            <a:r>
              <a:rPr lang="fr-FR" sz="3200" dirty="0" smtClean="0">
                <a:solidFill>
                  <a:schemeClr val="accent1"/>
                </a:solidFill>
              </a:rPr>
              <a:t> </a:t>
            </a:r>
            <a:r>
              <a:rPr lang="fr-FR" sz="3200" dirty="0" err="1" smtClean="0">
                <a:solidFill>
                  <a:schemeClr val="accent1"/>
                </a:solidFill>
              </a:rPr>
              <a:t>should</a:t>
            </a:r>
            <a:r>
              <a:rPr lang="fr-FR" sz="3200" dirty="0" smtClean="0">
                <a:solidFill>
                  <a:schemeClr val="accent1"/>
                </a:solidFill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/</a:t>
            </a:r>
            <a:r>
              <a:rPr lang="fr-FR" sz="3200" dirty="0" smtClean="0">
                <a:solidFill>
                  <a:schemeClr val="accent1"/>
                </a:solidFill>
              </a:rPr>
              <a:t> </a:t>
            </a:r>
            <a:r>
              <a:rPr lang="fr-FR" sz="3200" dirty="0" err="1" smtClean="0">
                <a:solidFill>
                  <a:schemeClr val="accent1"/>
                </a:solidFill>
              </a:rPr>
              <a:t>you</a:t>
            </a:r>
            <a:r>
              <a:rPr lang="fr-FR" sz="3200" dirty="0" smtClean="0">
                <a:solidFill>
                  <a:schemeClr val="accent1"/>
                </a:solidFill>
              </a:rPr>
              <a:t> must</a:t>
            </a:r>
            <a:r>
              <a:rPr lang="fr-FR" sz="3200" dirty="0" smtClean="0">
                <a:solidFill>
                  <a:schemeClr val="tx2"/>
                </a:solidFill>
              </a:rPr>
              <a:t>…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587998" y="4633001"/>
            <a:ext cx="6573840" cy="2224999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perform </a:t>
            </a:r>
            <a:r>
              <a:rPr lang="en-US" sz="3200" dirty="0">
                <a:solidFill>
                  <a:schemeClr val="bg1"/>
                </a:solidFill>
              </a:rPr>
              <a:t>this task on your </a:t>
            </a:r>
            <a:r>
              <a:rPr lang="en-US" sz="3200" dirty="0" smtClean="0">
                <a:solidFill>
                  <a:schemeClr val="bg1"/>
                </a:solidFill>
              </a:rPr>
              <a:t>system</a:t>
            </a:r>
          </a:p>
          <a:p>
            <a:pPr marL="63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3200" dirty="0" err="1">
                <a:solidFill>
                  <a:schemeClr val="bg1"/>
                </a:solidFill>
              </a:rPr>
              <a:t>r</a:t>
            </a:r>
            <a:r>
              <a:rPr lang="fr-FR" sz="3200" dirty="0" err="1" smtClean="0">
                <a:solidFill>
                  <a:schemeClr val="bg1"/>
                </a:solidFill>
              </a:rPr>
              <a:t>ead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this</a:t>
            </a:r>
            <a:r>
              <a:rPr lang="fr-FR" sz="3200" dirty="0" smtClean="0">
                <a:solidFill>
                  <a:schemeClr val="bg1"/>
                </a:solidFill>
              </a:rPr>
              <a:t> (article/documentation)</a:t>
            </a:r>
            <a:endParaRPr lang="en-US" sz="3200" dirty="0">
              <a:solidFill>
                <a:schemeClr val="bg1"/>
              </a:solidFill>
            </a:endParaRPr>
          </a:p>
          <a:p>
            <a:pPr marL="63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3200" dirty="0">
                <a:solidFill>
                  <a:schemeClr val="bg1"/>
                </a:solidFill>
              </a:rPr>
              <a:t>c</a:t>
            </a:r>
            <a:r>
              <a:rPr lang="fr-FR" sz="3200" dirty="0" smtClean="0">
                <a:solidFill>
                  <a:schemeClr val="bg1"/>
                </a:solidFill>
              </a:rPr>
              <a:t>hange </a:t>
            </a:r>
            <a:r>
              <a:rPr lang="fr-FR" sz="3200" dirty="0" err="1" smtClean="0">
                <a:solidFill>
                  <a:schemeClr val="bg1"/>
                </a:solidFill>
              </a:rPr>
              <a:t>this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process</a:t>
            </a:r>
            <a:endParaRPr lang="fr-FR" sz="3200" dirty="0" smtClean="0">
              <a:solidFill>
                <a:schemeClr val="bg1"/>
              </a:solidFill>
            </a:endParaRPr>
          </a:p>
          <a:p>
            <a:pPr marL="63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3200" dirty="0" err="1" smtClean="0">
                <a:solidFill>
                  <a:schemeClr val="bg1"/>
                </a:solidFill>
              </a:rPr>
              <a:t>get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educated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on …</a:t>
            </a:r>
          </a:p>
          <a:p>
            <a:pPr marL="63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use/</a:t>
            </a:r>
            <a:r>
              <a:rPr lang="fr-FR" sz="3200" dirty="0" err="1" smtClean="0">
                <a:solidFill>
                  <a:schemeClr val="bg1"/>
                </a:solidFill>
              </a:rPr>
              <a:t>buy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this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service/software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674611" y="4963380"/>
            <a:ext cx="830228" cy="782120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674611" y="5373272"/>
            <a:ext cx="830228" cy="372228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4611" y="5745500"/>
            <a:ext cx="830228" cy="389965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74611" y="5745500"/>
            <a:ext cx="830228" cy="0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74611" y="5745500"/>
            <a:ext cx="830228" cy="779930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4" grpId="0" animBg="1"/>
      <p:bldP spid="1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jcoynel\Pictures\Picture1-gre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2414384" y="116632"/>
            <a:ext cx="9777618" cy="2077902"/>
          </a:xfrm>
          <a:prstGeom prst="rect">
            <a:avLst/>
          </a:prstGeom>
          <a:solidFill>
            <a:srgbClr val="6DAD3C">
              <a:alpha val="50196"/>
            </a:srgb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236192"/>
              </a:buClr>
              <a:buFont typeface="Arial" pitchFamily="34" charset="0"/>
              <a:buNone/>
            </a:pPr>
            <a:r>
              <a:rPr lang="en-US" sz="7200" b="1" dirty="0" smtClean="0">
                <a:solidFill>
                  <a:srgbClr val="6DAD3C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notification</a:t>
            </a:r>
            <a:endParaRPr lang="en-US" sz="1800" b="1" dirty="0">
              <a:solidFill>
                <a:srgbClr val="6DAD3C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236192"/>
              </a:buClr>
              <a:buFont typeface="Arial" pitchFamily="34" charset="0"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information </a:t>
            </a:r>
            <a:r>
              <a:rPr lang="en-US" sz="3200" dirty="0">
                <a:solidFill>
                  <a:srgbClr val="FFFFFF"/>
                </a:solidFill>
              </a:rPr>
              <a:t>that tells you or warns you about something that </a:t>
            </a:r>
            <a:r>
              <a:rPr lang="en-US" sz="3200" dirty="0" smtClean="0">
                <a:solidFill>
                  <a:srgbClr val="FFFFFF"/>
                </a:solidFill>
              </a:rPr>
              <a:t>has happened, is happening or is going </a:t>
            </a:r>
            <a:r>
              <a:rPr lang="en-US" sz="3200" dirty="0">
                <a:solidFill>
                  <a:srgbClr val="FFFFFF"/>
                </a:solidFill>
              </a:rPr>
              <a:t>to </a:t>
            </a:r>
            <a:r>
              <a:rPr lang="en-US" sz="3200" dirty="0" smtClean="0">
                <a:solidFill>
                  <a:srgbClr val="FFFFFF"/>
                </a:solidFill>
              </a:rPr>
              <a:t>happen</a:t>
            </a:r>
          </a:p>
          <a:p>
            <a:pPr marL="2333625" indent="0">
              <a:buClr>
                <a:srgbClr val="236192"/>
              </a:buClr>
            </a:pPr>
            <a:endParaRPr lang="en-US" dirty="0">
              <a:solidFill>
                <a:srgbClr val="3A3A3B"/>
              </a:solidFill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2" y="116632"/>
            <a:ext cx="2414382" cy="2077902"/>
          </a:xfrm>
          <a:prstGeom prst="rect">
            <a:avLst/>
          </a:prstGeom>
          <a:solidFill>
            <a:srgbClr val="6DAD3C">
              <a:alpha val="50196"/>
            </a:srgb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5" indent="0">
              <a:buClr>
                <a:srgbClr val="236192"/>
              </a:buClr>
            </a:pPr>
            <a:endParaRPr lang="en-US" dirty="0">
              <a:solidFill>
                <a:srgbClr val="3A3A3B"/>
              </a:solidFill>
            </a:endParaRPr>
          </a:p>
        </p:txBody>
      </p:sp>
      <p:pic>
        <p:nvPicPr>
          <p:cNvPr id="19" name="Picture 2" descr="D:\temp\dang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77" y="160595"/>
            <a:ext cx="1977152" cy="19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0" y="116632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219820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2414383" y="2348881"/>
            <a:ext cx="9777617" cy="2160239"/>
          </a:xfrm>
          <a:prstGeom prst="rect">
            <a:avLst/>
          </a:prstGeom>
          <a:solidFill>
            <a:srgbClr val="009CDE">
              <a:alpha val="40000"/>
            </a:srgb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236192"/>
              </a:buClr>
              <a:buFont typeface="Arial" pitchFamily="34" charset="0"/>
              <a:buNone/>
            </a:pPr>
            <a:r>
              <a:rPr lang="en-US" sz="7200" b="1" dirty="0" smtClean="0">
                <a:solidFill>
                  <a:srgbClr val="009CDE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recommendation</a:t>
            </a:r>
            <a:endParaRPr lang="en-US" sz="1800" b="1" dirty="0" smtClean="0">
              <a:solidFill>
                <a:srgbClr val="009CDE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236192"/>
              </a:buClr>
              <a:buFont typeface="Arial" pitchFamily="34" charset="0"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a suggestion about what should be done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" y="2370570"/>
            <a:ext cx="2414382" cy="2138550"/>
          </a:xfrm>
          <a:prstGeom prst="rect">
            <a:avLst/>
          </a:prstGeom>
          <a:solidFill>
            <a:srgbClr val="009CDE">
              <a:alpha val="40000"/>
            </a:srgb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None/>
              <a:defRPr sz="8000" b="1">
                <a:solidFill>
                  <a:schemeClr val="accent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/>
            </a:lvl2pPr>
            <a:lvl3pPr marL="1358470" indent="-271694" defTabSz="1290546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/>
            </a:lvl3pPr>
            <a:lvl4pPr marL="1901857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baseline="0"/>
            </a:lvl4pPr>
            <a:lvl5pPr marL="244524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baseline="0"/>
            </a:lvl5pPr>
            <a:lvl6pPr marL="2988632" indent="-2716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2020" indent="-2716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5408" indent="-2716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18796" indent="-2716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>
              <a:buClr>
                <a:srgbClr val="236192"/>
              </a:buClr>
            </a:pPr>
            <a:endParaRPr lang="en-US" dirty="0">
              <a:solidFill>
                <a:srgbClr val="009CDE"/>
              </a:solidFill>
            </a:endParaRPr>
          </a:p>
        </p:txBody>
      </p:sp>
      <p:pic>
        <p:nvPicPr>
          <p:cNvPr id="18" name="Picture 3" descr="D:\temp\check(1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08" y="2420893"/>
            <a:ext cx="1977152" cy="19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234888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50912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 txBox="1">
            <a:spLocks/>
          </p:cNvSpPr>
          <p:nvPr/>
        </p:nvSpPr>
        <p:spPr>
          <a:xfrm>
            <a:off x="2414383" y="4641776"/>
            <a:ext cx="9777617" cy="2099592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/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236192"/>
              </a:buClr>
              <a:buFont typeface="Arial" pitchFamily="34" charset="0"/>
              <a:buNone/>
            </a:pPr>
            <a:r>
              <a:rPr lang="en-US" sz="7200" b="1" dirty="0" smtClean="0">
                <a:solidFill>
                  <a:schemeClr val="tx2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preemptive action</a:t>
            </a:r>
            <a:endParaRPr lang="en-US" sz="1800" b="1" dirty="0" smtClean="0">
              <a:solidFill>
                <a:schemeClr val="tx2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rgbClr val="236192"/>
              </a:buClr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something done on a system</a:t>
            </a:r>
          </a:p>
          <a:p>
            <a:pPr marL="0" indent="0" algn="ctr">
              <a:spcBef>
                <a:spcPts val="0"/>
              </a:spcBef>
              <a:buClr>
                <a:srgbClr val="236192"/>
              </a:buClr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in order to stop an </a:t>
            </a:r>
            <a:r>
              <a:rPr lang="en-US" sz="3200" dirty="0">
                <a:solidFill>
                  <a:srgbClr val="FFFFFF"/>
                </a:solidFill>
              </a:rPr>
              <a:t>unwanted act </a:t>
            </a:r>
            <a:r>
              <a:rPr lang="en-US" sz="3200" dirty="0" smtClean="0">
                <a:solidFill>
                  <a:srgbClr val="FFFFFF"/>
                </a:solidFill>
              </a:rPr>
              <a:t>from happening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2" y="4663465"/>
            <a:ext cx="2414382" cy="207790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2139"/>
              </a:spcBef>
              <a:buClr>
                <a:schemeClr val="bg2"/>
              </a:buClr>
              <a:buFont typeface="Arial" pitchFamily="34" charset="0"/>
              <a:buNone/>
              <a:defRPr sz="8000" b="1">
                <a:solidFill>
                  <a:schemeClr val="accent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81319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/>
            </a:lvl2pPr>
            <a:lvl3pPr marL="1358470" indent="-271694" defTabSz="1290546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/>
            </a:lvl3pPr>
            <a:lvl4pPr marL="1901857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baseline="0"/>
            </a:lvl4pPr>
            <a:lvl5pPr marL="2445245" indent="-271694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baseline="0"/>
            </a:lvl5pPr>
            <a:lvl6pPr marL="2988632" indent="-2716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2020" indent="-2716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5408" indent="-2716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18796" indent="-2716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>
              <a:buClr>
                <a:srgbClr val="236192"/>
              </a:buClr>
            </a:pPr>
            <a:endParaRPr lang="en-US" dirty="0">
              <a:solidFill>
                <a:srgbClr val="009CD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" y="4641775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741368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temp\repairing-servi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79181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IS PTC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836712"/>
            <a:ext cx="12192000" cy="60212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proactive support at </a:t>
            </a:r>
            <a:r>
              <a:rPr lang="en-US" dirty="0" err="1"/>
              <a:t>ptc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1279106"/>
            <a:ext cx="12192000" cy="360050"/>
          </a:xfrm>
          <a:prstGeom prst="rect">
            <a:avLst/>
          </a:prstGeom>
          <a:pattFill prst="dkDnDiag">
            <a:fgClr>
              <a:srgbClr val="3A3A3B"/>
            </a:fgClr>
            <a:bgClr>
              <a:srgbClr val="000000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48724" y="991066"/>
            <a:ext cx="4042561" cy="936130"/>
          </a:xfrm>
          <a:prstGeom prst="homePlate">
            <a:avLst/>
          </a:prstGeom>
          <a:solidFill>
            <a:srgbClr val="000000">
              <a:alpha val="60000"/>
            </a:srgbClr>
          </a:solidFill>
          <a:ln w="25400" cap="flat" cmpd="sng" algn="ctr">
            <a:solidFill>
              <a:srgbClr val="23619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DISCOVERY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4219097" y="991066"/>
            <a:ext cx="3970372" cy="936130"/>
          </a:xfrm>
          <a:prstGeom prst="chevron">
            <a:avLst/>
          </a:prstGeom>
          <a:solidFill>
            <a:srgbClr val="000000">
              <a:alpha val="60000"/>
            </a:srgbClr>
          </a:solidFill>
          <a:ln w="25400" cap="flat" cmpd="sng" algn="ctr">
            <a:solidFill>
              <a:srgbClr val="E572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BUILDING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8045092" y="991066"/>
            <a:ext cx="3970372" cy="936130"/>
          </a:xfrm>
          <a:prstGeom prst="chevron">
            <a:avLst/>
          </a:prstGeom>
          <a:solidFill>
            <a:srgbClr val="000000">
              <a:alpha val="60000"/>
            </a:srgbClr>
          </a:solidFill>
          <a:ln w="25400" cap="flat" cmpd="sng" algn="ctr">
            <a:solidFill>
              <a:srgbClr val="6DAD3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5937" y="3403333"/>
            <a:ext cx="2959866" cy="2965526"/>
          </a:xfrm>
          <a:prstGeom prst="rect">
            <a:avLst/>
          </a:prstGeom>
          <a:noFill/>
          <a:ln w="25400" cap="flat" cmpd="sng" algn="ctr">
            <a:solidFill>
              <a:srgbClr val="2361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Vision at Corporate 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236192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High-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touch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activities</a:t>
            </a:r>
            <a:endParaRPr kumimoji="0" lang="fr-FR" sz="2000" b="0" i="0" u="none" strike="noStrike" kern="0" cap="none" spc="0" normalizeH="0" noProof="0" dirty="0" smtClean="0">
              <a:ln>
                <a:noFill/>
              </a:ln>
              <a:solidFill>
                <a:srgbClr val="236192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lvl="0" algn="ctr" defTabSz="914400"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236192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Products instrumented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236192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1st automated recommendation sent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236192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Initial customer adoption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16134" y="3416457"/>
            <a:ext cx="2959732" cy="2964879"/>
          </a:xfrm>
          <a:prstGeom prst="rect">
            <a:avLst/>
          </a:prstGeom>
          <a:noFill/>
          <a:ln w="25400" cap="flat" cmpd="sng" algn="ctr">
            <a:solidFill>
              <a:srgbClr val="E57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57200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Data is coming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57200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57200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Services are coming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57200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57200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Customers expectations are growing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622601" y="3416449"/>
            <a:ext cx="2959732" cy="2952410"/>
          </a:xfrm>
          <a:prstGeom prst="rect">
            <a:avLst/>
          </a:prstGeom>
          <a:noFill/>
          <a:ln w="25400" cap="flat" cmpd="sng" algn="ctr">
            <a:solidFill>
              <a:srgbClr val="6DAD3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AD3C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Services in production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srgbClr val="6DAD3C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AD3C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Connected Products paradigm leveraged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6DAD3C">
                  <a:lumMod val="20000"/>
                  <a:lumOff val="8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AD3C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TS delivering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AD3C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scalable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AD3C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Proactive Support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7479" y="2208655"/>
            <a:ext cx="2959732" cy="720100"/>
          </a:xfrm>
          <a:prstGeom prst="rect">
            <a:avLst/>
          </a:prstGeom>
          <a:noFill/>
          <a:ln w="25400" cap="flat" cmpd="sng" algn="ctr">
            <a:solidFill>
              <a:srgbClr val="2361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6192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2012-2015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16134" y="2204830"/>
            <a:ext cx="2959732" cy="720100"/>
          </a:xfrm>
          <a:prstGeom prst="rect">
            <a:avLst/>
          </a:prstGeom>
          <a:solidFill>
            <a:srgbClr val="000000">
              <a:alpha val="60000"/>
            </a:srgbClr>
          </a:solidFill>
          <a:ln w="25400" cap="flat" cmpd="sng" algn="ctr">
            <a:solidFill>
              <a:srgbClr val="E572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57200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TODAY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22601" y="2208655"/>
            <a:ext cx="2959732" cy="720100"/>
          </a:xfrm>
          <a:prstGeom prst="rect">
            <a:avLst/>
          </a:prstGeom>
          <a:noFill/>
          <a:ln w="25400" cap="flat" cmpd="sng" algn="ctr">
            <a:solidFill>
              <a:srgbClr val="6DAD3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AD3C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5937" y="2924930"/>
            <a:ext cx="2959732" cy="457964"/>
          </a:xfrm>
          <a:prstGeom prst="rect">
            <a:avLst/>
          </a:prstGeom>
          <a:solidFill>
            <a:srgbClr val="236192"/>
          </a:solidFill>
          <a:ln w="25400" cap="flat" cmpd="sng" algn="ctr">
            <a:solidFill>
              <a:srgbClr val="2361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Genesis and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PoC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16134" y="2928774"/>
            <a:ext cx="2959732" cy="474577"/>
          </a:xfrm>
          <a:prstGeom prst="rect">
            <a:avLst/>
          </a:prstGeom>
          <a:solidFill>
            <a:srgbClr val="E57200"/>
          </a:solidFill>
          <a:ln w="25400" cap="flat" cmpd="sng" algn="ctr">
            <a:solidFill>
              <a:srgbClr val="E57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wave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coming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22601" y="2941891"/>
            <a:ext cx="2959732" cy="474577"/>
          </a:xfrm>
          <a:prstGeom prst="rect">
            <a:avLst/>
          </a:prstGeom>
          <a:solidFill>
            <a:srgbClr val="6DAD3C"/>
          </a:solidFill>
          <a:ln w="25400" cap="flat" cmpd="sng" algn="ctr">
            <a:solidFill>
              <a:srgbClr val="6DAD3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Harvesting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6485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PTC 2016">
      <a:dk1>
        <a:srgbClr val="3D4647"/>
      </a:dk1>
      <a:lt1>
        <a:srgbClr val="FFFFFF"/>
      </a:lt1>
      <a:dk2>
        <a:srgbClr val="C8C9C7"/>
      </a:dk2>
      <a:lt2>
        <a:srgbClr val="6CC04A"/>
      </a:lt2>
      <a:accent1>
        <a:srgbClr val="236192"/>
      </a:accent1>
      <a:accent2>
        <a:srgbClr val="00ACC8"/>
      </a:accent2>
      <a:accent3>
        <a:srgbClr val="F38B00"/>
      </a:accent3>
      <a:accent4>
        <a:srgbClr val="007A3E"/>
      </a:accent4>
      <a:accent5>
        <a:srgbClr val="F1B434"/>
      </a:accent5>
      <a:accent6>
        <a:srgbClr val="912F46"/>
      </a:accent6>
      <a:hlink>
        <a:srgbClr val="8A204B"/>
      </a:hlink>
      <a:folHlink>
        <a:srgbClr val="83317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PPT Template" id="{5281375E-A3E8-4A11-86FE-396579024A83}" vid="{3E38EDBE-89E6-401A-A759-7E9510EC0A2A}"/>
    </a:ext>
  </a:extLst>
</a:theme>
</file>

<file path=ppt/theme/theme2.xml><?xml version="1.0" encoding="utf-8"?>
<a:theme xmlns:a="http://schemas.openxmlformats.org/drawingml/2006/main" name="2_Default Theme">
  <a:themeElements>
    <a:clrScheme name="PTC 2015">
      <a:dk1>
        <a:srgbClr val="3A3A3B"/>
      </a:dk1>
      <a:lt1>
        <a:srgbClr val="FFFFFF"/>
      </a:lt1>
      <a:dk2>
        <a:srgbClr val="E57200"/>
      </a:dk2>
      <a:lt2>
        <a:srgbClr val="236192"/>
      </a:lt2>
      <a:accent1>
        <a:srgbClr val="009CDE"/>
      </a:accent1>
      <a:accent2>
        <a:srgbClr val="6DAD3C"/>
      </a:accent2>
      <a:accent3>
        <a:srgbClr val="007E75"/>
      </a:accent3>
      <a:accent4>
        <a:srgbClr val="EFA615"/>
      </a:accent4>
      <a:accent5>
        <a:srgbClr val="912F46"/>
      </a:accent5>
      <a:accent6>
        <a:srgbClr val="7F7F7F"/>
      </a:accent6>
      <a:hlink>
        <a:srgbClr val="8A204B"/>
      </a:hlink>
      <a:folHlink>
        <a:srgbClr val="83317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Template" id="{C7E9D898-7BD4-4049-BC28-E051ED544E48}" vid="{34A20156-F36B-4198-8A7F-37800D687D84}"/>
    </a:ext>
  </a:extLst>
</a:theme>
</file>

<file path=ppt/theme/theme3.xml><?xml version="1.0" encoding="utf-8"?>
<a:theme xmlns:a="http://schemas.openxmlformats.org/drawingml/2006/main" name="3_Default Theme">
  <a:themeElements>
    <a:clrScheme name="PTC 2016">
      <a:dk1>
        <a:srgbClr val="3D4647"/>
      </a:dk1>
      <a:lt1>
        <a:srgbClr val="FFFFFF"/>
      </a:lt1>
      <a:dk2>
        <a:srgbClr val="C8C9C7"/>
      </a:dk2>
      <a:lt2>
        <a:srgbClr val="6CC04A"/>
      </a:lt2>
      <a:accent1>
        <a:srgbClr val="236192"/>
      </a:accent1>
      <a:accent2>
        <a:srgbClr val="00ACC8"/>
      </a:accent2>
      <a:accent3>
        <a:srgbClr val="F38B00"/>
      </a:accent3>
      <a:accent4>
        <a:srgbClr val="007A3E"/>
      </a:accent4>
      <a:accent5>
        <a:srgbClr val="F1B434"/>
      </a:accent5>
      <a:accent6>
        <a:srgbClr val="912F46"/>
      </a:accent6>
      <a:hlink>
        <a:srgbClr val="8A204B"/>
      </a:hlink>
      <a:folHlink>
        <a:srgbClr val="83317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PPT Template" id="{5281375E-A3E8-4A11-86FE-396579024A83}" vid="{3E38EDBE-89E6-401A-A759-7E9510EC0A2A}"/>
    </a:ext>
  </a:extLst>
</a:theme>
</file>

<file path=ppt/theme/theme4.xml><?xml version="1.0" encoding="utf-8"?>
<a:theme xmlns:a="http://schemas.openxmlformats.org/drawingml/2006/main" name="1_Default Theme">
  <a:themeElements>
    <a:clrScheme name="PTC 2015">
      <a:dk1>
        <a:srgbClr val="3A3A3B"/>
      </a:dk1>
      <a:lt1>
        <a:srgbClr val="FFFFFF"/>
      </a:lt1>
      <a:dk2>
        <a:srgbClr val="E57200"/>
      </a:dk2>
      <a:lt2>
        <a:srgbClr val="236192"/>
      </a:lt2>
      <a:accent1>
        <a:srgbClr val="009CDE"/>
      </a:accent1>
      <a:accent2>
        <a:srgbClr val="6DAD3C"/>
      </a:accent2>
      <a:accent3>
        <a:srgbClr val="007E75"/>
      </a:accent3>
      <a:accent4>
        <a:srgbClr val="EFA615"/>
      </a:accent4>
      <a:accent5>
        <a:srgbClr val="912F46"/>
      </a:accent5>
      <a:accent6>
        <a:srgbClr val="7F7F7F"/>
      </a:accent6>
      <a:hlink>
        <a:srgbClr val="8A204B"/>
      </a:hlink>
      <a:folHlink>
        <a:srgbClr val="83317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Template" id="{C7E9D898-7BD4-4049-BC28-E051ED544E48}" vid="{34A20156-F36B-4198-8A7F-37800D687D84}"/>
    </a:ext>
  </a:extLst>
</a:theme>
</file>

<file path=ppt/theme/theme5.xml><?xml version="1.0" encoding="utf-8"?>
<a:theme xmlns:a="http://schemas.openxmlformats.org/drawingml/2006/main" name="4_Default Theme">
  <a:themeElements>
    <a:clrScheme name="PTC 2015">
      <a:dk1>
        <a:srgbClr val="3A3A3B"/>
      </a:dk1>
      <a:lt1>
        <a:srgbClr val="FFFFFF"/>
      </a:lt1>
      <a:dk2>
        <a:srgbClr val="E57200"/>
      </a:dk2>
      <a:lt2>
        <a:srgbClr val="236192"/>
      </a:lt2>
      <a:accent1>
        <a:srgbClr val="009CDE"/>
      </a:accent1>
      <a:accent2>
        <a:srgbClr val="6DAD3C"/>
      </a:accent2>
      <a:accent3>
        <a:srgbClr val="007E75"/>
      </a:accent3>
      <a:accent4>
        <a:srgbClr val="EFA615"/>
      </a:accent4>
      <a:accent5>
        <a:srgbClr val="912F46"/>
      </a:accent5>
      <a:accent6>
        <a:srgbClr val="7F7F7F"/>
      </a:accent6>
      <a:hlink>
        <a:srgbClr val="8A204B"/>
      </a:hlink>
      <a:folHlink>
        <a:srgbClr val="83317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Template" id="{C7E9D898-7BD4-4049-BC28-E051ED544E48}" vid="{34A20156-F36B-4198-8A7F-37800D687D8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1365</Words>
  <Application>Microsoft Office PowerPoint</Application>
  <PresentationFormat>Widescreen</PresentationFormat>
  <Paragraphs>449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MS PGothic</vt:lpstr>
      <vt:lpstr>Arial</vt:lpstr>
      <vt:lpstr>Arial Narrow</vt:lpstr>
      <vt:lpstr>Calibri</vt:lpstr>
      <vt:lpstr>Century Gothic</vt:lpstr>
      <vt:lpstr>Century Schoolbook</vt:lpstr>
      <vt:lpstr>Courier</vt:lpstr>
      <vt:lpstr>DIN Pro Black</vt:lpstr>
      <vt:lpstr>Franklin Gothic Book</vt:lpstr>
      <vt:lpstr>Franklin Gothic Heavy</vt:lpstr>
      <vt:lpstr>Franklin Gothic Medium</vt:lpstr>
      <vt:lpstr>LucidaGrande</vt:lpstr>
      <vt:lpstr>TeXGyreAdventor</vt:lpstr>
      <vt:lpstr>Times New Roman</vt:lpstr>
      <vt:lpstr>Wingdings</vt:lpstr>
      <vt:lpstr>Default Theme</vt:lpstr>
      <vt:lpstr>2_Default Theme</vt:lpstr>
      <vt:lpstr>3_Default Theme</vt:lpstr>
      <vt:lpstr>1_Default Theme</vt:lpstr>
      <vt:lpstr>4_Default Theme</vt:lpstr>
      <vt:lpstr>Driving Proactive Services at PTC</vt:lpstr>
      <vt:lpstr>Agenda</vt:lpstr>
      <vt:lpstr>PROACTIVITY AT PTC</vt:lpstr>
      <vt:lpstr>PTC introduction</vt:lpstr>
      <vt:lpstr>PowerPoint Presentation</vt:lpstr>
      <vt:lpstr>PowerPoint Presentation</vt:lpstr>
      <vt:lpstr>PowerPoint Presentation</vt:lpstr>
      <vt:lpstr>WHERE IS PTC TODAY?</vt:lpstr>
      <vt:lpstr>HISTORY of proactive support at ptc</vt:lpstr>
      <vt:lpstr>CURRENT STATUs: 4 initiatives in production</vt:lpstr>
      <vt:lpstr>CURRENT STATUS: Metrics as of AugUST 15th 2016</vt:lpstr>
      <vt:lpstr>OUR PLAN TO MOVE FORWARD</vt:lpstr>
      <vt:lpstr>PowerPoint Presentation</vt:lpstr>
      <vt:lpstr>PowerPoint Presentation</vt:lpstr>
      <vt:lpstr>2017 roadmap highlight ExPand recommendations with “Smart KCS”</vt:lpstr>
      <vt:lpstr>KCS ENABLER OF PROACTIVE SUPPORT – OUR ROADMAP</vt:lpstr>
      <vt:lpstr>KCS ENABLER OF PROACTIVE SUPPORT – OUR ROADMAP</vt:lpstr>
      <vt:lpstr>KCS ENABLER OF PROACTIVE SUPPORT – OUR ROADMAP</vt:lpstr>
      <vt:lpstr>KCS ENABLER OF PROACTIVE SUPPORT – OUR ROADMAP</vt:lpstr>
      <vt:lpstr>KCS ENABLER OF PROACTIVE SUPPORT – OUR ROADMAP</vt:lpstr>
      <vt:lpstr>MANAGING THEM AS WE MANAGE ARTICLES WILL ENABLE AFFORDABLE and SUSTAINABLE PROACTIVE SUPPORT</vt:lpstr>
      <vt:lpstr>2017 roadmap highlight RECOMMENDATIONS BY MACHINE LEARNING</vt:lpstr>
      <vt:lpstr>RECOMMENDATIONS FROM Machine learning</vt:lpstr>
      <vt:lpstr>OPEN DISCUSSION</vt:lpstr>
      <vt:lpstr>BEST PRACTICES ON RECOMMENDATION MANAGEMENT</vt:lpstr>
      <vt:lpstr>CUSTOMER ADOPTION : FACING THE CHASM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2016-08-04T08:34:18Z</dcterms:created>
  <dcterms:modified xsi:type="dcterms:W3CDTF">2016-08-24T20:33:12Z</dcterms:modified>
</cp:coreProperties>
</file>